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1" r:id="rId10"/>
    <p:sldId id="267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655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31AFA383-18EB-4715-9E58-3D206818582B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5146236A-8800-4713-BD03-CE0C3A07E27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92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293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301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15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586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285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05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323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744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382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6236A-8800-4713-BD03-CE0C3A07E27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994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85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460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98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242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65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9606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397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020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71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193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190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20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53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683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407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324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31D3-930B-43C8-ACC7-008A17448AFE}" type="datetimeFigureOut">
              <a:rPr lang="en-NZ" smtClean="0"/>
              <a:t>16/06/2025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2B1FED-91E4-433C-B55D-A1C52194759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249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505C-8DBC-932A-59C0-C23535AA4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28" y="707136"/>
            <a:ext cx="9351263" cy="3828288"/>
          </a:xfrm>
        </p:spPr>
        <p:txBody>
          <a:bodyPr/>
          <a:lstStyle/>
          <a:p>
            <a:pPr algn="l"/>
            <a:r>
              <a:rPr lang="es-AR" noProof="0" dirty="0"/>
              <a:t>Crecer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lecher</a:t>
            </a:r>
            <a:r>
              <a:rPr lang="es-UY" dirty="0"/>
              <a:t>í</a:t>
            </a:r>
            <a:r>
              <a:rPr lang="en-US" dirty="0"/>
              <a:t>a: </a:t>
            </a:r>
            <a:r>
              <a:rPr lang="en-US" dirty="0" err="1"/>
              <a:t>estrategias</a:t>
            </a:r>
            <a:r>
              <a:rPr lang="en-US" dirty="0"/>
              <a:t> de </a:t>
            </a:r>
            <a:r>
              <a:rPr lang="en-US" dirty="0" err="1"/>
              <a:t>aproximación</a:t>
            </a:r>
            <a:r>
              <a:rPr lang="en-US" dirty="0"/>
              <a:t> </a:t>
            </a:r>
            <a:r>
              <a:rPr lang="en-US" dirty="0" err="1"/>
              <a:t>utilizadas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Nueva </a:t>
            </a:r>
            <a:r>
              <a:rPr lang="en-US" dirty="0" err="1"/>
              <a:t>Zelanda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F8447-D1F1-133F-4E06-7839617AD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904982" y="5602414"/>
            <a:ext cx="7442061" cy="10968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Natalia </a:t>
            </a:r>
            <a:r>
              <a:rPr lang="en-US" sz="2400" b="1" dirty="0" err="1">
                <a:solidFill>
                  <a:schemeClr val="tx1"/>
                </a:solidFill>
              </a:rPr>
              <a:t>Benquet</a:t>
            </a:r>
            <a:endParaRPr lang="en-NZ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Mar</a:t>
            </a:r>
            <a:r>
              <a:rPr lang="es-UY" sz="2400" b="1" dirty="0">
                <a:solidFill>
                  <a:schemeClr val="tx1"/>
                </a:solidFill>
              </a:rPr>
              <a:t>í</a:t>
            </a:r>
            <a:r>
              <a:rPr lang="en-US" sz="2400" b="1" dirty="0">
                <a:solidFill>
                  <a:schemeClr val="tx1"/>
                </a:solidFill>
              </a:rPr>
              <a:t>a José Bidegain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72B4D-1CD6-0320-BA4A-9F6554AB74FC}"/>
              </a:ext>
            </a:extLst>
          </p:cNvPr>
          <p:cNvSpPr txBox="1"/>
          <p:nvPr/>
        </p:nvSpPr>
        <p:spPr>
          <a:xfrm>
            <a:off x="5394959" y="5735364"/>
            <a:ext cx="2911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/>
              <a:t>Foro INALE</a:t>
            </a:r>
          </a:p>
          <a:p>
            <a:r>
              <a:rPr lang="es-UY" sz="2400" b="1" dirty="0"/>
              <a:t>4 de junio de 2025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4396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ws grazing in a field&#10;&#10;AI-generated content may be incorrect.">
            <a:extLst>
              <a:ext uri="{FF2B5EF4-FFF2-40B4-BE49-F238E27FC236}">
                <a16:creationId xmlns:a16="http://schemas.microsoft.com/office/drawing/2014/main" id="{A411FDD1-169A-AB95-E51A-5EA06DB9F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67" y="435233"/>
            <a:ext cx="7351636" cy="6042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46A3-F2F8-21E2-5BA2-BE35913C2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292" y="380618"/>
            <a:ext cx="7766936" cy="1143382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Muchas</a:t>
            </a:r>
            <a:r>
              <a:rPr lang="en-US" dirty="0">
                <a:solidFill>
                  <a:schemeClr val="bg1"/>
                </a:solidFill>
              </a:rPr>
              <a:t> gracias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1BBD6-3139-1AA6-7E02-7BC9375B945B}"/>
              </a:ext>
            </a:extLst>
          </p:cNvPr>
          <p:cNvSpPr txBox="1"/>
          <p:nvPr/>
        </p:nvSpPr>
        <p:spPr>
          <a:xfrm>
            <a:off x="2284727" y="5998866"/>
            <a:ext cx="24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dirty="0">
                <a:solidFill>
                  <a:schemeClr val="bg1"/>
                </a:solidFill>
              </a:rPr>
              <a:t>Gentileza: </a:t>
            </a:r>
            <a:r>
              <a:rPr lang="es-UY" sz="1600" dirty="0" err="1">
                <a:solidFill>
                  <a:schemeClr val="bg1"/>
                </a:solidFill>
              </a:rPr>
              <a:t>Marilé</a:t>
            </a:r>
            <a:r>
              <a:rPr lang="es-UY" sz="1600" dirty="0">
                <a:solidFill>
                  <a:schemeClr val="bg1"/>
                </a:solidFill>
              </a:rPr>
              <a:t> Videla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6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56F6-524F-2187-8BE7-23795B9D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ENTRAR EN TEMA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0F640-8375-64F1-A82D-A20E4FF3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5793"/>
            <a:ext cx="8596668" cy="4334482"/>
          </a:xfrm>
        </p:spPr>
        <p:txBody>
          <a:bodyPr>
            <a:normAutofit/>
          </a:bodyPr>
          <a:lstStyle/>
          <a:p>
            <a:r>
              <a:rPr lang="en-US" sz="2000" dirty="0" err="1"/>
              <a:t>Productores</a:t>
            </a:r>
            <a:r>
              <a:rPr lang="en-US" sz="2000" dirty="0"/>
              <a:t> que </a:t>
            </a:r>
            <a:r>
              <a:rPr lang="en-US" sz="2000" dirty="0" err="1"/>
              <a:t>crecen</a:t>
            </a:r>
            <a:endParaRPr lang="en-US" sz="2000" dirty="0"/>
          </a:p>
          <a:p>
            <a:endParaRPr lang="en-NZ" sz="2000" dirty="0"/>
          </a:p>
          <a:p>
            <a:r>
              <a:rPr lang="en-NZ" sz="2000" dirty="0"/>
              <a:t>¿</a:t>
            </a:r>
            <a:r>
              <a:rPr lang="en-NZ" sz="2000" dirty="0" err="1"/>
              <a:t>Qué</a:t>
            </a:r>
            <a:r>
              <a:rPr lang="en-NZ" sz="2000" dirty="0"/>
              <a:t> </a:t>
            </a:r>
            <a:r>
              <a:rPr lang="en-NZ" sz="2000" dirty="0" err="1"/>
              <a:t>hacen</a:t>
            </a:r>
            <a:r>
              <a:rPr lang="en-NZ" sz="2000" dirty="0"/>
              <a:t> </a:t>
            </a:r>
            <a:r>
              <a:rPr lang="en-NZ" sz="2000" dirty="0" err="1"/>
              <a:t>los</a:t>
            </a:r>
            <a:r>
              <a:rPr lang="en-NZ" sz="2000" dirty="0"/>
              <a:t> </a:t>
            </a:r>
            <a:r>
              <a:rPr lang="en-NZ" sz="2000" dirty="0" err="1"/>
              <a:t>productores</a:t>
            </a:r>
            <a:r>
              <a:rPr lang="en-NZ" sz="2000" dirty="0"/>
              <a:t> que </a:t>
            </a:r>
            <a:r>
              <a:rPr lang="en-NZ" sz="2000" dirty="0" err="1"/>
              <a:t>crecen</a:t>
            </a:r>
            <a:r>
              <a:rPr lang="en-NZ" sz="2000" dirty="0"/>
              <a:t> </a:t>
            </a:r>
            <a:r>
              <a:rPr lang="en-NZ" sz="2000" dirty="0" err="1"/>
              <a:t>en</a:t>
            </a:r>
            <a:r>
              <a:rPr lang="en-NZ" sz="2000" dirty="0"/>
              <a:t> </a:t>
            </a:r>
            <a:r>
              <a:rPr lang="en-NZ" sz="2000" dirty="0">
                <a:solidFill>
                  <a:schemeClr val="accent2"/>
                </a:solidFill>
              </a:rPr>
              <a:t>Nueva </a:t>
            </a:r>
            <a:r>
              <a:rPr lang="en-NZ" sz="2000" dirty="0" err="1">
                <a:solidFill>
                  <a:schemeClr val="accent2"/>
                </a:solidFill>
              </a:rPr>
              <a:t>Zelanda</a:t>
            </a:r>
            <a:r>
              <a:rPr lang="en-NZ" sz="2000" dirty="0"/>
              <a:t>?</a:t>
            </a:r>
          </a:p>
          <a:p>
            <a:endParaRPr lang="en-NZ" sz="2000" dirty="0"/>
          </a:p>
          <a:p>
            <a:r>
              <a:rPr lang="en-NZ" sz="2000" dirty="0"/>
              <a:t>¿</a:t>
            </a:r>
            <a:r>
              <a:rPr lang="en-NZ" sz="2000" dirty="0" err="1"/>
              <a:t>Qué</a:t>
            </a:r>
            <a:r>
              <a:rPr lang="en-NZ" sz="2000" dirty="0"/>
              <a:t> </a:t>
            </a:r>
            <a:r>
              <a:rPr lang="en-NZ" sz="2000" dirty="0" err="1"/>
              <a:t>hacen</a:t>
            </a:r>
            <a:r>
              <a:rPr lang="en-NZ" sz="2000" dirty="0"/>
              <a:t> </a:t>
            </a:r>
            <a:r>
              <a:rPr lang="en-NZ" sz="2000" dirty="0" err="1"/>
              <a:t>los</a:t>
            </a:r>
            <a:r>
              <a:rPr lang="en-NZ" sz="2000" dirty="0"/>
              <a:t> </a:t>
            </a:r>
            <a:r>
              <a:rPr lang="en-NZ" sz="2000" dirty="0" err="1"/>
              <a:t>productores</a:t>
            </a:r>
            <a:r>
              <a:rPr lang="en-NZ" sz="2000" dirty="0"/>
              <a:t> que </a:t>
            </a:r>
            <a:r>
              <a:rPr lang="en-NZ" sz="2000" dirty="0" err="1"/>
              <a:t>crecen</a:t>
            </a:r>
            <a:r>
              <a:rPr lang="en-NZ" sz="2000" dirty="0"/>
              <a:t> </a:t>
            </a:r>
            <a:r>
              <a:rPr lang="en-NZ" sz="2000" dirty="0" err="1"/>
              <a:t>en</a:t>
            </a:r>
            <a:r>
              <a:rPr lang="en-NZ" sz="2000" dirty="0"/>
              <a:t> </a:t>
            </a:r>
            <a:r>
              <a:rPr lang="en-NZ" sz="2000" dirty="0">
                <a:solidFill>
                  <a:schemeClr val="accent2"/>
                </a:solidFill>
              </a:rPr>
              <a:t>Uruguay</a:t>
            </a:r>
            <a:r>
              <a:rPr lang="en-NZ" sz="2000" dirty="0"/>
              <a:t>?</a:t>
            </a:r>
          </a:p>
          <a:p>
            <a:endParaRPr lang="en-NZ" sz="2000" dirty="0"/>
          </a:p>
          <a:p>
            <a:r>
              <a:rPr lang="en-NZ" sz="2000" dirty="0" err="1"/>
              <a:t>Algunas</a:t>
            </a:r>
            <a:r>
              <a:rPr lang="en-NZ" sz="2000" dirty="0"/>
              <a:t> </a:t>
            </a:r>
            <a:r>
              <a:rPr lang="en-NZ" sz="2000" dirty="0" err="1"/>
              <a:t>diferencias</a:t>
            </a:r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9709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D126-A9B9-D701-475E-D82C3BFA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126314" cy="1320800"/>
          </a:xfrm>
        </p:spPr>
        <p:txBody>
          <a:bodyPr/>
          <a:lstStyle/>
          <a:p>
            <a:r>
              <a:rPr lang="en-US" dirty="0" err="1"/>
              <a:t>Productores</a:t>
            </a:r>
            <a:r>
              <a:rPr lang="en-US" dirty="0"/>
              <a:t> que </a:t>
            </a:r>
            <a:r>
              <a:rPr lang="en-US" dirty="0" err="1"/>
              <a:t>crecen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NZ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3E84-A876-1FB7-879D-2003CC5E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7978"/>
            <a:ext cx="4004394" cy="4277686"/>
          </a:xfrm>
        </p:spPr>
        <p:txBody>
          <a:bodyPr/>
          <a:lstStyle/>
          <a:p>
            <a:r>
              <a:rPr lang="en-US" sz="2000" dirty="0" err="1"/>
              <a:t>Objetivos</a:t>
            </a:r>
            <a:r>
              <a:rPr lang="en-US" sz="2000" dirty="0"/>
              <a:t> claros </a:t>
            </a:r>
          </a:p>
          <a:p>
            <a:endParaRPr lang="en-US" sz="2000" dirty="0"/>
          </a:p>
          <a:p>
            <a:r>
              <a:rPr lang="en-US" sz="2000" dirty="0" err="1"/>
              <a:t>Proceso</a:t>
            </a:r>
            <a:endParaRPr lang="en-US" sz="2000" dirty="0"/>
          </a:p>
          <a:p>
            <a:pPr lvl="1"/>
            <a:r>
              <a:rPr lang="en-US" sz="1800" dirty="0"/>
              <a:t>¿</a:t>
            </a:r>
            <a:r>
              <a:rPr lang="en-US" sz="1800" dirty="0" err="1"/>
              <a:t>Dónde</a:t>
            </a:r>
            <a:r>
              <a:rPr lang="en-US" sz="1800" dirty="0"/>
              <a:t> </a:t>
            </a:r>
            <a:r>
              <a:rPr lang="en-US" sz="1800" dirty="0" err="1"/>
              <a:t>estoy</a:t>
            </a:r>
            <a:r>
              <a:rPr lang="en-US" sz="1800" dirty="0"/>
              <a:t>?</a:t>
            </a:r>
          </a:p>
          <a:p>
            <a:pPr lvl="1"/>
            <a:r>
              <a:rPr lang="en-US" sz="1800" dirty="0"/>
              <a:t>¿</a:t>
            </a:r>
            <a:r>
              <a:rPr lang="en-US" sz="1800" dirty="0" err="1"/>
              <a:t>Adónde</a:t>
            </a:r>
            <a:r>
              <a:rPr lang="en-US" sz="1800" dirty="0"/>
              <a:t> </a:t>
            </a:r>
            <a:r>
              <a:rPr lang="en-US" sz="1800" dirty="0" err="1"/>
              <a:t>quiero</a:t>
            </a:r>
            <a:r>
              <a:rPr lang="en-US" sz="1800" dirty="0"/>
              <a:t> </a:t>
            </a:r>
            <a:r>
              <a:rPr lang="en-US" sz="1800" dirty="0" err="1"/>
              <a:t>llegar</a:t>
            </a:r>
            <a:r>
              <a:rPr lang="en-US" sz="1800" dirty="0"/>
              <a:t>?</a:t>
            </a:r>
          </a:p>
          <a:p>
            <a:pPr lvl="1"/>
            <a:r>
              <a:rPr lang="en-US" sz="1800" dirty="0" err="1"/>
              <a:t>Trazar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camino</a:t>
            </a:r>
            <a:endParaRPr lang="en-US" sz="1800" dirty="0"/>
          </a:p>
          <a:p>
            <a:pPr lvl="1"/>
            <a:r>
              <a:rPr lang="en-US" sz="1800" dirty="0" err="1"/>
              <a:t>Herramientas</a:t>
            </a:r>
            <a:endParaRPr lang="en-US" sz="1800" dirty="0"/>
          </a:p>
          <a:p>
            <a:pPr lvl="1"/>
            <a:endParaRPr lang="en-US" sz="2000" dirty="0"/>
          </a:p>
          <a:p>
            <a:r>
              <a:rPr lang="en-US" sz="2000" dirty="0"/>
              <a:t>¿</a:t>
            </a:r>
            <a:r>
              <a:rPr lang="en-US" sz="2000" dirty="0" err="1"/>
              <a:t>Quién</a:t>
            </a:r>
            <a:r>
              <a:rPr lang="en-US" sz="2000" dirty="0"/>
              <a:t> </a:t>
            </a:r>
            <a:r>
              <a:rPr lang="en-US" sz="2000" dirty="0" err="1"/>
              <a:t>viene</a:t>
            </a:r>
            <a:r>
              <a:rPr lang="en-US" sz="2000" dirty="0"/>
              <a:t> </a:t>
            </a:r>
            <a:r>
              <a:rPr lang="en-US" sz="2000" dirty="0" err="1"/>
              <a:t>conmigo</a:t>
            </a:r>
            <a:r>
              <a:rPr lang="en-US" sz="2000" dirty="0"/>
              <a:t>?</a:t>
            </a:r>
          </a:p>
          <a:p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39781-CDF6-B2A4-DC57-1647956AF8F2}"/>
              </a:ext>
            </a:extLst>
          </p:cNvPr>
          <p:cNvSpPr txBox="1">
            <a:spLocks/>
          </p:cNvSpPr>
          <p:nvPr/>
        </p:nvSpPr>
        <p:spPr>
          <a:xfrm>
            <a:off x="6462438" y="609600"/>
            <a:ext cx="412631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Productores</a:t>
            </a:r>
            <a:r>
              <a:rPr lang="en-US" dirty="0"/>
              <a:t> que </a:t>
            </a:r>
            <a:r>
              <a:rPr lang="en-US" dirty="0" err="1"/>
              <a:t>crecen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UY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E0B32D-32E0-69BB-87EA-E3A332A1B79C}"/>
              </a:ext>
            </a:extLst>
          </p:cNvPr>
          <p:cNvSpPr txBox="1">
            <a:spLocks/>
          </p:cNvSpPr>
          <p:nvPr/>
        </p:nvSpPr>
        <p:spPr>
          <a:xfrm>
            <a:off x="6462438" y="2177976"/>
            <a:ext cx="4004394" cy="427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0C226"/>
              </a:buClr>
            </a:pP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Objetivos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claros </a:t>
            </a:r>
          </a:p>
          <a:p>
            <a:pPr lvl="0">
              <a:buClr>
                <a:srgbClr val="90C226"/>
              </a:buClr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Proceso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¿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Dónde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estoy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¿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Adónde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quiero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llegar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lvl="1">
              <a:buClr>
                <a:srgbClr val="90C226"/>
              </a:buClr>
            </a:pP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Trazar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camino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Herramientas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¿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Quién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viene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conmigo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CBABB1E5-1442-9F32-EDE4-8E2A578E41C3}"/>
              </a:ext>
            </a:extLst>
          </p:cNvPr>
          <p:cNvSpPr/>
          <p:nvPr/>
        </p:nvSpPr>
        <p:spPr>
          <a:xfrm>
            <a:off x="4560147" y="3319962"/>
            <a:ext cx="1670304" cy="1158240"/>
          </a:xfrm>
          <a:prstGeom prst="mathEqual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5323-2B08-32D0-E9D8-DF3D6F30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diferencias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7E96-BCD1-6308-FBC4-D2DFBC8F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Acceso</a:t>
            </a:r>
            <a:r>
              <a:rPr lang="en-US" sz="2000" dirty="0"/>
              <a:t> a la </a:t>
            </a:r>
            <a:r>
              <a:rPr lang="en-US" sz="2000" dirty="0" err="1"/>
              <a:t>información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Acceso</a:t>
            </a:r>
            <a:r>
              <a:rPr lang="en-US" sz="2000" dirty="0"/>
              <a:t> a la </a:t>
            </a:r>
            <a:r>
              <a:rPr lang="en-US" sz="2000" dirty="0" err="1"/>
              <a:t>formación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Carrera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lechería</a:t>
            </a:r>
            <a:r>
              <a:rPr lang="en-US" sz="2000" dirty="0"/>
              <a:t> – </a:t>
            </a:r>
            <a:r>
              <a:rPr lang="en-US" sz="2000" dirty="0" err="1"/>
              <a:t>progresión</a:t>
            </a:r>
            <a:r>
              <a:rPr lang="en-US" sz="2000" dirty="0"/>
              <a:t> </a:t>
            </a:r>
            <a:r>
              <a:rPr lang="en-US" sz="2000" dirty="0" err="1"/>
              <a:t>clara</a:t>
            </a:r>
            <a:endParaRPr lang="en-US" sz="2000" dirty="0"/>
          </a:p>
          <a:p>
            <a:endParaRPr lang="en-NZ" sz="2000" dirty="0"/>
          </a:p>
          <a:p>
            <a:r>
              <a:rPr lang="en-NZ" sz="2000" dirty="0" err="1"/>
              <a:t>Resiliencia</a:t>
            </a:r>
            <a:r>
              <a:rPr lang="en-NZ" sz="2000" dirty="0"/>
              <a:t> del sector</a:t>
            </a:r>
          </a:p>
        </p:txBody>
      </p:sp>
      <p:sp>
        <p:nvSpPr>
          <p:cNvPr id="4" name="Not Equal 3">
            <a:extLst>
              <a:ext uri="{FF2B5EF4-FFF2-40B4-BE49-F238E27FC236}">
                <a16:creationId xmlns:a16="http://schemas.microsoft.com/office/drawing/2014/main" id="{7CBBA2C8-38F3-0AB9-B705-A74A3FA8AE16}"/>
              </a:ext>
            </a:extLst>
          </p:cNvPr>
          <p:cNvSpPr/>
          <p:nvPr/>
        </p:nvSpPr>
        <p:spPr>
          <a:xfrm>
            <a:off x="5341620" y="636016"/>
            <a:ext cx="1011936" cy="633984"/>
          </a:xfrm>
          <a:prstGeom prst="mathNotEqual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AF8F3-0103-0306-1AE3-81927275E0E1}"/>
              </a:ext>
            </a:extLst>
          </p:cNvPr>
          <p:cNvSpPr txBox="1"/>
          <p:nvPr/>
        </p:nvSpPr>
        <p:spPr>
          <a:xfrm>
            <a:off x="8460337" y="154619"/>
            <a:ext cx="373166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Tambos de </a:t>
            </a:r>
            <a:r>
              <a:rPr lang="en-US" sz="2400" b="1" dirty="0" err="1"/>
              <a:t>demostración</a:t>
            </a:r>
            <a:endParaRPr lang="en-NZ" sz="2400" b="1" dirty="0"/>
          </a:p>
          <a:p>
            <a:endParaRPr lang="en-CA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DF13-F18E-C521-F69B-09A1B7FE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72" y="0"/>
            <a:ext cx="4581736" cy="1320800"/>
          </a:xfrm>
        </p:spPr>
        <p:txBody>
          <a:bodyPr/>
          <a:lstStyle/>
          <a:p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información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4ECBE-50A0-1FEA-3CC1-52430EE77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318" y="249087"/>
            <a:ext cx="3793363" cy="1147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807E1-BC07-2253-ED20-66AAFB05B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094" y="1472518"/>
            <a:ext cx="3686587" cy="50210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FEA2A7-8C1D-AE8A-E37B-B5C4AABC4069}"/>
              </a:ext>
            </a:extLst>
          </p:cNvPr>
          <p:cNvSpPr txBox="1"/>
          <p:nvPr/>
        </p:nvSpPr>
        <p:spPr>
          <a:xfrm>
            <a:off x="194453" y="1320800"/>
            <a:ext cx="40450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Información</a:t>
            </a:r>
            <a:r>
              <a:rPr lang="en-US" sz="2000" dirty="0"/>
              <a:t> de </a:t>
            </a:r>
            <a:r>
              <a:rPr lang="en-US" sz="2000" b="1" dirty="0" err="1"/>
              <a:t>acceso</a:t>
            </a:r>
            <a:r>
              <a:rPr lang="en-US" sz="2000" b="1" dirty="0"/>
              <a:t> </a:t>
            </a:r>
            <a:r>
              <a:rPr lang="en-US" sz="2000" b="1" dirty="0" err="1"/>
              <a:t>público</a:t>
            </a:r>
            <a:r>
              <a:rPr lang="en-US" sz="2000" b="1" dirty="0"/>
              <a:t> </a:t>
            </a:r>
            <a:r>
              <a:rPr lang="en-US" sz="2000" dirty="0"/>
              <a:t>del sector </a:t>
            </a:r>
            <a:r>
              <a:rPr lang="en-US" sz="2000" dirty="0" err="1"/>
              <a:t>DairyNZ</a:t>
            </a:r>
            <a:r>
              <a:rPr lang="en-US" sz="20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Sistemas </a:t>
            </a:r>
            <a:r>
              <a:rPr lang="en-US" sz="2000" dirty="0" err="1"/>
              <a:t>productivos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Finanzas</a:t>
            </a:r>
            <a:r>
              <a:rPr lang="en-US" sz="2000" dirty="0"/>
              <a:t>: </a:t>
            </a:r>
            <a:r>
              <a:rPr lang="en-US" sz="2000" dirty="0" err="1"/>
              <a:t>DairyBase</a:t>
            </a:r>
            <a:r>
              <a:rPr lang="en-US" sz="2000" dirty="0"/>
              <a:t> &amp; </a:t>
            </a:r>
            <a:r>
              <a:rPr lang="en-US" sz="2000" dirty="0" err="1"/>
              <a:t>presupuestos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Información</a:t>
            </a:r>
            <a:r>
              <a:rPr lang="en-US" sz="2000" dirty="0"/>
              <a:t> de </a:t>
            </a:r>
            <a:r>
              <a:rPr lang="en-US" sz="2000" b="1" dirty="0" err="1"/>
              <a:t>acceso</a:t>
            </a:r>
            <a:r>
              <a:rPr lang="en-US" sz="2000" b="1" dirty="0"/>
              <a:t> privado</a:t>
            </a:r>
            <a:r>
              <a:rPr lang="en-US" sz="2000" dirty="0"/>
              <a:t>: </a:t>
            </a:r>
            <a:r>
              <a:rPr lang="en-US" sz="2000" dirty="0" err="1"/>
              <a:t>empresas</a:t>
            </a:r>
            <a:r>
              <a:rPr lang="en-US" sz="2000" dirty="0"/>
              <a:t> </a:t>
            </a:r>
            <a:r>
              <a:rPr lang="en-US" sz="2000" dirty="0" err="1"/>
              <a:t>consultoras</a:t>
            </a:r>
            <a:r>
              <a:rPr lang="en-US" sz="2000" dirty="0"/>
              <a:t>, </a:t>
            </a:r>
            <a:r>
              <a:rPr lang="en-US" sz="2000" dirty="0" err="1"/>
              <a:t>escritorios</a:t>
            </a:r>
            <a:r>
              <a:rPr lang="en-US" sz="2000" dirty="0"/>
              <a:t> </a:t>
            </a:r>
            <a:r>
              <a:rPr lang="en-US" sz="2000" dirty="0" err="1"/>
              <a:t>contables</a:t>
            </a:r>
            <a:r>
              <a:rPr lang="en-US" sz="2000" dirty="0"/>
              <a:t>, </a:t>
            </a:r>
            <a:r>
              <a:rPr lang="en-US" sz="2000" dirty="0" err="1"/>
              <a:t>bancos</a:t>
            </a:r>
            <a:r>
              <a:rPr lang="en-US" sz="2000" dirty="0"/>
              <a:t>, </a:t>
            </a:r>
            <a:r>
              <a:rPr lang="en-US" sz="2000" dirty="0" err="1"/>
              <a:t>veterinarias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F482FF-9635-76DF-F7B5-2C243D0CF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602" y="809738"/>
            <a:ext cx="3147124" cy="2130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55F90-DEEE-9E05-6C22-DA5F44C6A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1183" y="2971212"/>
            <a:ext cx="3342482" cy="1979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8FE31E-4F00-6E28-52FA-1E506A873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1329" y="4201685"/>
            <a:ext cx="1912336" cy="253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BFC93-6A8E-C281-9300-9E05D5FF8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61" y="3179200"/>
            <a:ext cx="3953121" cy="17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5F5F-9A2F-C431-E2CC-CF61D2DE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4" y="207264"/>
            <a:ext cx="8596668" cy="1320800"/>
          </a:xfrm>
        </p:spPr>
        <p:txBody>
          <a:bodyPr/>
          <a:lstStyle/>
          <a:p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formación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9563D-1606-5F0A-E9D2-1A747F16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4" y="894450"/>
            <a:ext cx="6954665" cy="506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F79BB-4F6A-9966-CE2D-2F371C416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54" y="207264"/>
            <a:ext cx="4762500" cy="568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D949A-6894-DB66-DCBD-E1B68D6CE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08" y="933535"/>
            <a:ext cx="4724400" cy="3343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BC394D-AD21-548B-9E61-763ED48DA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447" y="2901675"/>
            <a:ext cx="6306111" cy="2603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E7BE1-1A32-8D5F-76E0-76AB7AC5E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787" y="1262062"/>
            <a:ext cx="72104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44C3-C0CC-1A75-AA9A-8DC1890C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4" y="458533"/>
            <a:ext cx="3291840" cy="1320800"/>
          </a:xfrm>
        </p:spPr>
        <p:txBody>
          <a:bodyPr/>
          <a:lstStyle/>
          <a:p>
            <a:pPr algn="ctr"/>
            <a:r>
              <a:rPr lang="en-US" dirty="0"/>
              <a:t>Carrera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lechería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4820C-3050-A75E-21BA-17CF91E3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057" y="44949"/>
            <a:ext cx="4572000" cy="6768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69509-F67D-A04F-43C9-C0D5FE4C19B4}"/>
              </a:ext>
            </a:extLst>
          </p:cNvPr>
          <p:cNvSpPr txBox="1"/>
          <p:nvPr/>
        </p:nvSpPr>
        <p:spPr>
          <a:xfrm>
            <a:off x="381340" y="3235464"/>
            <a:ext cx="3291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Oportunidades</a:t>
            </a:r>
            <a:r>
              <a:rPr lang="en-US" sz="2000" b="1" dirty="0"/>
              <a:t> de </a:t>
            </a:r>
            <a:r>
              <a:rPr lang="en-US" sz="2000" b="1" dirty="0" err="1"/>
              <a:t>tener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empresa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lechera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propia</a:t>
            </a:r>
            <a:endParaRPr lang="en-US" sz="2000" b="1" dirty="0">
              <a:solidFill>
                <a:srgbClr val="00B050"/>
              </a:solidFill>
            </a:endParaRPr>
          </a:p>
          <a:p>
            <a:endParaRPr lang="en-US" sz="2000" b="1" dirty="0"/>
          </a:p>
          <a:p>
            <a:endParaRPr lang="en-US" sz="2000" dirty="0"/>
          </a:p>
          <a:p>
            <a:r>
              <a:rPr lang="en-US" sz="2000" dirty="0" err="1"/>
              <a:t>Figuras</a:t>
            </a:r>
            <a:r>
              <a:rPr lang="en-US" sz="2000" dirty="0"/>
              <a:t> </a:t>
            </a:r>
            <a:r>
              <a:rPr lang="en-US" sz="2000" dirty="0" err="1"/>
              <a:t>asociativas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Contract Milker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VO &amp; Sharemilker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Equity partner (</a:t>
            </a:r>
            <a:r>
              <a:rPr lang="en-US" sz="2000" dirty="0" err="1"/>
              <a:t>sociedad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Dueño del tambo</a:t>
            </a:r>
            <a:endParaRPr lang="en-NZ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C7E2E-8B0A-72B9-1BB3-0450F4FFB9CD}"/>
              </a:ext>
            </a:extLst>
          </p:cNvPr>
          <p:cNvSpPr txBox="1"/>
          <p:nvPr/>
        </p:nvSpPr>
        <p:spPr>
          <a:xfrm>
            <a:off x="8915060" y="3235464"/>
            <a:ext cx="3291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Empleado</a:t>
            </a:r>
            <a:r>
              <a:rPr lang="en-US" sz="2000" dirty="0"/>
              <a:t> – </a:t>
            </a:r>
            <a:r>
              <a:rPr lang="en-US" sz="2000" b="1" dirty="0" err="1">
                <a:solidFill>
                  <a:schemeClr val="accent4"/>
                </a:solidFill>
              </a:rPr>
              <a:t>oportunidades</a:t>
            </a:r>
            <a:r>
              <a:rPr lang="en-US" sz="2000" b="1" dirty="0">
                <a:solidFill>
                  <a:schemeClr val="accent4"/>
                </a:solidFill>
              </a:rPr>
              <a:t> de </a:t>
            </a:r>
            <a:r>
              <a:rPr lang="en-US" sz="2000" b="1" dirty="0" err="1">
                <a:solidFill>
                  <a:schemeClr val="accent4"/>
                </a:solidFill>
              </a:rPr>
              <a:t>liderazgo</a:t>
            </a:r>
            <a:endParaRPr lang="en-US" sz="2000" b="1" dirty="0">
              <a:solidFill>
                <a:schemeClr val="accent4"/>
              </a:solidFill>
            </a:endParaRP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Manager </a:t>
            </a:r>
            <a:r>
              <a:rPr lang="en-US" sz="2000" dirty="0" err="1"/>
              <a:t>Operaciones</a:t>
            </a:r>
            <a:r>
              <a:rPr lang="en-US" sz="2000" dirty="0"/>
              <a:t> (multi tambo)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err="1"/>
              <a:t>Manejo</a:t>
            </a:r>
            <a:r>
              <a:rPr lang="en-NZ" sz="2000" dirty="0"/>
              <a:t> </a:t>
            </a:r>
            <a:r>
              <a:rPr lang="en-NZ" sz="2000" dirty="0" err="1"/>
              <a:t>técnico</a:t>
            </a:r>
            <a:r>
              <a:rPr lang="en-NZ" sz="2000" dirty="0"/>
              <a:t> &amp; de </a:t>
            </a:r>
            <a:r>
              <a:rPr lang="en-NZ" sz="2000" dirty="0" err="1"/>
              <a:t>análisis</a:t>
            </a: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Manager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COO (Jefe de </a:t>
            </a:r>
            <a:r>
              <a:rPr lang="en-NZ" sz="2000" dirty="0" err="1"/>
              <a:t>operaciones</a:t>
            </a:r>
            <a:r>
              <a:rPr lang="en-NZ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CEO (Jefe </a:t>
            </a:r>
            <a:r>
              <a:rPr lang="en-NZ" sz="2000" dirty="0" err="1"/>
              <a:t>ejecutivo</a:t>
            </a:r>
            <a:r>
              <a:rPr lang="en-NZ" sz="2000" dirty="0"/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FA0117-BA07-E681-10C2-06A8CDB9E4FE}"/>
              </a:ext>
            </a:extLst>
          </p:cNvPr>
          <p:cNvCxnSpPr>
            <a:cxnSpLocks/>
          </p:cNvCxnSpPr>
          <p:nvPr/>
        </p:nvCxnSpPr>
        <p:spPr>
          <a:xfrm>
            <a:off x="3323844" y="4261104"/>
            <a:ext cx="973836" cy="20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B9DE61-7EC0-7E95-342F-BC648A5C85BE}"/>
              </a:ext>
            </a:extLst>
          </p:cNvPr>
          <p:cNvCxnSpPr>
            <a:cxnSpLocks/>
          </p:cNvCxnSpPr>
          <p:nvPr/>
        </p:nvCxnSpPr>
        <p:spPr>
          <a:xfrm flipH="1">
            <a:off x="8046720" y="4215384"/>
            <a:ext cx="896114" cy="14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947ED1F-9B2E-0507-74D2-D8C91D3C2C7C}"/>
              </a:ext>
            </a:extLst>
          </p:cNvPr>
          <p:cNvSpPr/>
          <p:nvPr/>
        </p:nvSpPr>
        <p:spPr>
          <a:xfrm>
            <a:off x="3603414" y="743712"/>
            <a:ext cx="5174825" cy="32979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781043-9648-2CEC-347D-3534FDCDA896}"/>
              </a:ext>
            </a:extLst>
          </p:cNvPr>
          <p:cNvSpPr/>
          <p:nvPr/>
        </p:nvSpPr>
        <p:spPr>
          <a:xfrm>
            <a:off x="3810001" y="3694177"/>
            <a:ext cx="2395727" cy="316382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CF68C7-C5F8-34AF-EA4D-BF0A16005650}"/>
              </a:ext>
            </a:extLst>
          </p:cNvPr>
          <p:cNvSpPr/>
          <p:nvPr/>
        </p:nvSpPr>
        <p:spPr>
          <a:xfrm>
            <a:off x="6272784" y="3649226"/>
            <a:ext cx="2395727" cy="316382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90FB8-1BA2-EC88-4D1B-9C7BFC040094}"/>
              </a:ext>
            </a:extLst>
          </p:cNvPr>
          <p:cNvSpPr txBox="1"/>
          <p:nvPr/>
        </p:nvSpPr>
        <p:spPr>
          <a:xfrm>
            <a:off x="8942834" y="1487837"/>
            <a:ext cx="269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Empleado</a:t>
            </a:r>
            <a:endParaRPr lang="en-NZ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AB5099-E0BD-08BF-FE59-128BF94A9F2D}"/>
              </a:ext>
            </a:extLst>
          </p:cNvPr>
          <p:cNvCxnSpPr>
            <a:cxnSpLocks/>
          </p:cNvCxnSpPr>
          <p:nvPr/>
        </p:nvCxnSpPr>
        <p:spPr>
          <a:xfrm flipH="1">
            <a:off x="8120533" y="1733341"/>
            <a:ext cx="896114" cy="14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 animBg="1"/>
      <p:bldP spid="4" grpId="0" animBg="1"/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9DE0-A12A-9CF1-BCF6-DA148C94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90" y="311758"/>
            <a:ext cx="4634641" cy="743712"/>
          </a:xfrm>
        </p:spPr>
        <p:txBody>
          <a:bodyPr/>
          <a:lstStyle/>
          <a:p>
            <a:r>
              <a:rPr lang="en-US" dirty="0" err="1"/>
              <a:t>Resiliencia</a:t>
            </a:r>
            <a:r>
              <a:rPr lang="en-US" dirty="0"/>
              <a:t> del sector</a:t>
            </a:r>
            <a:endParaRPr lang="en-N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FE1D95-305D-5906-F092-BC2208B2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00" y="921540"/>
            <a:ext cx="6448004" cy="44319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9BA801-E7AF-2F37-3C79-013E5D67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45" y="1924050"/>
            <a:ext cx="2980506" cy="1899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CADDC6-1430-4088-2AEB-FCF6AB65C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45" y="3856232"/>
            <a:ext cx="2994582" cy="14972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A27362-13E0-8857-1B19-F722222E4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500" y="1263245"/>
            <a:ext cx="4761738" cy="23106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B635AF-D47F-0CA2-0642-33ED78A0C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6233" y="1617689"/>
            <a:ext cx="2619375" cy="771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A6C41C-279B-8C49-B42D-463415AF5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6233" y="2400510"/>
            <a:ext cx="1448548" cy="11870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209A31-54C6-AE2E-225F-19534D5E2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7347" y="3850331"/>
            <a:ext cx="135255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B93117-1FA0-685C-A68E-C8BB054A24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9897" y="3795843"/>
            <a:ext cx="1981200" cy="7715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45A32B-2C17-81C9-AF02-D46158E9E5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8667" y="3863987"/>
            <a:ext cx="2729865" cy="6720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FD79A9-D212-6D49-2EBF-10EA6060F7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8080" y="3984573"/>
            <a:ext cx="2077022" cy="5552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8A9535-DD82-0211-11AB-D9B41E51E7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5232" y="4736403"/>
            <a:ext cx="2905125" cy="1752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1FD06A3-F843-8601-A518-0F7E6063A3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0357" y="4698303"/>
            <a:ext cx="2647950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3D1A37D-09E6-F858-D1EF-3178BF1868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713326" y="3510012"/>
            <a:ext cx="1147044" cy="9071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4F1D642-D5DC-9A6D-6C0B-0FEF45097B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01665" y="1773173"/>
            <a:ext cx="5283943" cy="374938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89CEF07-D314-259A-0F41-68557CD83A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5412" y="2026428"/>
            <a:ext cx="5098553" cy="3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1F1B-2463-C060-9463-87A6D1FC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 </a:t>
            </a:r>
            <a:r>
              <a:rPr lang="en-US" b="1" dirty="0" err="1"/>
              <a:t>resumen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F0D8-39B1-4451-2186-CC80F9AC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Las </a:t>
            </a:r>
            <a:r>
              <a:rPr lang="en-US" sz="2000" dirty="0" err="1"/>
              <a:t>estrategias</a:t>
            </a:r>
            <a:r>
              <a:rPr lang="en-US" sz="2000" dirty="0"/>
              <a:t> a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predio</a:t>
            </a:r>
            <a:r>
              <a:rPr lang="en-US" sz="2000" dirty="0"/>
              <a:t>/productor – no hay </a:t>
            </a:r>
            <a:r>
              <a:rPr lang="en-US" sz="2000" dirty="0" err="1"/>
              <a:t>diferencias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Algunas</a:t>
            </a:r>
            <a:r>
              <a:rPr lang="en-US" sz="2000" dirty="0"/>
              <a:t> </a:t>
            </a:r>
            <a:r>
              <a:rPr lang="en-US" sz="2000" dirty="0" err="1"/>
              <a:t>diferencias</a:t>
            </a:r>
            <a:endParaRPr lang="en-US" sz="2000" dirty="0"/>
          </a:p>
          <a:p>
            <a:pPr lvl="1"/>
            <a:r>
              <a:rPr lang="en-US" sz="1800" dirty="0" err="1"/>
              <a:t>Acceso</a:t>
            </a:r>
            <a:r>
              <a:rPr lang="en-US" sz="1800" dirty="0"/>
              <a:t> a la </a:t>
            </a:r>
            <a:r>
              <a:rPr lang="en-US" sz="1800" dirty="0" err="1"/>
              <a:t>información</a:t>
            </a:r>
            <a:endParaRPr lang="en-US" sz="1800" dirty="0"/>
          </a:p>
          <a:p>
            <a:pPr lvl="1"/>
            <a:r>
              <a:rPr lang="en-US" sz="1800" dirty="0" err="1"/>
              <a:t>Acceso</a:t>
            </a:r>
            <a:r>
              <a:rPr lang="en-US" sz="1800" dirty="0"/>
              <a:t> a la </a:t>
            </a:r>
            <a:r>
              <a:rPr lang="en-US" sz="1800" dirty="0" err="1"/>
              <a:t>formaci</a:t>
            </a:r>
            <a:r>
              <a:rPr lang="es-UY" sz="1800" dirty="0" err="1"/>
              <a:t>ó</a:t>
            </a:r>
            <a:r>
              <a:rPr lang="en-US" sz="1800" dirty="0"/>
              <a:t>n</a:t>
            </a:r>
          </a:p>
          <a:p>
            <a:pPr lvl="1"/>
            <a:r>
              <a:rPr lang="en-US" sz="1800" dirty="0"/>
              <a:t>Carrera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lechería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Resiliencia</a:t>
            </a:r>
            <a:r>
              <a:rPr lang="en-US" sz="1800" dirty="0"/>
              <a:t> del sector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2C4FA-DB79-39FC-5B21-D21715BCC4A8}"/>
              </a:ext>
            </a:extLst>
          </p:cNvPr>
          <p:cNvSpPr txBox="1"/>
          <p:nvPr/>
        </p:nvSpPr>
        <p:spPr>
          <a:xfrm>
            <a:off x="5422761" y="4100975"/>
            <a:ext cx="6008376" cy="64633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Y" sz="3600" dirty="0"/>
              <a:t>Los invitamos a la reflexión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64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278</Words>
  <Application>Microsoft Office PowerPoint</Application>
  <PresentationFormat>Widescreen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Trebuchet MS</vt:lpstr>
      <vt:lpstr>Wingdings 3</vt:lpstr>
      <vt:lpstr>Facet</vt:lpstr>
      <vt:lpstr>Crecer en lechería: estrategias de aproximación utilizadas en Nueva Zelanda</vt:lpstr>
      <vt:lpstr>PARA ENTRAR EN TEMA</vt:lpstr>
      <vt:lpstr>Productores que crecen en NZ</vt:lpstr>
      <vt:lpstr>Algunas diferencias</vt:lpstr>
      <vt:lpstr>Acceso a la información</vt:lpstr>
      <vt:lpstr>Acceso a la formación</vt:lpstr>
      <vt:lpstr>Carrera en lechería</vt:lpstr>
      <vt:lpstr>Resiliencia del sector</vt:lpstr>
      <vt:lpstr>En resumen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Benquet</dc:creator>
  <cp:lastModifiedBy>Majo Bidegain</cp:lastModifiedBy>
  <cp:revision>60</cp:revision>
  <cp:lastPrinted>2025-06-04T09:18:57Z</cp:lastPrinted>
  <dcterms:created xsi:type="dcterms:W3CDTF">2025-06-02T03:46:43Z</dcterms:created>
  <dcterms:modified xsi:type="dcterms:W3CDTF">2025-06-15T21:57:21Z</dcterms:modified>
</cp:coreProperties>
</file>