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7" r:id="rId3"/>
    <p:sldId id="288" r:id="rId4"/>
    <p:sldId id="289" r:id="rId5"/>
    <p:sldId id="290" r:id="rId6"/>
    <p:sldId id="291" r:id="rId7"/>
    <p:sldId id="292" r:id="rId8"/>
    <p:sldId id="295" r:id="rId9"/>
    <p:sldId id="296" r:id="rId10"/>
    <p:sldId id="297" r:id="rId11"/>
    <p:sldId id="298" r:id="rId12"/>
    <p:sldId id="293" r:id="rId13"/>
    <p:sldId id="294" r:id="rId14"/>
    <p:sldId id="299" r:id="rId15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unicacion INALE" initials="CI" lastIdx="1" clrIdx="0">
    <p:extLst>
      <p:ext uri="{19B8F6BF-5375-455C-9EA6-DF929625EA0E}">
        <p15:presenceInfo xmlns:p15="http://schemas.microsoft.com/office/powerpoint/2012/main" userId="S::comunicacion@inale.org::bc73c7e4-b578-4cc3-a030-749c60730a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38"/>
    <a:srgbClr val="183C70"/>
    <a:srgbClr val="BDD83C"/>
    <a:srgbClr val="3A4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9474"/>
  </p:normalViewPr>
  <p:slideViewPr>
    <p:cSldViewPr snapToGrid="0" snapToObjects="1">
      <p:cViewPr varScale="1">
        <p:scale>
          <a:sx n="95" d="100"/>
          <a:sy n="95" d="100"/>
        </p:scale>
        <p:origin x="115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8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90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2" y="366718"/>
            <a:ext cx="2057401" cy="78009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5" y="366718"/>
            <a:ext cx="5969001" cy="78009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0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9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0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3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CDBC-1886-5342-BBAB-3AF495D1B8D0}" type="datetimeFigureOut">
              <a:rPr lang="es-ES" smtClean="0"/>
              <a:t>3/6/25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4119-4861-4942-BD23-98AAB0F3F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38AA3B1-8056-19EC-A1BA-C777A3F7A04B}"/>
              </a:ext>
            </a:extLst>
          </p:cNvPr>
          <p:cNvSpPr/>
          <p:nvPr/>
        </p:nvSpPr>
        <p:spPr>
          <a:xfrm>
            <a:off x="0" y="5913675"/>
            <a:ext cx="12192000" cy="944325"/>
          </a:xfrm>
          <a:prstGeom prst="rect">
            <a:avLst/>
          </a:prstGeom>
          <a:solidFill>
            <a:srgbClr val="183C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BF2DAE2-80BC-087A-9F09-D8965A0BF7DC}"/>
              </a:ext>
            </a:extLst>
          </p:cNvPr>
          <p:cNvCxnSpPr>
            <a:cxnSpLocks/>
          </p:cNvCxnSpPr>
          <p:nvPr/>
        </p:nvCxnSpPr>
        <p:spPr>
          <a:xfrm>
            <a:off x="-86139" y="5913675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D1FB720D-7692-A574-8944-248CE86C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FC2049-6524-B382-1B40-D38193DE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EF664D-6F61-EEC3-9D91-04EC95C3DAF2}"/>
              </a:ext>
            </a:extLst>
          </p:cNvPr>
          <p:cNvSpPr txBox="1"/>
          <p:nvPr/>
        </p:nvSpPr>
        <p:spPr>
          <a:xfrm>
            <a:off x="1967846" y="2869091"/>
            <a:ext cx="8648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400" b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 e interpretación</a:t>
            </a:r>
          </a:p>
          <a:p>
            <a:pPr algn="ctr"/>
            <a:endParaRPr lang="es-UY" sz="2400" b="1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AE8C8E-50FA-5387-D8AB-43EBFC4EF1E5}"/>
              </a:ext>
            </a:extLst>
          </p:cNvPr>
          <p:cNvSpPr txBox="1"/>
          <p:nvPr/>
        </p:nvSpPr>
        <p:spPr>
          <a:xfrm>
            <a:off x="5370311" y="3628080"/>
            <a:ext cx="1665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dirty="0">
                <a:solidFill>
                  <a:schemeClr val="tx1"/>
                </a:solidFill>
              </a:rPr>
              <a:t>Foro INALE </a:t>
            </a:r>
          </a:p>
          <a:p>
            <a:pPr algn="ctr"/>
            <a:r>
              <a:rPr lang="es-UY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DC3089-ADAD-00F3-9530-F36342EC01C2}"/>
              </a:ext>
            </a:extLst>
          </p:cNvPr>
          <p:cNvSpPr txBox="1"/>
          <p:nvPr/>
        </p:nvSpPr>
        <p:spPr>
          <a:xfrm>
            <a:off x="1230999" y="1563655"/>
            <a:ext cx="10001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Índice Económico Productivo</a:t>
            </a:r>
          </a:p>
          <a:p>
            <a:pPr algn="ctr"/>
            <a:endParaRPr lang="es-UY" sz="3200" b="1" i="1" dirty="0">
              <a:solidFill>
                <a:schemeClr val="accent1">
                  <a:lumMod val="50000"/>
                </a:schemeClr>
              </a:solidFill>
              <a:latin typeface="Chalkboard" panose="03050602040202020205" pitchFamily="66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AF6AAB9-A666-03DE-127B-51ED8EB70D1F}"/>
              </a:ext>
            </a:extLst>
          </p:cNvPr>
          <p:cNvCxnSpPr>
            <a:cxnSpLocks/>
          </p:cNvCxnSpPr>
          <p:nvPr/>
        </p:nvCxnSpPr>
        <p:spPr>
          <a:xfrm flipH="1">
            <a:off x="2272468" y="3484064"/>
            <a:ext cx="7979600" cy="0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D4607F8-863F-960B-C220-FB1E715CF00F}"/>
              </a:ext>
            </a:extLst>
          </p:cNvPr>
          <p:cNvSpPr txBox="1"/>
          <p:nvPr/>
        </p:nvSpPr>
        <p:spPr>
          <a:xfrm>
            <a:off x="7944041" y="4852393"/>
            <a:ext cx="43220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tx1"/>
                </a:solidFill>
              </a:rPr>
              <a:t>DCV (MCA) Rodrigo López Correa</a:t>
            </a:r>
          </a:p>
          <a:p>
            <a:r>
              <a:rPr lang="es-UY" sz="1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Depto. Producción Animal y Pasturas</a:t>
            </a:r>
          </a:p>
          <a:p>
            <a:r>
              <a:rPr lang="es-UY" sz="18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Facultad de Agronomía- Udelar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90579C3-7718-9EFB-9853-952EB7FDF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5" y="110111"/>
            <a:ext cx="23368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F7E7E-1EDD-24A9-7B5B-7C047FC1D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5AC7168-C9D9-A872-8333-4E481B5092F8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D044882-EE1C-44BD-2454-D1561C157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E5B6E9-DE8F-ED0C-D1DF-21977A01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7B0179-6EA7-57F3-5B8D-4EBE2C89F3EB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6ACBFC90-76F3-7753-61D4-C322E35EE3C2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Algunos ejemplos</a:t>
            </a:r>
            <a:endParaRPr lang="en-US" alt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768C39-0AAB-2B9B-E3BB-17FF2C252A58}"/>
              </a:ext>
            </a:extLst>
          </p:cNvPr>
          <p:cNvSpPr txBox="1"/>
          <p:nvPr/>
        </p:nvSpPr>
        <p:spPr>
          <a:xfrm>
            <a:off x="629920" y="3874737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Jersey abril 2025)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C7CF87-F8BE-12D3-22D6-FDC61F3791C4}"/>
              </a:ext>
            </a:extLst>
          </p:cNvPr>
          <p:cNvSpPr txBox="1"/>
          <p:nvPr/>
        </p:nvSpPr>
        <p:spPr>
          <a:xfrm>
            <a:off x="402336" y="868087"/>
            <a:ext cx="8792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Mismo origen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distinto mérito genético: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Toros USA</a:t>
            </a:r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33EA1C-56B2-C8A6-319F-26F2D1B82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32" y="1711299"/>
            <a:ext cx="5994400" cy="1993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33FDBE-19B8-F214-F848-28749CC56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249" y="1672951"/>
            <a:ext cx="5423223" cy="20500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21017C1-FA18-F3BE-C88A-A7F094B21F4C}"/>
              </a:ext>
            </a:extLst>
          </p:cNvPr>
          <p:cNvSpPr txBox="1"/>
          <p:nvPr/>
        </p:nvSpPr>
        <p:spPr>
          <a:xfrm>
            <a:off x="6634480" y="3807401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Holando abril 2025)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1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0DF5D-F1B9-24E9-9FA7-0196F47E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7D7A9E1-1714-73F3-4DB9-9614A827D73B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6F5B4A5-F55A-4BDB-3E0C-DE5A333D7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8ED059-6835-4332-373F-A1635FD5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EEAF32-02E2-A670-ED79-55CBB98B8C47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7DF912BC-7758-6414-6234-7CB22971CEC2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Algunos ejemplos</a:t>
            </a:r>
            <a:endParaRPr lang="en-US" alt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06C1E0-033D-E1E6-5CD8-F68C09CE21FB}"/>
              </a:ext>
            </a:extLst>
          </p:cNvPr>
          <p:cNvSpPr txBox="1"/>
          <p:nvPr/>
        </p:nvSpPr>
        <p:spPr>
          <a:xfrm>
            <a:off x="629920" y="3874737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Jersey abril 2025)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DFB208-C45D-56BD-55AF-8258BCF6FD34}"/>
              </a:ext>
            </a:extLst>
          </p:cNvPr>
          <p:cNvSpPr txBox="1"/>
          <p:nvPr/>
        </p:nvSpPr>
        <p:spPr>
          <a:xfrm>
            <a:off x="629920" y="945115"/>
            <a:ext cx="619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Buenos toros nacionales con perfiles variables</a:t>
            </a:r>
            <a:endParaRPr lang="es-UY" sz="2400" b="1" dirty="0">
              <a:solidFill>
                <a:srgbClr val="FFD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80850C-7A6A-1F04-6F91-C52258EFF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8" y="1645166"/>
            <a:ext cx="5867400" cy="1968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2BF993-472E-279B-55A4-9FC109F7B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625" y="1618272"/>
            <a:ext cx="5867400" cy="19618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6CB3B-AA0C-A2B9-C412-DF796093440F}"/>
              </a:ext>
            </a:extLst>
          </p:cNvPr>
          <p:cNvSpPr txBox="1"/>
          <p:nvPr/>
        </p:nvSpPr>
        <p:spPr>
          <a:xfrm>
            <a:off x="6268720" y="3880833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Holando abril 2025)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F728E0-82D0-047F-1CF9-65FE8196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E33F832-0E78-AA01-7BFE-467158EE6409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24A0220-CF67-F968-3862-BEFFCE4B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582BED-025F-6537-6D7C-FB188758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35DCD6-2E4F-D1C2-B804-1656320616D7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3CF7249C-3FC7-D1ED-1ADA-F04751944BC2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Fortalezas de la metodología usada en el IEP</a:t>
            </a:r>
            <a:endParaRPr lang="en-US" alt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7099BE-0250-B29C-C69B-44FD5769D7C9}"/>
              </a:ext>
            </a:extLst>
          </p:cNvPr>
          <p:cNvSpPr txBox="1"/>
          <p:nvPr/>
        </p:nvSpPr>
        <p:spPr>
          <a:xfrm>
            <a:off x="1275190" y="1457236"/>
            <a:ext cx="6826394" cy="262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_tradnl" alt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Sincroniza</a:t>
            </a:r>
            <a:r>
              <a:rPr lang="es-ES_tradnl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recursos genéticos y ambientales para optimizar el resultado económico de los rodeos comerciales</a:t>
            </a:r>
          </a:p>
          <a:p>
            <a:pPr marL="342900" indent="-342900" algn="just"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_tradnl" alt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Robustez</a:t>
            </a:r>
            <a:r>
              <a:rPr lang="es-ES_tradnl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conceptual: basado en teoría genética y económica</a:t>
            </a:r>
          </a:p>
          <a:p>
            <a:pPr marL="342900" indent="-342900" algn="just" eaLnBrk="1" hangingPunct="1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_tradnl" alt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Flexibilidad</a:t>
            </a:r>
            <a:r>
              <a:rPr lang="es-ES_tradnl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adaptable a diferentes situaciones y características</a:t>
            </a:r>
            <a:endParaRPr lang="es-ES" alt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7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99480-1971-1B30-BA09-138DD6956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45697CD-80D8-50D8-71CB-5367FAC2D369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F2D246A-4C4F-96EC-B453-15DB486E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9B2A6A-0A08-3769-1FA2-BF9DDB68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6" name="3 Título">
            <a:extLst>
              <a:ext uri="{FF2B5EF4-FFF2-40B4-BE49-F238E27FC236}">
                <a16:creationId xmlns:a16="http://schemas.microsoft.com/office/drawing/2014/main" id="{448AEBC4-31B4-CE07-C28C-18F1313CD1A5}"/>
              </a:ext>
            </a:extLst>
          </p:cNvPr>
          <p:cNvSpPr txBox="1">
            <a:spLocks/>
          </p:cNvSpPr>
          <p:nvPr/>
        </p:nvSpPr>
        <p:spPr bwMode="auto">
          <a:xfrm>
            <a:off x="812800" y="-57920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Perspectivas</a:t>
            </a:r>
            <a:endParaRPr lang="en-US" alt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6E424C-9820-F28F-784D-9078775E8564}"/>
              </a:ext>
            </a:extLst>
          </p:cNvPr>
          <p:cNvSpPr txBox="1"/>
          <p:nvPr/>
        </p:nvSpPr>
        <p:spPr>
          <a:xfrm>
            <a:off x="283464" y="809119"/>
            <a:ext cx="11018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</a:rPr>
              <a:t>Necesidad de actualizar el IEP Incluyendo </a:t>
            </a:r>
            <a:r>
              <a:rPr lang="es-UY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Longevidad.</a:t>
            </a:r>
            <a:endParaRPr lang="es-UY" sz="2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1F6026-A765-83DA-9210-D2297F3FD535}"/>
              </a:ext>
            </a:extLst>
          </p:cNvPr>
          <p:cNvSpPr txBox="1"/>
          <p:nvPr/>
        </p:nvSpPr>
        <p:spPr>
          <a:xfrm>
            <a:off x="1500164" y="2288756"/>
            <a:ext cx="8911336" cy="430887"/>
          </a:xfrm>
          <a:prstGeom prst="rect">
            <a:avLst/>
          </a:prstGeom>
          <a:noFill/>
          <a:ln w="22225">
            <a:solidFill>
              <a:srgbClr val="FFD238"/>
            </a:solidFill>
          </a:ln>
        </p:spPr>
        <p:txBody>
          <a:bodyPr wrap="square">
            <a:spAutoFit/>
          </a:bodyPr>
          <a:lstStyle/>
          <a:p>
            <a:pPr marL="1778000" lvl="8" indent="0" algn="ctr">
              <a:buNone/>
            </a:pPr>
            <a:r>
              <a:rPr lang="es-UY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¡Imprescindible llevar registros sistemáticos y confiables!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AE3C79-3568-018D-F044-5DB310D266EB}"/>
              </a:ext>
            </a:extLst>
          </p:cNvPr>
          <p:cNvSpPr txBox="1"/>
          <p:nvPr/>
        </p:nvSpPr>
        <p:spPr>
          <a:xfrm>
            <a:off x="283464" y="2953512"/>
            <a:ext cx="8769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¿Poner más énfasis en algunos rasgos del IEP?</a:t>
            </a:r>
            <a:endParaRPr lang="es-UY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5362" lvl="8" indent="-34290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Sólidos en leche, Reproducción.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68188D-70EC-E5BC-028E-5049B37B9F6F}"/>
              </a:ext>
            </a:extLst>
          </p:cNvPr>
          <p:cNvSpPr txBox="1"/>
          <p:nvPr/>
        </p:nvSpPr>
        <p:spPr>
          <a:xfrm>
            <a:off x="350208" y="4767828"/>
            <a:ext cx="1150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0506" lvl="8" indent="-342900" algn="just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el desarrollo de un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 Vaca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vacas cruza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UY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47DA2D-EDE7-FE14-707E-56F61051B55C}"/>
              </a:ext>
            </a:extLst>
          </p:cNvPr>
          <p:cNvSpPr txBox="1"/>
          <p:nvPr/>
        </p:nvSpPr>
        <p:spPr>
          <a:xfrm>
            <a:off x="307848" y="1363855"/>
            <a:ext cx="11018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</a:rPr>
              <a:t>Necesidad de incluir nuevas características en el IEP Incluyendo </a:t>
            </a:r>
            <a:r>
              <a:rPr lang="es-UY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emisiones de metano, mastitis, enf. digestivas y metabólicas.</a:t>
            </a:r>
            <a:endParaRPr lang="es-UY" sz="22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D1A674-4366-CBE5-197A-92D274353C3C}"/>
              </a:ext>
            </a:extLst>
          </p:cNvPr>
          <p:cNvSpPr txBox="1"/>
          <p:nvPr/>
        </p:nvSpPr>
        <p:spPr>
          <a:xfrm>
            <a:off x="283464" y="5428031"/>
            <a:ext cx="11631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</a:rPr>
              <a:t>Necesidad de fortalecer la extensión a productores y técnicos sobre el uso del IEP.</a:t>
            </a:r>
            <a:endParaRPr lang="es-UY" sz="22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687DF11-43C7-FDEC-A611-74A5692A770C}"/>
              </a:ext>
            </a:extLst>
          </p:cNvPr>
          <p:cNvSpPr txBox="1"/>
          <p:nvPr/>
        </p:nvSpPr>
        <p:spPr>
          <a:xfrm>
            <a:off x="344424" y="3952567"/>
            <a:ext cx="11503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0506" lvl="8" indent="-342900" algn="just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¿Es necesario el desarrollo de nuevos índices enfocados a </a:t>
            </a:r>
            <a:r>
              <a:rPr lang="es-UY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sistemas de producción?</a:t>
            </a:r>
          </a:p>
        </p:txBody>
      </p:sp>
    </p:spTree>
    <p:extLst>
      <p:ext uri="{BB962C8B-B14F-4D97-AF65-F5344CB8AC3E}">
        <p14:creationId xmlns:p14="http://schemas.microsoft.com/office/powerpoint/2010/main" val="5672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9" grpId="0"/>
      <p:bldP spid="9" grpId="1"/>
      <p:bldP spid="12" grpId="0"/>
      <p:bldP spid="12" grpId="1"/>
      <p:bldP spid="16" grpId="0"/>
      <p:bldP spid="16" grpId="1"/>
      <p:bldP spid="19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4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242191-D4B9-8A14-F3D7-E08C4ADA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3" r="3905" b="-2"/>
          <a:stretch>
            <a:fillRect/>
          </a:stretch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72F1C3-EF3C-4464-7075-4AD15ABE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4876"/>
          <a:stretch>
            <a:fillRect/>
          </a:stretch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A9CC1C-3FDF-3F5D-CA5A-331DD3892777}"/>
              </a:ext>
            </a:extLst>
          </p:cNvPr>
          <p:cNvSpPr txBox="1"/>
          <p:nvPr/>
        </p:nvSpPr>
        <p:spPr>
          <a:xfrm>
            <a:off x="1078992" y="4736592"/>
            <a:ext cx="1703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/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16401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BF2DAE2-80BC-087A-9F09-D8965A0BF7DC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D1FB720D-7692-A574-8944-248CE86C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3C7A188-7E9E-C62D-B0A5-5132D102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AB4925-FF8C-24EB-A01C-976925A86408}"/>
              </a:ext>
            </a:extLst>
          </p:cNvPr>
          <p:cNvSpPr txBox="1"/>
          <p:nvPr/>
        </p:nvSpPr>
        <p:spPr>
          <a:xfrm>
            <a:off x="471055" y="221673"/>
            <a:ext cx="10361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200" b="1" dirty="0">
                <a:solidFill>
                  <a:schemeClr val="bg1"/>
                </a:solidFill>
              </a:rPr>
              <a:t>¿Qué es un Índice de Selección?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6267C396-57C9-9C34-0764-BA7C2D588D2F}"/>
              </a:ext>
            </a:extLst>
          </p:cNvPr>
          <p:cNvSpPr txBox="1">
            <a:spLocks/>
          </p:cNvSpPr>
          <p:nvPr/>
        </p:nvSpPr>
        <p:spPr>
          <a:xfrm>
            <a:off x="338486" y="1650712"/>
            <a:ext cx="11576850" cy="366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ES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solo valor</a:t>
            </a:r>
            <a:r>
              <a:rPr lang="es-E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resume toda la información económica y genética, facilitando la selección. </a:t>
            </a:r>
          </a:p>
          <a:p>
            <a:pPr lvl="1" algn="just"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UY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</a:t>
            </a:r>
            <a:r>
              <a:rPr lang="es-UY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UY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entre las características </a:t>
            </a:r>
            <a:r>
              <a:rPr lang="es-UY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evaluadas (no necesariamente es bueno destacarse en una sola), usando su importancia económica relativa.</a:t>
            </a:r>
          </a:p>
          <a:p>
            <a:pPr lvl="1" algn="just"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s-UY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Fortalece</a:t>
            </a:r>
            <a:r>
              <a:rPr lang="es-UY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UY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rentabilidad económica </a:t>
            </a:r>
            <a:r>
              <a:rPr lang="es-UY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rodeo dentro del sistema de producción.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2E667-CF85-D45E-E2F9-2FBAC0FAB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80274C8-E22F-093F-A8DC-36370531DD54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CFA9D595-7910-8A6C-83CE-7B1D388FE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890E05-8CE0-8D81-22CF-79D40822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058EDF-EEBB-EACF-55C7-EF53FC755EA5}"/>
              </a:ext>
            </a:extLst>
          </p:cNvPr>
          <p:cNvSpPr txBox="1"/>
          <p:nvPr/>
        </p:nvSpPr>
        <p:spPr>
          <a:xfrm>
            <a:off x="471055" y="221673"/>
            <a:ext cx="10361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200" b="1" dirty="0">
                <a:solidFill>
                  <a:schemeClr val="bg1"/>
                </a:solidFill>
              </a:rPr>
              <a:t>Índice económico productivo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98317B-AF8D-2FD3-00A8-A07A55B6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16" y="2336025"/>
            <a:ext cx="2876550" cy="2622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050464-D0AA-622E-2AE9-2E8AEAFAE38B}"/>
              </a:ext>
            </a:extLst>
          </p:cNvPr>
          <p:cNvSpPr txBox="1"/>
          <p:nvPr/>
        </p:nvSpPr>
        <p:spPr>
          <a:xfrm>
            <a:off x="146032" y="1572492"/>
            <a:ext cx="619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25000"/>
              </a:spcAft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– IEP en Holando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AF9163-AF35-2AF5-742B-3DD29FFA61EF}"/>
              </a:ext>
            </a:extLst>
          </p:cNvPr>
          <p:cNvSpPr txBox="1"/>
          <p:nvPr/>
        </p:nvSpPr>
        <p:spPr>
          <a:xfrm>
            <a:off x="97177" y="2362199"/>
            <a:ext cx="619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25000"/>
              </a:spcAft>
            </a:pP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IEP en Jersey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2FE582-30D5-ED16-0DF2-6FC39EADA86F}"/>
              </a:ext>
            </a:extLst>
          </p:cNvPr>
          <p:cNvSpPr txBox="1"/>
          <p:nvPr/>
        </p:nvSpPr>
        <p:spPr>
          <a:xfrm>
            <a:off x="232250" y="3019582"/>
            <a:ext cx="8237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superioridad/inferioridad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un indviduo en un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único valor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todas las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consideradas de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interés económico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un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producción lechero promedio de Uruguay.</a:t>
            </a:r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048D8F-29B5-945D-C907-06BCD9BD5809}"/>
              </a:ext>
            </a:extLst>
          </p:cNvPr>
          <p:cNvSpPr txBox="1"/>
          <p:nvPr/>
        </p:nvSpPr>
        <p:spPr>
          <a:xfrm>
            <a:off x="232250" y="4876120"/>
            <a:ext cx="7516087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Herramienta objetiva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la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selección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reproductores.</a:t>
            </a:r>
          </a:p>
        </p:txBody>
      </p:sp>
    </p:spTree>
    <p:extLst>
      <p:ext uri="{BB962C8B-B14F-4D97-AF65-F5344CB8AC3E}">
        <p14:creationId xmlns:p14="http://schemas.microsoft.com/office/powerpoint/2010/main" val="30194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76600-0553-32FD-E4FA-2759F0DC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27BD6CA-D98A-1315-A8F0-8070B35AFDB9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0984AA9-7D34-9135-783A-35D729ED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EF1280-83D1-A030-1B9D-BBFFA274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13" name="3 Título">
            <a:extLst>
              <a:ext uri="{FF2B5EF4-FFF2-40B4-BE49-F238E27FC236}">
                <a16:creationId xmlns:a16="http://schemas.microsoft.com/office/drawing/2014/main" id="{5887A626-48E1-257C-061A-5B9A7661E340}"/>
              </a:ext>
            </a:extLst>
          </p:cNvPr>
          <p:cNvSpPr txBox="1">
            <a:spLocks/>
          </p:cNvSpPr>
          <p:nvPr/>
        </p:nvSpPr>
        <p:spPr bwMode="auto">
          <a:xfrm>
            <a:off x="1476799" y="51808"/>
            <a:ext cx="848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¿Hacia dónde ir? Rentabilidad/Sustentabilidad</a:t>
            </a:r>
            <a:endParaRPr lang="en-US" altLang="es-UY" dirty="0"/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6810F60F-5085-3305-202D-910EA3FA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72814"/>
            <a:ext cx="92763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Clr>
                <a:schemeClr val="bg1"/>
              </a:buClr>
              <a:buFont typeface="Arial" charset="0"/>
              <a:buAutoNum type="arabicPeriod"/>
            </a:pPr>
            <a:r>
              <a:rPr lang="es-UY" alt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de selección</a:t>
            </a:r>
            <a:r>
              <a:rPr lang="es-UY" alt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 mejora genética): </a:t>
            </a:r>
          </a:p>
          <a:p>
            <a:endParaRPr lang="es-UY" altLang="es-UY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 económico en </a:t>
            </a:r>
            <a:r>
              <a:rPr lang="es-UY" alt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futuros</a:t>
            </a:r>
            <a:r>
              <a:rPr lang="es-UY" alt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sistemas de producción (precios futuros, consideraciones ambientales y sociales, bienestar animal, etc.)</a:t>
            </a:r>
            <a:endParaRPr lang="en-US" alt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46E8B48-32CA-91D2-B6B3-9F2B4C16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5382"/>
            <a:ext cx="1074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50000"/>
              </a:spcBef>
              <a:buFont typeface="Arial" charset="0"/>
              <a:buAutoNum type="arabicPeriod" startAt="2"/>
            </a:pPr>
            <a:r>
              <a:rPr lang="es-UY" altLang="es-UY" sz="2800" b="1" dirty="0">
                <a:solidFill>
                  <a:srgbClr val="FFD238"/>
                </a:solidFill>
              </a:rPr>
              <a:t>¿Cómo lograrlo?:</a:t>
            </a:r>
            <a:r>
              <a:rPr lang="es-UY" altLang="es-UY" sz="2800" b="1" dirty="0">
                <a:solidFill>
                  <a:schemeClr val="bg1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s-UY" altLang="es-UY" sz="2800" dirty="0">
                <a:solidFill>
                  <a:schemeClr val="bg1"/>
                </a:solidFill>
              </a:rPr>
              <a:t>Combinación de información económica,  biológica (h</a:t>
            </a:r>
            <a:r>
              <a:rPr lang="es-UY" altLang="es-UY" sz="2800" baseline="30000" dirty="0">
                <a:solidFill>
                  <a:schemeClr val="bg1"/>
                </a:solidFill>
              </a:rPr>
              <a:t>2</a:t>
            </a:r>
            <a:r>
              <a:rPr lang="es-UY" altLang="es-UY" sz="2800" dirty="0">
                <a:solidFill>
                  <a:schemeClr val="bg1"/>
                </a:solidFill>
              </a:rPr>
              <a:t>, r</a:t>
            </a:r>
            <a:r>
              <a:rPr lang="es-UY" altLang="es-UY" sz="2800" baseline="-25000" dirty="0">
                <a:solidFill>
                  <a:schemeClr val="bg1"/>
                </a:solidFill>
              </a:rPr>
              <a:t>A</a:t>
            </a:r>
            <a:r>
              <a:rPr lang="es-UY" altLang="es-UY" sz="2800" dirty="0">
                <a:solidFill>
                  <a:schemeClr val="bg1"/>
                </a:solidFill>
              </a:rPr>
              <a:t>) y social</a:t>
            </a:r>
            <a:endParaRPr lang="es-ES" alt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4360F-52A6-6317-1EDF-6D050F611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42D3BA8-56DC-A8AD-3DBA-CF3902C53C3B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91B1A35-8250-3C4D-5180-DD1F7E35D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CEF861-3772-2809-E83F-981A0DDB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13" name="3 Título">
            <a:extLst>
              <a:ext uri="{FF2B5EF4-FFF2-40B4-BE49-F238E27FC236}">
                <a16:creationId xmlns:a16="http://schemas.microsoft.com/office/drawing/2014/main" id="{98BB31CC-DA0F-0890-6D06-2ACE920CEDB8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¿Cuáles son los objetivos de selección considerados en el IEP?</a:t>
            </a:r>
            <a:endParaRPr lang="en-US" altLang="es-UY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427393-60C9-5827-49AA-5765B016AAAA}"/>
              </a:ext>
            </a:extLst>
          </p:cNvPr>
          <p:cNvSpPr txBox="1"/>
          <p:nvPr/>
        </p:nvSpPr>
        <p:spPr>
          <a:xfrm>
            <a:off x="1314872" y="2048256"/>
            <a:ext cx="2563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Leche (L,</a:t>
            </a:r>
            <a:r>
              <a:rPr lang="es-UY" sz="2800" dirty="0">
                <a:solidFill>
                  <a:schemeClr val="bg1"/>
                </a:solidFill>
              </a:rPr>
              <a:t> lts.)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C1FBC3-710B-BA15-A444-2D24AFDEC803}"/>
              </a:ext>
            </a:extLst>
          </p:cNvPr>
          <p:cNvSpPr txBox="1"/>
          <p:nvPr/>
        </p:nvSpPr>
        <p:spPr>
          <a:xfrm>
            <a:off x="1305547" y="2492896"/>
            <a:ext cx="2424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Grasa</a:t>
            </a:r>
            <a:r>
              <a:rPr lang="es-UY" sz="2800" dirty="0">
                <a:solidFill>
                  <a:schemeClr val="bg1"/>
                </a:solidFill>
              </a:rPr>
              <a:t> (</a:t>
            </a:r>
            <a:r>
              <a:rPr lang="es-UY" sz="2800" b="1" dirty="0">
                <a:solidFill>
                  <a:schemeClr val="bg1"/>
                </a:solidFill>
              </a:rPr>
              <a:t>G</a:t>
            </a:r>
            <a:r>
              <a:rPr lang="es-UY" sz="2800" dirty="0">
                <a:solidFill>
                  <a:schemeClr val="bg1"/>
                </a:solidFill>
              </a:rPr>
              <a:t>,kg)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44F69A-CD10-7DDD-7A34-85E7653B2A2D}"/>
              </a:ext>
            </a:extLst>
          </p:cNvPr>
          <p:cNvSpPr txBox="1"/>
          <p:nvPr/>
        </p:nvSpPr>
        <p:spPr>
          <a:xfrm>
            <a:off x="1273282" y="2977788"/>
            <a:ext cx="298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Proteína</a:t>
            </a:r>
            <a:r>
              <a:rPr lang="es-UY" sz="2800" dirty="0">
                <a:solidFill>
                  <a:schemeClr val="bg1"/>
                </a:solidFill>
              </a:rPr>
              <a:t> (</a:t>
            </a:r>
            <a:r>
              <a:rPr lang="es-UY" sz="2800" b="1" dirty="0">
                <a:solidFill>
                  <a:schemeClr val="bg1"/>
                </a:solidFill>
              </a:rPr>
              <a:t>P</a:t>
            </a:r>
            <a:r>
              <a:rPr lang="es-UY" sz="2800" dirty="0">
                <a:solidFill>
                  <a:schemeClr val="bg1"/>
                </a:solidFill>
              </a:rPr>
              <a:t>, kg)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CAC929-D483-59B7-1D57-EA7DEAA7865A}"/>
              </a:ext>
            </a:extLst>
          </p:cNvPr>
          <p:cNvSpPr txBox="1"/>
          <p:nvPr/>
        </p:nvSpPr>
        <p:spPr>
          <a:xfrm>
            <a:off x="1298372" y="3553852"/>
            <a:ext cx="437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Peso vivo adulto</a:t>
            </a:r>
            <a:r>
              <a:rPr lang="es-UY" sz="2800" dirty="0">
                <a:solidFill>
                  <a:schemeClr val="bg1"/>
                </a:solidFill>
              </a:rPr>
              <a:t> (</a:t>
            </a:r>
            <a:r>
              <a:rPr lang="es-UY" sz="2800" b="1" dirty="0">
                <a:solidFill>
                  <a:schemeClr val="bg1"/>
                </a:solidFill>
              </a:rPr>
              <a:t>PV</a:t>
            </a:r>
            <a:r>
              <a:rPr lang="es-UY" sz="2800" dirty="0">
                <a:solidFill>
                  <a:schemeClr val="bg1"/>
                </a:solidFill>
              </a:rPr>
              <a:t>, kg)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0046BA-FC1E-370C-7976-962120A590D3}"/>
              </a:ext>
            </a:extLst>
          </p:cNvPr>
          <p:cNvSpPr txBox="1"/>
          <p:nvPr/>
        </p:nvSpPr>
        <p:spPr>
          <a:xfrm>
            <a:off x="1268374" y="4077072"/>
            <a:ext cx="511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Intervalo interparto</a:t>
            </a:r>
            <a:r>
              <a:rPr lang="es-UY" sz="2800" dirty="0">
                <a:solidFill>
                  <a:schemeClr val="bg1"/>
                </a:solidFill>
              </a:rPr>
              <a:t> </a:t>
            </a:r>
            <a:r>
              <a:rPr lang="es-UY" sz="2800" b="1" dirty="0">
                <a:solidFill>
                  <a:schemeClr val="bg1"/>
                </a:solidFill>
              </a:rPr>
              <a:t>(IIP</a:t>
            </a:r>
            <a:r>
              <a:rPr lang="es-UY" sz="2800" dirty="0">
                <a:solidFill>
                  <a:schemeClr val="bg1"/>
                </a:solidFill>
              </a:rPr>
              <a:t>, días)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A0A2BE-926F-DDD9-9866-CEF707D4D64F}"/>
              </a:ext>
            </a:extLst>
          </p:cNvPr>
          <p:cNvSpPr txBox="1"/>
          <p:nvPr/>
        </p:nvSpPr>
        <p:spPr>
          <a:xfrm>
            <a:off x="1242864" y="4653136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800" b="1" dirty="0">
                <a:solidFill>
                  <a:schemeClr val="bg1"/>
                </a:solidFill>
              </a:rPr>
              <a:t>Escore de células somáticas</a:t>
            </a:r>
            <a:r>
              <a:rPr lang="es-UY" sz="2800" dirty="0">
                <a:solidFill>
                  <a:schemeClr val="bg1"/>
                </a:solidFill>
              </a:rPr>
              <a:t> (</a:t>
            </a:r>
            <a:r>
              <a:rPr lang="es-UY" sz="2800" b="1" dirty="0">
                <a:solidFill>
                  <a:schemeClr val="bg1"/>
                </a:solidFill>
              </a:rPr>
              <a:t>SCS</a:t>
            </a:r>
            <a:r>
              <a:rPr lang="es-UY" sz="2800" dirty="0">
                <a:solidFill>
                  <a:schemeClr val="bg1"/>
                </a:solidFill>
              </a:rPr>
              <a:t>)</a:t>
            </a:r>
            <a:r>
              <a:rPr lang="es-UY" sz="2800" b="1" dirty="0">
                <a:solidFill>
                  <a:schemeClr val="bg1"/>
                </a:solidFill>
              </a:rPr>
              <a:t> </a:t>
            </a:r>
            <a:endParaRPr lang="es-UY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75FAF-9884-5B37-0A49-5998D9E55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8DABA7E-5E0A-3FDC-6354-2C88F35A8CD3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BF913E4-15FE-AFA6-F380-05F4D6FA6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5EED85-F713-9725-7905-4F4EE1D6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13" name="3 Título">
            <a:extLst>
              <a:ext uri="{FF2B5EF4-FFF2-40B4-BE49-F238E27FC236}">
                <a16:creationId xmlns:a16="http://schemas.microsoft.com/office/drawing/2014/main" id="{1D00EF39-F6C5-A45A-D33C-47DB22A64FE8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¿Qué características se incluyen en el IEP para mejorar los objetivos</a:t>
            </a:r>
            <a:endParaRPr lang="en-US" altLang="es-UY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7A0E86-9270-398A-655B-A6EC92789712}"/>
              </a:ext>
            </a:extLst>
          </p:cNvPr>
          <p:cNvSpPr txBox="1"/>
          <p:nvPr/>
        </p:nvSpPr>
        <p:spPr>
          <a:xfrm>
            <a:off x="812800" y="2292141"/>
            <a:ext cx="9601200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2225" eaLnBrk="1" hangingPunct="1">
              <a:lnSpc>
                <a:spcPct val="90000"/>
              </a:lnSpc>
              <a:spcAft>
                <a:spcPct val="40000"/>
              </a:spcAft>
              <a:buClr>
                <a:srgbClr val="008000"/>
              </a:buClr>
              <a:buNone/>
            </a:pP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datos disponibles a partir de la Evaluación genética nacional:</a:t>
            </a:r>
          </a:p>
          <a:p>
            <a:pPr marL="0" indent="22225" eaLnBrk="1" hangingPunct="1">
              <a:lnSpc>
                <a:spcPct val="90000"/>
              </a:lnSpc>
              <a:spcAft>
                <a:spcPct val="40000"/>
              </a:spcAft>
              <a:buClr>
                <a:srgbClr val="008000"/>
              </a:buClr>
              <a:buNone/>
            </a:pP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008000"/>
              </a:buClr>
            </a:pPr>
            <a:r>
              <a:rPr lang="es-ES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 de rasgos productivos: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008000"/>
              </a:buClr>
            </a:pPr>
            <a:r>
              <a:rPr lang="es-ES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 de fertilidad: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TPH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008000"/>
              </a:buClr>
            </a:pPr>
            <a:r>
              <a:rPr lang="es-ES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 de salud de ubre: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SCS</a:t>
            </a:r>
            <a:r>
              <a:rPr lang="es-E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44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57897-5757-52C9-7252-59E2868B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5DB13D2-1BF3-3865-44DB-683D17579C52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D42D9051-DF54-CC98-39AE-14B657D1C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1EE7D6-A21F-0282-83C7-83389128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C18FFC-790A-6F8F-0F8F-53D817F4FC34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CA8DDE89-7F54-DCF0-E228-811D954ABFF7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¿Cómo se interpreta el IEP?</a:t>
            </a:r>
            <a:endParaRPr lang="en-US" altLang="es-UY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5939DDF9-9391-FF28-0E3B-F3B99861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76" y="1308101"/>
            <a:ext cx="7929244" cy="4378795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expresa en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100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 en cada evaluación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simultáneamente con las DEP de cada característica, para toros con L, G, P, TPH y SCS y Longevidad.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válido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toros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los orígenes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produciendo en Uruguay (o “traducidos” a condiciones de Uruguay...)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C4A06-2A9E-2214-7E75-2277F9176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08" y="4033752"/>
            <a:ext cx="9180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Rango aproximado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55-140 H (65-127 J)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una idea inmediata de la calidad genética y económica de los toros (&gt;90 aprox., percentil 50: mejorador).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BEBEB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00A04-FB1F-5F2D-32DB-DD56C797F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C3A5C9C-4F42-9100-8C43-4E12627C88CC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0F62BAC-982E-5F12-396F-154F0CA98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6E2E82-B2D6-23E9-BF25-AF78CDEC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2770A5-FA21-A37B-3EE9-75442C9FDD12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9F38DF5F-1F82-3D56-D0F3-51F430849A88}"/>
              </a:ext>
            </a:extLst>
          </p:cNvPr>
          <p:cNvSpPr txBox="1">
            <a:spLocks/>
          </p:cNvSpPr>
          <p:nvPr/>
        </p:nvSpPr>
        <p:spPr bwMode="auto">
          <a:xfrm>
            <a:off x="812800" y="33520"/>
            <a:ext cx="1069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Uso práctico en tambos comerciales: </a:t>
            </a:r>
          </a:p>
          <a:p>
            <a:r>
              <a:rPr lang="es-UY" altLang="es-UY" dirty="0"/>
              <a:t>Ideas generales</a:t>
            </a:r>
            <a:endParaRPr lang="en-US" alt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F4E5C3-5F1D-F3E6-D6B1-BF8A5F59F3A5}"/>
              </a:ext>
            </a:extLst>
          </p:cNvPr>
          <p:cNvSpPr txBox="1"/>
          <p:nvPr/>
        </p:nvSpPr>
        <p:spPr>
          <a:xfrm>
            <a:off x="356616" y="1812279"/>
            <a:ext cx="111495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UY" sz="2400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existe el toro perfecto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 es muy caro).</a:t>
            </a:r>
          </a:p>
          <a:p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filtro: 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elegir un toro es el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su semen.</a:t>
            </a:r>
          </a:p>
          <a:p>
            <a:pPr lvl="1"/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Dentro de precios razonables existen animales de alto mérito genético.</a:t>
            </a:r>
          </a:p>
          <a:p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filtro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elegir un toro por </a:t>
            </a: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“rentabilidad genética”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busca los 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mayores  </a:t>
            </a:r>
            <a:r>
              <a:rPr lang="es-UY" sz="2400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IEP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Tercer filtro: identificar las debilidades del rodeo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elegir toros de </a:t>
            </a:r>
            <a:r>
              <a:rPr lang="es-UY" sz="2400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 IEP pero además mejoradores de esas características</a:t>
            </a:r>
            <a:r>
              <a:rPr lang="es-U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U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3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7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DB0C1-C0F5-5B76-3826-02176A2F3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6FD303A-AC81-4741-F570-F0A01B0CFFFD}"/>
              </a:ext>
            </a:extLst>
          </p:cNvPr>
          <p:cNvCxnSpPr>
            <a:cxnSpLocks/>
          </p:cNvCxnSpPr>
          <p:nvPr/>
        </p:nvCxnSpPr>
        <p:spPr>
          <a:xfrm>
            <a:off x="-86139" y="5911053"/>
            <a:ext cx="12364278" cy="0"/>
          </a:xfrm>
          <a:prstGeom prst="line">
            <a:avLst/>
          </a:prstGeom>
          <a:ln>
            <a:solidFill>
              <a:srgbClr val="BDD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BDE1E8D-5449-DAEA-DF27-8470E0747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6" t="29882" r="41441" b="34792"/>
          <a:stretch/>
        </p:blipFill>
        <p:spPr>
          <a:xfrm>
            <a:off x="10832124" y="5995461"/>
            <a:ext cx="1083212" cy="7470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82AF11-772D-73C6-5FED-C7D37979E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42" t="36102" r="20038" b="32103"/>
          <a:stretch/>
        </p:blipFill>
        <p:spPr>
          <a:xfrm>
            <a:off x="146032" y="6080592"/>
            <a:ext cx="2258316" cy="6619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8DAE31-77ED-47CF-4465-81CA2F23AE8D}"/>
              </a:ext>
            </a:extLst>
          </p:cNvPr>
          <p:cNvSpPr txBox="1"/>
          <p:nvPr/>
        </p:nvSpPr>
        <p:spPr>
          <a:xfrm>
            <a:off x="2997200" y="324433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accent1">
                    <a:lumMod val="50000"/>
                  </a:schemeClr>
                </a:solidFill>
              </a:rPr>
              <a:t>¿Cómo se interpreta el IEP?</a:t>
            </a:r>
            <a:endParaRPr lang="es-UY" dirty="0"/>
          </a:p>
        </p:txBody>
      </p:sp>
      <p:sp>
        <p:nvSpPr>
          <p:cNvPr id="6" name="3 Título">
            <a:extLst>
              <a:ext uri="{FF2B5EF4-FFF2-40B4-BE49-F238E27FC236}">
                <a16:creationId xmlns:a16="http://schemas.microsoft.com/office/drawing/2014/main" id="{0DD929FB-E1A3-4327-10B8-86E93CC98A2E}"/>
              </a:ext>
            </a:extLst>
          </p:cNvPr>
          <p:cNvSpPr txBox="1">
            <a:spLocks/>
          </p:cNvSpPr>
          <p:nvPr/>
        </p:nvSpPr>
        <p:spPr bwMode="auto">
          <a:xfrm>
            <a:off x="812800" y="51808"/>
            <a:ext cx="1069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200" b="1">
                <a:solidFill>
                  <a:schemeClr val="bg1"/>
                </a:solidFill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98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UY" altLang="es-UY" dirty="0"/>
              <a:t>Algunos ejemplos</a:t>
            </a:r>
            <a:endParaRPr lang="en-US" alt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FF7953-CE4D-7709-7468-02B42957FC43}"/>
              </a:ext>
            </a:extLst>
          </p:cNvPr>
          <p:cNvSpPr txBox="1"/>
          <p:nvPr/>
        </p:nvSpPr>
        <p:spPr>
          <a:xfrm>
            <a:off x="285606" y="4464452"/>
            <a:ext cx="3957210" cy="38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Jersey abril 2025)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7" name="Rectangle 267">
            <a:extLst>
              <a:ext uri="{FF2B5EF4-FFF2-40B4-BE49-F238E27FC236}">
                <a16:creationId xmlns:a16="http://schemas.microsoft.com/office/drawing/2014/main" id="{676FE578-050D-7CE0-3AC2-AB8655EE9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192" y="960010"/>
            <a:ext cx="9709944" cy="10770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 similar, </a:t>
            </a:r>
            <a:r>
              <a:rPr lang="es-UY" sz="2400" b="1" i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distinto perfil genético</a:t>
            </a:r>
            <a:r>
              <a:rPr lang="es-UY" sz="2400" b="1" dirty="0">
                <a:solidFill>
                  <a:srgbClr val="FFD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el DEP para cada caracter:</a:t>
            </a:r>
            <a:br>
              <a:rPr lang="es-UY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F382CB-BC9B-90C7-3A1D-F78B4FEB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32" y="2088691"/>
            <a:ext cx="5778500" cy="23241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E3572-18BF-9AC7-7ED5-4B987D2B76BD}"/>
              </a:ext>
            </a:extLst>
          </p:cNvPr>
          <p:cNvSpPr txBox="1"/>
          <p:nvPr/>
        </p:nvSpPr>
        <p:spPr>
          <a:xfrm>
            <a:off x="6267470" y="4407946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solidFill>
                  <a:schemeClr val="bg1"/>
                </a:solidFill>
              </a:rPr>
              <a:t>(Evaluación nacional Holando abril 2025)</a:t>
            </a:r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68A716-2184-9AD0-C0B3-1DFAF1B5C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632" y="2087368"/>
            <a:ext cx="5586984" cy="23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93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14062</TotalTime>
  <Words>726</Words>
  <Application>Microsoft Macintosh PowerPoint</Application>
  <PresentationFormat>Panorámica</PresentationFormat>
  <Paragraphs>82</Paragraphs>
  <Slides>14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Chalkboard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IEP similar, pero distinto perfil genético según el DEP para cada caracter: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García Pedrouzo</dc:creator>
  <cp:lastModifiedBy>Rodrigo Lopez</cp:lastModifiedBy>
  <cp:revision>96</cp:revision>
  <dcterms:created xsi:type="dcterms:W3CDTF">2016-05-30T12:22:54Z</dcterms:created>
  <dcterms:modified xsi:type="dcterms:W3CDTF">2025-06-03T23:51:08Z</dcterms:modified>
</cp:coreProperties>
</file>