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1.xml" ContentType="application/vnd.openxmlformats-officedocument.themeOverrid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85" r:id="rId2"/>
    <p:sldId id="287" r:id="rId3"/>
    <p:sldId id="313" r:id="rId4"/>
    <p:sldId id="316" r:id="rId5"/>
    <p:sldId id="314" r:id="rId6"/>
    <p:sldId id="315" r:id="rId7"/>
    <p:sldId id="317" r:id="rId8"/>
    <p:sldId id="318" r:id="rId9"/>
    <p:sldId id="320" r:id="rId10"/>
    <p:sldId id="328" r:id="rId11"/>
    <p:sldId id="323" r:id="rId12"/>
    <p:sldId id="329" r:id="rId13"/>
    <p:sldId id="325" r:id="rId14"/>
    <p:sldId id="327" r:id="rId15"/>
    <p:sldId id="332" r:id="rId16"/>
    <p:sldId id="333" r:id="rId17"/>
  </p:sldIdLst>
  <p:sldSz cx="12192000" cy="6858000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municacion INALE" initials="CI" lastIdx="1" clrIdx="0">
    <p:extLst>
      <p:ext uri="{19B8F6BF-5375-455C-9EA6-DF929625EA0E}">
        <p15:presenceInfo xmlns:p15="http://schemas.microsoft.com/office/powerpoint/2012/main" userId="S::comunicacion@inale.org::bc73c7e4-b578-4cc3-a030-749c60730af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D83C"/>
    <a:srgbClr val="3A4E6F"/>
    <a:srgbClr val="183C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AEF3A6-64AD-443D-9AD3-4872AFAE971C}" v="5" dt="2025-06-03T20:22:25.5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86" autoAdjust="0"/>
    <p:restoredTop sz="90735" autoAdjust="0"/>
  </p:normalViewPr>
  <p:slideViewPr>
    <p:cSldViewPr snapToGrid="0" snapToObjects="1">
      <p:cViewPr varScale="1">
        <p:scale>
          <a:sx n="75" d="100"/>
          <a:sy n="75" d="100"/>
        </p:scale>
        <p:origin x="1003" y="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an Manuel Garrido" userId="ec131c36-fdd3-4a06-b916-030dcea756a7" providerId="ADAL" clId="{61AEF3A6-64AD-443D-9AD3-4872AFAE971C}"/>
    <pc:docChg chg="custSel addSld modSld">
      <pc:chgData name="Juan Manuel Garrido" userId="ec131c36-fdd3-4a06-b916-030dcea756a7" providerId="ADAL" clId="{61AEF3A6-64AD-443D-9AD3-4872AFAE971C}" dt="2025-06-03T20:22:25.528" v="113"/>
      <pc:docMkLst>
        <pc:docMk/>
      </pc:docMkLst>
      <pc:sldChg chg="addSp delSp modSp mod modAnim">
        <pc:chgData name="Juan Manuel Garrido" userId="ec131c36-fdd3-4a06-b916-030dcea756a7" providerId="ADAL" clId="{61AEF3A6-64AD-443D-9AD3-4872AFAE971C}" dt="2025-06-03T19:41:14.137" v="99" actId="1076"/>
        <pc:sldMkLst>
          <pc:docMk/>
          <pc:sldMk cId="1633492885" sldId="318"/>
        </pc:sldMkLst>
        <pc:picChg chg="add mod">
          <ac:chgData name="Juan Manuel Garrido" userId="ec131c36-fdd3-4a06-b916-030dcea756a7" providerId="ADAL" clId="{61AEF3A6-64AD-443D-9AD3-4872AFAE971C}" dt="2025-06-03T19:41:14.137" v="99" actId="1076"/>
          <ac:picMkLst>
            <pc:docMk/>
            <pc:sldMk cId="1633492885" sldId="318"/>
            <ac:picMk id="7" creationId="{68961151-F15C-AD23-0094-B725492814F3}"/>
          </ac:picMkLst>
        </pc:picChg>
        <pc:picChg chg="del">
          <ac:chgData name="Juan Manuel Garrido" userId="ec131c36-fdd3-4a06-b916-030dcea756a7" providerId="ADAL" clId="{61AEF3A6-64AD-443D-9AD3-4872AFAE971C}" dt="2025-06-03T19:41:01.412" v="96" actId="478"/>
          <ac:picMkLst>
            <pc:docMk/>
            <pc:sldMk cId="1633492885" sldId="318"/>
            <ac:picMk id="32" creationId="{E8E3DBD0-FDEE-4655-188D-544E2D144860}"/>
          </ac:picMkLst>
        </pc:picChg>
      </pc:sldChg>
      <pc:sldChg chg="modSp mod">
        <pc:chgData name="Juan Manuel Garrido" userId="ec131c36-fdd3-4a06-b916-030dcea756a7" providerId="ADAL" clId="{61AEF3A6-64AD-443D-9AD3-4872AFAE971C}" dt="2025-06-03T19:53:17.162" v="101" actId="1076"/>
        <pc:sldMkLst>
          <pc:docMk/>
          <pc:sldMk cId="1285072707" sldId="323"/>
        </pc:sldMkLst>
        <pc:spChg chg="mod">
          <ac:chgData name="Juan Manuel Garrido" userId="ec131c36-fdd3-4a06-b916-030dcea756a7" providerId="ADAL" clId="{61AEF3A6-64AD-443D-9AD3-4872AFAE971C}" dt="2025-06-03T19:52:54.145" v="100" actId="1076"/>
          <ac:spMkLst>
            <pc:docMk/>
            <pc:sldMk cId="1285072707" sldId="323"/>
            <ac:spMk id="33" creationId="{717EBB0E-F173-3CE2-3E4B-B84107620AE1}"/>
          </ac:spMkLst>
        </pc:spChg>
        <pc:spChg chg="mod">
          <ac:chgData name="Juan Manuel Garrido" userId="ec131c36-fdd3-4a06-b916-030dcea756a7" providerId="ADAL" clId="{61AEF3A6-64AD-443D-9AD3-4872AFAE971C}" dt="2025-06-03T19:53:17.162" v="101" actId="1076"/>
          <ac:spMkLst>
            <pc:docMk/>
            <pc:sldMk cId="1285072707" sldId="323"/>
            <ac:spMk id="54" creationId="{08FE363F-DCEC-C94D-D6CD-EFCB03E46A56}"/>
          </ac:spMkLst>
        </pc:spChg>
      </pc:sldChg>
      <pc:sldChg chg="modSp mod">
        <pc:chgData name="Juan Manuel Garrido" userId="ec131c36-fdd3-4a06-b916-030dcea756a7" providerId="ADAL" clId="{61AEF3A6-64AD-443D-9AD3-4872AFAE971C}" dt="2025-06-03T19:40:11.480" v="95" actId="14100"/>
        <pc:sldMkLst>
          <pc:docMk/>
          <pc:sldMk cId="2848439087" sldId="325"/>
        </pc:sldMkLst>
        <pc:spChg chg="mod">
          <ac:chgData name="Juan Manuel Garrido" userId="ec131c36-fdd3-4a06-b916-030dcea756a7" providerId="ADAL" clId="{61AEF3A6-64AD-443D-9AD3-4872AFAE971C}" dt="2025-06-03T19:40:01.683" v="93" actId="20577"/>
          <ac:spMkLst>
            <pc:docMk/>
            <pc:sldMk cId="2848439087" sldId="325"/>
            <ac:spMk id="11" creationId="{00000000-0000-0000-0000-000000000000}"/>
          </ac:spMkLst>
        </pc:spChg>
        <pc:spChg chg="mod">
          <ac:chgData name="Juan Manuel Garrido" userId="ec131c36-fdd3-4a06-b916-030dcea756a7" providerId="ADAL" clId="{61AEF3A6-64AD-443D-9AD3-4872AFAE971C}" dt="2025-06-03T19:40:11.480" v="95" actId="14100"/>
          <ac:spMkLst>
            <pc:docMk/>
            <pc:sldMk cId="2848439087" sldId="325"/>
            <ac:spMk id="19" creationId="{00000000-0000-0000-0000-000000000000}"/>
          </ac:spMkLst>
        </pc:spChg>
      </pc:sldChg>
      <pc:sldChg chg="modSp mod">
        <pc:chgData name="Juan Manuel Garrido" userId="ec131c36-fdd3-4a06-b916-030dcea756a7" providerId="ADAL" clId="{61AEF3A6-64AD-443D-9AD3-4872AFAE971C}" dt="2025-06-03T19:39:01.668" v="26" actId="20577"/>
        <pc:sldMkLst>
          <pc:docMk/>
          <pc:sldMk cId="3187484666" sldId="329"/>
        </pc:sldMkLst>
        <pc:spChg chg="mod">
          <ac:chgData name="Juan Manuel Garrido" userId="ec131c36-fdd3-4a06-b916-030dcea756a7" providerId="ADAL" clId="{61AEF3A6-64AD-443D-9AD3-4872AFAE971C}" dt="2025-06-03T19:39:01.668" v="26" actId="20577"/>
          <ac:spMkLst>
            <pc:docMk/>
            <pc:sldMk cId="3187484666" sldId="329"/>
            <ac:spMk id="2" creationId="{BD12FA7C-68EC-430F-87B6-8AB39D2BCC95}"/>
          </ac:spMkLst>
        </pc:spChg>
      </pc:sldChg>
      <pc:sldChg chg="addSp delSp modSp mod delAnim modAnim">
        <pc:chgData name="Juan Manuel Garrido" userId="ec131c36-fdd3-4a06-b916-030dcea756a7" providerId="ADAL" clId="{61AEF3A6-64AD-443D-9AD3-4872AFAE971C}" dt="2025-06-03T20:20:13.357" v="109" actId="21"/>
        <pc:sldMkLst>
          <pc:docMk/>
          <pc:sldMk cId="2477124217" sldId="332"/>
        </pc:sldMkLst>
        <pc:picChg chg="add del mod">
          <ac:chgData name="Juan Manuel Garrido" userId="ec131c36-fdd3-4a06-b916-030dcea756a7" providerId="ADAL" clId="{61AEF3A6-64AD-443D-9AD3-4872AFAE971C}" dt="2025-06-03T20:20:13.357" v="109" actId="21"/>
          <ac:picMkLst>
            <pc:docMk/>
            <pc:sldMk cId="2477124217" sldId="332"/>
            <ac:picMk id="4" creationId="{0F98DD02-9690-1229-83A8-91885EB0BB57}"/>
          </ac:picMkLst>
        </pc:picChg>
      </pc:sldChg>
      <pc:sldChg chg="addSp modSp new mod modAnim">
        <pc:chgData name="Juan Manuel Garrido" userId="ec131c36-fdd3-4a06-b916-030dcea756a7" providerId="ADAL" clId="{61AEF3A6-64AD-443D-9AD3-4872AFAE971C}" dt="2025-06-03T20:22:25.528" v="113"/>
        <pc:sldMkLst>
          <pc:docMk/>
          <pc:sldMk cId="3840481073" sldId="333"/>
        </pc:sldMkLst>
        <pc:picChg chg="add mod">
          <ac:chgData name="Juan Manuel Garrido" userId="ec131c36-fdd3-4a06-b916-030dcea756a7" providerId="ADAL" clId="{61AEF3A6-64AD-443D-9AD3-4872AFAE971C}" dt="2025-06-03T20:20:22.941" v="112" actId="14100"/>
          <ac:picMkLst>
            <pc:docMk/>
            <pc:sldMk cId="3840481073" sldId="333"/>
            <ac:picMk id="4" creationId="{0F98DD02-9690-1229-83A8-91885EB0BB57}"/>
          </ac:picMkLst>
        </pc:picChg>
      </pc:sldChg>
    </pc:docChg>
  </pc:docChgLst>
</pc:chgInfo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https://inaleorguy-my.sharepoint.com/personal/jgarrido_inale_org/Documents/Escritorio/Juan/Proyecto%20Inale/Base%20de%20Datos.xlsx" TargetMode="External"/></Relationships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Hoja3!$A$2:$A$309</cx:f>
        <cx:lvl ptCount="308">
          <cx:pt idx="0">8</cx:pt>
          <cx:pt idx="1">8</cx:pt>
          <cx:pt idx="2">8</cx:pt>
          <cx:pt idx="3">8</cx:pt>
          <cx:pt idx="4">8</cx:pt>
          <cx:pt idx="5">8</cx:pt>
          <cx:pt idx="6">8</cx:pt>
          <cx:pt idx="7">8</cx:pt>
          <cx:pt idx="8">8</cx:pt>
          <cx:pt idx="9">8</cx:pt>
          <cx:pt idx="10">8</cx:pt>
          <cx:pt idx="11">8</cx:pt>
          <cx:pt idx="12">8</cx:pt>
          <cx:pt idx="13">8</cx:pt>
          <cx:pt idx="14">8</cx:pt>
          <cx:pt idx="15">8</cx:pt>
          <cx:pt idx="16">8</cx:pt>
          <cx:pt idx="17">8</cx:pt>
          <cx:pt idx="18">9</cx:pt>
          <cx:pt idx="19">9</cx:pt>
          <cx:pt idx="20">9</cx:pt>
          <cx:pt idx="21">9</cx:pt>
          <cx:pt idx="22">9</cx:pt>
          <cx:pt idx="23">9</cx:pt>
          <cx:pt idx="24">9</cx:pt>
          <cx:pt idx="25">9</cx:pt>
          <cx:pt idx="26">9</cx:pt>
          <cx:pt idx="27">9</cx:pt>
          <cx:pt idx="28">9</cx:pt>
          <cx:pt idx="29">9</cx:pt>
          <cx:pt idx="30">9</cx:pt>
          <cx:pt idx="31">9</cx:pt>
          <cx:pt idx="32">9</cx:pt>
          <cx:pt idx="33">9</cx:pt>
          <cx:pt idx="34">9</cx:pt>
          <cx:pt idx="35">9</cx:pt>
          <cx:pt idx="36">9</cx:pt>
          <cx:pt idx="37">9</cx:pt>
          <cx:pt idx="38">9</cx:pt>
          <cx:pt idx="39">9</cx:pt>
          <cx:pt idx="40">9</cx:pt>
          <cx:pt idx="41">9</cx:pt>
          <cx:pt idx="42">9</cx:pt>
          <cx:pt idx="43">9</cx:pt>
          <cx:pt idx="44">9</cx:pt>
          <cx:pt idx="45">9</cx:pt>
          <cx:pt idx="46">9</cx:pt>
          <cx:pt idx="47">9</cx:pt>
          <cx:pt idx="48">9</cx:pt>
          <cx:pt idx="49">9</cx:pt>
          <cx:pt idx="50">9</cx:pt>
          <cx:pt idx="51">9</cx:pt>
          <cx:pt idx="52">9</cx:pt>
          <cx:pt idx="53">9</cx:pt>
          <cx:pt idx="54">9</cx:pt>
          <cx:pt idx="55">9</cx:pt>
          <cx:pt idx="56">9</cx:pt>
          <cx:pt idx="57">9</cx:pt>
          <cx:pt idx="58">9</cx:pt>
          <cx:pt idx="59">9</cx:pt>
          <cx:pt idx="60">9</cx:pt>
          <cx:pt idx="61">9</cx:pt>
          <cx:pt idx="62">9</cx:pt>
          <cx:pt idx="63">9</cx:pt>
          <cx:pt idx="64">9</cx:pt>
          <cx:pt idx="65">9</cx:pt>
          <cx:pt idx="66">9</cx:pt>
          <cx:pt idx="67">10</cx:pt>
          <cx:pt idx="68">10</cx:pt>
          <cx:pt idx="69">10</cx:pt>
          <cx:pt idx="70">10</cx:pt>
          <cx:pt idx="71">10</cx:pt>
          <cx:pt idx="72">10</cx:pt>
          <cx:pt idx="73">10</cx:pt>
          <cx:pt idx="74">10</cx:pt>
          <cx:pt idx="75">10</cx:pt>
          <cx:pt idx="76">10</cx:pt>
          <cx:pt idx="77">10</cx:pt>
          <cx:pt idx="78">10</cx:pt>
          <cx:pt idx="79">10</cx:pt>
          <cx:pt idx="80">10</cx:pt>
          <cx:pt idx="81">10</cx:pt>
          <cx:pt idx="82">10</cx:pt>
          <cx:pt idx="83">10</cx:pt>
          <cx:pt idx="84">10</cx:pt>
          <cx:pt idx="85">10</cx:pt>
          <cx:pt idx="86">10</cx:pt>
          <cx:pt idx="87">10</cx:pt>
          <cx:pt idx="88">10</cx:pt>
          <cx:pt idx="89">10</cx:pt>
          <cx:pt idx="90">10</cx:pt>
          <cx:pt idx="91">10</cx:pt>
          <cx:pt idx="92">10</cx:pt>
          <cx:pt idx="93">10</cx:pt>
          <cx:pt idx="94">10</cx:pt>
          <cx:pt idx="95">10</cx:pt>
          <cx:pt idx="96">10</cx:pt>
          <cx:pt idx="97">10</cx:pt>
          <cx:pt idx="98">10</cx:pt>
          <cx:pt idx="99">10</cx:pt>
          <cx:pt idx="100">10</cx:pt>
          <cx:pt idx="101">10</cx:pt>
          <cx:pt idx="102">10</cx:pt>
          <cx:pt idx="103">10</cx:pt>
          <cx:pt idx="104">10</cx:pt>
          <cx:pt idx="105">10</cx:pt>
          <cx:pt idx="106">10</cx:pt>
          <cx:pt idx="107">10</cx:pt>
          <cx:pt idx="108">10</cx:pt>
          <cx:pt idx="109">10</cx:pt>
          <cx:pt idx="110">10</cx:pt>
          <cx:pt idx="111">10</cx:pt>
          <cx:pt idx="112">10</cx:pt>
          <cx:pt idx="113">10</cx:pt>
          <cx:pt idx="114">10</cx:pt>
          <cx:pt idx="115">10</cx:pt>
          <cx:pt idx="116">10</cx:pt>
          <cx:pt idx="117">10</cx:pt>
          <cx:pt idx="118">10</cx:pt>
          <cx:pt idx="119">10</cx:pt>
          <cx:pt idx="120">11</cx:pt>
          <cx:pt idx="121">11</cx:pt>
          <cx:pt idx="122">11</cx:pt>
          <cx:pt idx="123">11</cx:pt>
          <cx:pt idx="124">11</cx:pt>
          <cx:pt idx="125">11</cx:pt>
          <cx:pt idx="126">11</cx:pt>
          <cx:pt idx="127">11</cx:pt>
          <cx:pt idx="128">11</cx:pt>
          <cx:pt idx="129">11</cx:pt>
          <cx:pt idx="130">11</cx:pt>
          <cx:pt idx="131">11</cx:pt>
          <cx:pt idx="132">11</cx:pt>
          <cx:pt idx="133">11</cx:pt>
          <cx:pt idx="134">11</cx:pt>
          <cx:pt idx="135">11</cx:pt>
          <cx:pt idx="136">11</cx:pt>
          <cx:pt idx="137">11</cx:pt>
          <cx:pt idx="138">11</cx:pt>
          <cx:pt idx="139">11</cx:pt>
          <cx:pt idx="140">11</cx:pt>
          <cx:pt idx="141">11</cx:pt>
          <cx:pt idx="142">11</cx:pt>
          <cx:pt idx="143">11</cx:pt>
          <cx:pt idx="144">11</cx:pt>
          <cx:pt idx="145">11</cx:pt>
          <cx:pt idx="146">11</cx:pt>
          <cx:pt idx="147">11</cx:pt>
          <cx:pt idx="148">11</cx:pt>
          <cx:pt idx="149">11</cx:pt>
          <cx:pt idx="150">11</cx:pt>
          <cx:pt idx="151">11</cx:pt>
          <cx:pt idx="152">11</cx:pt>
          <cx:pt idx="153">11</cx:pt>
          <cx:pt idx="154">11</cx:pt>
          <cx:pt idx="155">11</cx:pt>
          <cx:pt idx="156">11</cx:pt>
          <cx:pt idx="157">11</cx:pt>
          <cx:pt idx="158">11</cx:pt>
          <cx:pt idx="159">11</cx:pt>
          <cx:pt idx="160">11</cx:pt>
          <cx:pt idx="161">11</cx:pt>
          <cx:pt idx="162">11</cx:pt>
          <cx:pt idx="163">11</cx:pt>
          <cx:pt idx="164">11</cx:pt>
          <cx:pt idx="165">11</cx:pt>
          <cx:pt idx="166">11</cx:pt>
          <cx:pt idx="167">12</cx:pt>
          <cx:pt idx="168">12</cx:pt>
          <cx:pt idx="169">12</cx:pt>
          <cx:pt idx="170">12</cx:pt>
          <cx:pt idx="171">12</cx:pt>
          <cx:pt idx="172">12</cx:pt>
          <cx:pt idx="173">12</cx:pt>
          <cx:pt idx="174">12</cx:pt>
          <cx:pt idx="175">12</cx:pt>
          <cx:pt idx="176">12</cx:pt>
          <cx:pt idx="177">12</cx:pt>
          <cx:pt idx="178">12</cx:pt>
          <cx:pt idx="179">12</cx:pt>
          <cx:pt idx="180">12</cx:pt>
          <cx:pt idx="181">12</cx:pt>
          <cx:pt idx="182">12</cx:pt>
          <cx:pt idx="183">12</cx:pt>
          <cx:pt idx="184">12</cx:pt>
          <cx:pt idx="185">12</cx:pt>
          <cx:pt idx="186">12</cx:pt>
          <cx:pt idx="187">12</cx:pt>
          <cx:pt idx="188">12</cx:pt>
          <cx:pt idx="189">12</cx:pt>
          <cx:pt idx="190">12</cx:pt>
          <cx:pt idx="191">12</cx:pt>
          <cx:pt idx="192">12</cx:pt>
          <cx:pt idx="193">12</cx:pt>
          <cx:pt idx="194">12</cx:pt>
          <cx:pt idx="195">12</cx:pt>
          <cx:pt idx="196">12</cx:pt>
          <cx:pt idx="197">12</cx:pt>
          <cx:pt idx="198">12</cx:pt>
          <cx:pt idx="199">12</cx:pt>
          <cx:pt idx="200">12</cx:pt>
          <cx:pt idx="201">12</cx:pt>
          <cx:pt idx="202">12</cx:pt>
          <cx:pt idx="203">12</cx:pt>
          <cx:pt idx="204">12</cx:pt>
          <cx:pt idx="205">12</cx:pt>
          <cx:pt idx="206">12</cx:pt>
          <cx:pt idx="207">12</cx:pt>
          <cx:pt idx="208">12</cx:pt>
          <cx:pt idx="209">12</cx:pt>
          <cx:pt idx="210">12</cx:pt>
          <cx:pt idx="211">12</cx:pt>
          <cx:pt idx="212">1</cx:pt>
          <cx:pt idx="213">1</cx:pt>
          <cx:pt idx="214">1</cx:pt>
          <cx:pt idx="215">1</cx:pt>
          <cx:pt idx="216">1</cx:pt>
          <cx:pt idx="217">1</cx:pt>
          <cx:pt idx="218">1</cx:pt>
          <cx:pt idx="219">1</cx:pt>
          <cx:pt idx="220">1</cx:pt>
          <cx:pt idx="221">1</cx:pt>
          <cx:pt idx="222">1</cx:pt>
          <cx:pt idx="223">1</cx:pt>
          <cx:pt idx="224">1</cx:pt>
          <cx:pt idx="225">1</cx:pt>
          <cx:pt idx="226">1</cx:pt>
          <cx:pt idx="227">1</cx:pt>
          <cx:pt idx="228">1</cx:pt>
          <cx:pt idx="229">1</cx:pt>
          <cx:pt idx="230">1</cx:pt>
          <cx:pt idx="231">1</cx:pt>
          <cx:pt idx="232">1</cx:pt>
          <cx:pt idx="233">1</cx:pt>
          <cx:pt idx="234">1</cx:pt>
          <cx:pt idx="235">1</cx:pt>
          <cx:pt idx="236">1</cx:pt>
          <cx:pt idx="237">1</cx:pt>
          <cx:pt idx="238">1</cx:pt>
          <cx:pt idx="239">1</cx:pt>
          <cx:pt idx="240">1</cx:pt>
          <cx:pt idx="241">1</cx:pt>
          <cx:pt idx="242">1</cx:pt>
          <cx:pt idx="243">1</cx:pt>
          <cx:pt idx="244">1</cx:pt>
          <cx:pt idx="245">1</cx:pt>
          <cx:pt idx="246">1</cx:pt>
          <cx:pt idx="247">1</cx:pt>
          <cx:pt idx="248">1</cx:pt>
          <cx:pt idx="249">1</cx:pt>
          <cx:pt idx="250">2</cx:pt>
          <cx:pt idx="251">2</cx:pt>
          <cx:pt idx="252">2</cx:pt>
          <cx:pt idx="253">2</cx:pt>
          <cx:pt idx="254">2</cx:pt>
          <cx:pt idx="255">2</cx:pt>
          <cx:pt idx="256">2</cx:pt>
          <cx:pt idx="257">2</cx:pt>
          <cx:pt idx="258">2</cx:pt>
          <cx:pt idx="259">2</cx:pt>
          <cx:pt idx="260">2</cx:pt>
          <cx:pt idx="261">2</cx:pt>
          <cx:pt idx="262">2</cx:pt>
          <cx:pt idx="263">2</cx:pt>
          <cx:pt idx="264">2</cx:pt>
          <cx:pt idx="265">2</cx:pt>
          <cx:pt idx="266">2</cx:pt>
          <cx:pt idx="267">2</cx:pt>
          <cx:pt idx="268">2</cx:pt>
          <cx:pt idx="269">2</cx:pt>
          <cx:pt idx="270">2</cx:pt>
          <cx:pt idx="271">2</cx:pt>
          <cx:pt idx="272">2</cx:pt>
          <cx:pt idx="273">2</cx:pt>
          <cx:pt idx="274">2</cx:pt>
          <cx:pt idx="275">2</cx:pt>
          <cx:pt idx="276">3</cx:pt>
          <cx:pt idx="277">3</cx:pt>
          <cx:pt idx="278">3</cx:pt>
          <cx:pt idx="279">3</cx:pt>
          <cx:pt idx="280">3</cx:pt>
          <cx:pt idx="281">3</cx:pt>
          <cx:pt idx="282">3</cx:pt>
          <cx:pt idx="283">3</cx:pt>
          <cx:pt idx="284">3</cx:pt>
          <cx:pt idx="285">3</cx:pt>
          <cx:pt idx="286">3</cx:pt>
          <cx:pt idx="287">3</cx:pt>
          <cx:pt idx="288">3</cx:pt>
          <cx:pt idx="289">3</cx:pt>
          <cx:pt idx="290">3</cx:pt>
          <cx:pt idx="291">3</cx:pt>
          <cx:pt idx="292">3</cx:pt>
          <cx:pt idx="293">3</cx:pt>
          <cx:pt idx="294">3</cx:pt>
          <cx:pt idx="295">3</cx:pt>
          <cx:pt idx="296">3</cx:pt>
          <cx:pt idx="297">3</cx:pt>
          <cx:pt idx="298">3</cx:pt>
          <cx:pt idx="299">3</cx:pt>
          <cx:pt idx="300">3</cx:pt>
          <cx:pt idx="301">3</cx:pt>
          <cx:pt idx="302">3</cx:pt>
          <cx:pt idx="303">3</cx:pt>
          <cx:pt idx="304">3</cx:pt>
          <cx:pt idx="305">3</cx:pt>
          <cx:pt idx="306">3</cx:pt>
          <cx:pt idx="307">3</cx:pt>
        </cx:lvl>
      </cx:strDim>
      <cx:numDim type="val">
        <cx:f>Hoja3!$B$2:$B$309</cx:f>
        <cx:lvl ptCount="308" formatCode="General">
          <cx:pt idx="0">474</cx:pt>
          <cx:pt idx="1">459</cx:pt>
          <cx:pt idx="2">1055</cx:pt>
          <cx:pt idx="3">417</cx:pt>
          <cx:pt idx="4">347</cx:pt>
          <cx:pt idx="5">1047</cx:pt>
          <cx:pt idx="6">777</cx:pt>
          <cx:pt idx="7">421</cx:pt>
          <cx:pt idx="8">1019</cx:pt>
          <cx:pt idx="9">1010</cx:pt>
          <cx:pt idx="10">702</cx:pt>
          <cx:pt idx="11">636</cx:pt>
          <cx:pt idx="12">538</cx:pt>
          <cx:pt idx="13">534</cx:pt>
          <cx:pt idx="14">690</cx:pt>
          <cx:pt idx="15">480</cx:pt>
          <cx:pt idx="16">285</cx:pt>
          <cx:pt idx="17">302</cx:pt>
          <cx:pt idx="18">971</cx:pt>
          <cx:pt idx="19">962</cx:pt>
          <cx:pt idx="20">935</cx:pt>
          <cx:pt idx="21">1123</cx:pt>
          <cx:pt idx="22">1036</cx:pt>
          <cx:pt idx="23">700</cx:pt>
          <cx:pt idx="24">324</cx:pt>
          <cx:pt idx="25">612</cx:pt>
          <cx:pt idx="26">1001</cx:pt>
          <cx:pt idx="27">1416</cx:pt>
          <cx:pt idx="28">797</cx:pt>
          <cx:pt idx="29">594</cx:pt>
          <cx:pt idx="30">671</cx:pt>
          <cx:pt idx="31">1018</cx:pt>
          <cx:pt idx="32">500</cx:pt>
          <cx:pt idx="33">969</cx:pt>
          <cx:pt idx="34">705</cx:pt>
          <cx:pt idx="35">321</cx:pt>
          <cx:pt idx="36">567</cx:pt>
          <cx:pt idx="37">1442</cx:pt>
          <cx:pt idx="38">1137</cx:pt>
          <cx:pt idx="39">530</cx:pt>
          <cx:pt idx="40">824</cx:pt>
          <cx:pt idx="41">920</cx:pt>
          <cx:pt idx="42">1022</cx:pt>
          <cx:pt idx="43">790</cx:pt>
          <cx:pt idx="44">1203</cx:pt>
          <cx:pt idx="45">889</cx:pt>
          <cx:pt idx="46">700</cx:pt>
          <cx:pt idx="47">532</cx:pt>
          <cx:pt idx="48">967</cx:pt>
          <cx:pt idx="49">592</cx:pt>
          <cx:pt idx="50">384</cx:pt>
          <cx:pt idx="51">780</cx:pt>
          <cx:pt idx="52">1813</cx:pt>
          <cx:pt idx="53">1199</cx:pt>
          <cx:pt idx="54">609</cx:pt>
          <cx:pt idx="55">949</cx:pt>
          <cx:pt idx="56">584</cx:pt>
          <cx:pt idx="57">932</cx:pt>
          <cx:pt idx="58">1258</cx:pt>
          <cx:pt idx="59">912</cx:pt>
          <cx:pt idx="60">663</cx:pt>
          <cx:pt idx="61">722</cx:pt>
          <cx:pt idx="62">746</cx:pt>
          <cx:pt idx="63">793</cx:pt>
          <cx:pt idx="64">770</cx:pt>
          <cx:pt idx="65">1378</cx:pt>
          <cx:pt idx="66">456</cx:pt>
          <cx:pt idx="67">932</cx:pt>
          <cx:pt idx="68">1890</cx:pt>
          <cx:pt idx="69">1365</cx:pt>
          <cx:pt idx="70">645</cx:pt>
          <cx:pt idx="71">1581</cx:pt>
          <cx:pt idx="72">741</cx:pt>
          <cx:pt idx="73">672</cx:pt>
          <cx:pt idx="74">380</cx:pt>
          <cx:pt idx="75">833</cx:pt>
          <cx:pt idx="76">826</cx:pt>
          <cx:pt idx="77">830</cx:pt>
          <cx:pt idx="78">982</cx:pt>
          <cx:pt idx="79">1027</cx:pt>
          <cx:pt idx="80">854</cx:pt>
          <cx:pt idx="81">1131</cx:pt>
          <cx:pt idx="82">1246</cx:pt>
          <cx:pt idx="83">1084</cx:pt>
          <cx:pt idx="84">946</cx:pt>
          <cx:pt idx="85">843</cx:pt>
          <cx:pt idx="86">693</cx:pt>
          <cx:pt idx="87">675</cx:pt>
          <cx:pt idx="88">970</cx:pt>
          <cx:pt idx="89">576</cx:pt>
          <cx:pt idx="90">1056</cx:pt>
          <cx:pt idx="91">1113</cx:pt>
          <cx:pt idx="92">1130</cx:pt>
          <cx:pt idx="93">667</cx:pt>
          <cx:pt idx="94">992</cx:pt>
          <cx:pt idx="95">1022</cx:pt>
          <cx:pt idx="96">488</cx:pt>
          <cx:pt idx="97">832</cx:pt>
          <cx:pt idx="98">565</cx:pt>
          <cx:pt idx="99">1061</cx:pt>
          <cx:pt idx="100">1262</cx:pt>
          <cx:pt idx="101">1196</cx:pt>
          <cx:pt idx="102">686</cx:pt>
          <cx:pt idx="103">511</cx:pt>
          <cx:pt idx="104">806</cx:pt>
          <cx:pt idx="105">535</cx:pt>
          <cx:pt idx="106">539</cx:pt>
          <cx:pt idx="107">813</cx:pt>
          <cx:pt idx="108">963</cx:pt>
          <cx:pt idx="109">652</cx:pt>
          <cx:pt idx="110">702</cx:pt>
          <cx:pt idx="111">910</cx:pt>
          <cx:pt idx="112">939</cx:pt>
          <cx:pt idx="113">1004</cx:pt>
          <cx:pt idx="114">903</cx:pt>
          <cx:pt idx="115">927</cx:pt>
          <cx:pt idx="116">1272</cx:pt>
          <cx:pt idx="117">1272</cx:pt>
          <cx:pt idx="118">717</cx:pt>
          <cx:pt idx="119">483</cx:pt>
          <cx:pt idx="120">1980</cx:pt>
          <cx:pt idx="121">1066</cx:pt>
          <cx:pt idx="122">1953</cx:pt>
          <cx:pt idx="123">292</cx:pt>
          <cx:pt idx="124">754</cx:pt>
          <cx:pt idx="125">1052</cx:pt>
          <cx:pt idx="126">556</cx:pt>
          <cx:pt idx="127">952</cx:pt>
          <cx:pt idx="128">856</cx:pt>
          <cx:pt idx="129">1505</cx:pt>
          <cx:pt idx="130">1357</cx:pt>
          <cx:pt idx="131">1327</cx:pt>
          <cx:pt idx="132">1040</cx:pt>
          <cx:pt idx="133">1250</cx:pt>
          <cx:pt idx="134">1086</cx:pt>
          <cx:pt idx="135">732</cx:pt>
          <cx:pt idx="136">696</cx:pt>
          <cx:pt idx="137">998</cx:pt>
          <cx:pt idx="138">751</cx:pt>
          <cx:pt idx="139">925</cx:pt>
          <cx:pt idx="140">1667</cx:pt>
          <cx:pt idx="141">1423</cx:pt>
          <cx:pt idx="142">650</cx:pt>
          <cx:pt idx="143">532</cx:pt>
          <cx:pt idx="144">697</cx:pt>
          <cx:pt idx="145">1040</cx:pt>
          <cx:pt idx="146">982</cx:pt>
          <cx:pt idx="147">867</cx:pt>
          <cx:pt idx="148">1344</cx:pt>
          <cx:pt idx="149">493</cx:pt>
          <cx:pt idx="150">535</cx:pt>
          <cx:pt idx="151">496</cx:pt>
          <cx:pt idx="152">548</cx:pt>
          <cx:pt idx="153">755</cx:pt>
          <cx:pt idx="154">966</cx:pt>
          <cx:pt idx="155">778</cx:pt>
          <cx:pt idx="156">608</cx:pt>
          <cx:pt idx="157">525</cx:pt>
          <cx:pt idx="158">651</cx:pt>
          <cx:pt idx="159">1372</cx:pt>
          <cx:pt idx="160">682</cx:pt>
          <cx:pt idx="161">725</cx:pt>
          <cx:pt idx="162">773</cx:pt>
          <cx:pt idx="163">691</cx:pt>
          <cx:pt idx="164">632</cx:pt>
          <cx:pt idx="165">322</cx:pt>
          <cx:pt idx="166">706</cx:pt>
          <cx:pt idx="167">841</cx:pt>
          <cx:pt idx="168">1201</cx:pt>
          <cx:pt idx="169">346</cx:pt>
          <cx:pt idx="170">807</cx:pt>
          <cx:pt idx="171">506</cx:pt>
          <cx:pt idx="172">1150</cx:pt>
          <cx:pt idx="173">809</cx:pt>
          <cx:pt idx="174">703</cx:pt>
          <cx:pt idx="175">778</cx:pt>
          <cx:pt idx="176">228</cx:pt>
          <cx:pt idx="177">357</cx:pt>
          <cx:pt idx="178">536</cx:pt>
          <cx:pt idx="179">1455</cx:pt>
          <cx:pt idx="180">879</cx:pt>
          <cx:pt idx="181">670</cx:pt>
          <cx:pt idx="182">1103</cx:pt>
          <cx:pt idx="183">767</cx:pt>
          <cx:pt idx="184">456</cx:pt>
          <cx:pt idx="185">892</cx:pt>
          <cx:pt idx="186">914</cx:pt>
          <cx:pt idx="187">1875</cx:pt>
          <cx:pt idx="188">735</cx:pt>
          <cx:pt idx="189">446</cx:pt>
          <cx:pt idx="190">764</cx:pt>
          <cx:pt idx="191">813</cx:pt>
          <cx:pt idx="192">1741</cx:pt>
          <cx:pt idx="193">937</cx:pt>
          <cx:pt idx="194">803</cx:pt>
          <cx:pt idx="195">669</cx:pt>
          <cx:pt idx="196">1062</cx:pt>
          <cx:pt idx="197">826</cx:pt>
          <cx:pt idx="198">627</cx:pt>
          <cx:pt idx="199">563</cx:pt>
          <cx:pt idx="200">541</cx:pt>
          <cx:pt idx="201">828</cx:pt>
          <cx:pt idx="202">890</cx:pt>
          <cx:pt idx="203">805</cx:pt>
          <cx:pt idx="204">746</cx:pt>
          <cx:pt idx="205">1871</cx:pt>
          <cx:pt idx="206">809</cx:pt>
          <cx:pt idx="207">1353</cx:pt>
          <cx:pt idx="208">615</cx:pt>
          <cx:pt idx="209">716</cx:pt>
          <cx:pt idx="210">826</cx:pt>
          <cx:pt idx="211">660</cx:pt>
          <cx:pt idx="212">881</cx:pt>
          <cx:pt idx="213">678</cx:pt>
          <cx:pt idx="214">461</cx:pt>
          <cx:pt idx="215">961</cx:pt>
          <cx:pt idx="216">539</cx:pt>
          <cx:pt idx="217">1466</cx:pt>
          <cx:pt idx="218">685</cx:pt>
          <cx:pt idx="219">769</cx:pt>
          <cx:pt idx="220">671</cx:pt>
          <cx:pt idx="221">1673</cx:pt>
          <cx:pt idx="222">1295</cx:pt>
          <cx:pt idx="223">525</cx:pt>
          <cx:pt idx="224">676</cx:pt>
          <cx:pt idx="225">240</cx:pt>
          <cx:pt idx="226">809</cx:pt>
          <cx:pt idx="227">360</cx:pt>
          <cx:pt idx="228">212</cx:pt>
          <cx:pt idx="229">747</cx:pt>
          <cx:pt idx="230">390</cx:pt>
          <cx:pt idx="231">380</cx:pt>
          <cx:pt idx="232">1553</cx:pt>
          <cx:pt idx="233">540</cx:pt>
          <cx:pt idx="234">735</cx:pt>
          <cx:pt idx="235">673</cx:pt>
          <cx:pt idx="236">1375</cx:pt>
          <cx:pt idx="237">630</cx:pt>
          <cx:pt idx="238">1891</cx:pt>
          <cx:pt idx="239">409</cx:pt>
          <cx:pt idx="240">1673</cx:pt>
          <cx:pt idx="241">531</cx:pt>
          <cx:pt idx="242">404</cx:pt>
          <cx:pt idx="243">658</cx:pt>
          <cx:pt idx="244">743</cx:pt>
          <cx:pt idx="245">625</cx:pt>
          <cx:pt idx="246">1103</cx:pt>
          <cx:pt idx="247">961</cx:pt>
          <cx:pt idx="248">1353</cx:pt>
          <cx:pt idx="249">283</cx:pt>
          <cx:pt idx="250">1667</cx:pt>
          <cx:pt idx="251">874</cx:pt>
          <cx:pt idx="252">524</cx:pt>
          <cx:pt idx="253">740</cx:pt>
          <cx:pt idx="254">851</cx:pt>
          <cx:pt idx="255">727</cx:pt>
          <cx:pt idx="256">869</cx:pt>
          <cx:pt idx="257">1462</cx:pt>
          <cx:pt idx="258">1115</cx:pt>
          <cx:pt idx="259">825</cx:pt>
          <cx:pt idx="260">1167</cx:pt>
          <cx:pt idx="261">793</cx:pt>
          <cx:pt idx="262">693</cx:pt>
          <cx:pt idx="263">966</cx:pt>
          <cx:pt idx="264">1418</cx:pt>
          <cx:pt idx="265">753</cx:pt>
          <cx:pt idx="266">547</cx:pt>
          <cx:pt idx="267">571</cx:pt>
          <cx:pt idx="268">593</cx:pt>
          <cx:pt idx="269">409</cx:pt>
          <cx:pt idx="270">575</cx:pt>
          <cx:pt idx="271">1985</cx:pt>
          <cx:pt idx="272">1710</cx:pt>
          <cx:pt idx="273">635</cx:pt>
          <cx:pt idx="274">538</cx:pt>
          <cx:pt idx="275">992</cx:pt>
          <cx:pt idx="276">959</cx:pt>
          <cx:pt idx="277">991</cx:pt>
          <cx:pt idx="278">1151</cx:pt>
          <cx:pt idx="279">1275</cx:pt>
          <cx:pt idx="280">840</cx:pt>
          <cx:pt idx="281">939</cx:pt>
          <cx:pt idx="282">865</cx:pt>
          <cx:pt idx="283">510</cx:pt>
          <cx:pt idx="284">801</cx:pt>
          <cx:pt idx="285">1119</cx:pt>
          <cx:pt idx="286">1212</cx:pt>
          <cx:pt idx="287">1212</cx:pt>
          <cx:pt idx="288">819</cx:pt>
          <cx:pt idx="289">1132</cx:pt>
          <cx:pt idx="290">810</cx:pt>
          <cx:pt idx="291">703</cx:pt>
          <cx:pt idx="292">709</cx:pt>
          <cx:pt idx="293">663</cx:pt>
          <cx:pt idx="294">697</cx:pt>
          <cx:pt idx="295">727</cx:pt>
          <cx:pt idx="296">1005</cx:pt>
          <cx:pt idx="297">1235</cx:pt>
          <cx:pt idx="298">698</cx:pt>
          <cx:pt idx="299">777</cx:pt>
          <cx:pt idx="300">1853</cx:pt>
          <cx:pt idx="301">671</cx:pt>
          <cx:pt idx="302">576</cx:pt>
          <cx:pt idx="303">648</cx:pt>
          <cx:pt idx="304">773</cx:pt>
          <cx:pt idx="305">874</cx:pt>
          <cx:pt idx="306">1201</cx:pt>
          <cx:pt idx="307">357</cx:pt>
        </cx:lvl>
      </cx:numDim>
    </cx:data>
  </cx:chartData>
  <cx:chart>
    <cx:title pos="t" align="ctr" overlay="0">
      <cx:tx>
        <cx:txData>
          <cx:v>Stock</cx:v>
        </cx:txData>
      </cx:tx>
      <cx:txPr>
        <a:bodyPr rot="0" spcFirstLastPara="1" vertOverflow="ellipsis" vert="horz" wrap="square" lIns="38100" tIns="19050" rIns="38100" bIns="19050" anchor="ctr" anchorCtr="1" compatLnSpc="0"/>
        <a:lstStyle/>
        <a:p>
          <a:pPr algn="ctr" rtl="0">
            <a:defRPr sz="160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r>
            <a:rPr kumimoji="0" lang="en-US" sz="16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</a:rPr>
            <a:t>Stock</a:t>
          </a:r>
        </a:p>
      </cx:txPr>
    </cx:title>
    <cx:plotArea>
      <cx:plotAreaRegion>
        <cx:series layoutId="boxWhisker" uniqueId="{0211AD64-8F4A-4411-AD25-A557A5806801}" formatIdx="0">
          <cx:tx>
            <cx:txData>
              <cx:f>Hoja3!$B$1</cx:f>
              <cx:v>Stock kilos de materia seca/ha</cx:v>
            </cx:txData>
          </cx:tx>
          <cx:spPr>
            <a:solidFill>
              <a:schemeClr val="tx2">
                <a:lumMod val="20000"/>
                <a:lumOff val="80000"/>
              </a:schemeClr>
            </a:solidFill>
          </cx:spPr>
          <cx:dataId val="0"/>
          <cx:layoutPr>
            <cx:visibility meanMarker="0"/>
            <cx:statistics quartileMethod="exclusive"/>
          </cx:layoutPr>
        </cx:series>
      </cx:plotAreaRegion>
      <cx:axis id="0">
        <cx:catScaling gapWidth="1.10000002"/>
        <cx:title>
          <cx:tx>
            <cx:txData>
              <cx:v>Mes</cx:v>
            </cx:txData>
          </cx:tx>
          <cx:txPr>
            <a:bodyPr spcFirstLastPara="1" vertOverflow="ellipsis" horzOverflow="overflow" wrap="square" lIns="0" tIns="0" rIns="0" bIns="0" anchor="ctr" anchorCtr="1"/>
            <a:lstStyle/>
            <a:p>
              <a:pPr algn="ctr" rtl="0">
                <a:defRPr sz="1600">
                  <a:solidFill>
                    <a:schemeClr val="bg1"/>
                  </a:solidFill>
                </a:defRPr>
              </a:pPr>
              <a:r>
                <a:rPr lang="es-ES" sz="1600" b="1" i="0" u="none" strike="noStrike" baseline="0">
                  <a:solidFill>
                    <a:schemeClr val="bg1"/>
                  </a:solidFill>
                  <a:latin typeface="Calibri"/>
                </a:rPr>
                <a:t>Mes</a:t>
              </a:r>
            </a:p>
          </cx:txPr>
        </cx:title>
        <cx:tickLabels/>
        <cx:txPr>
          <a:bodyPr vertOverflow="overflow" horzOverflow="overflow" wrap="square" lIns="0" tIns="0" rIns="0" bIns="0"/>
          <a:lstStyle/>
          <a:p>
            <a:pPr algn="ctr" rtl="0">
              <a:defRPr sz="1600" b="1" i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es-UY" sz="1600" b="1">
              <a:solidFill>
                <a:schemeClr val="bg1"/>
              </a:solidFill>
            </a:endParaRPr>
          </a:p>
        </cx:txPr>
      </cx:axis>
      <cx:axis id="1">
        <cx:valScaling max="2000"/>
        <cx:title>
          <cx:tx>
            <cx:txData>
              <cx:v>Stock kilos de materia seca/ha</cx:v>
            </cx:txData>
          </cx:tx>
          <cx:txPr>
            <a:bodyPr spcFirstLastPara="1" vertOverflow="ellipsis" horzOverflow="overflow" wrap="square" lIns="0" tIns="0" rIns="0" bIns="0" anchor="ctr" anchorCtr="1"/>
            <a:lstStyle/>
            <a:p>
              <a:pPr algn="ctr" rtl="0">
                <a:defRPr sz="1600">
                  <a:solidFill>
                    <a:schemeClr val="bg1"/>
                  </a:solidFill>
                </a:defRPr>
              </a:pPr>
              <a:r>
                <a:rPr lang="es-ES" sz="1600" b="1" i="0" u="none" strike="noStrike" baseline="0">
                  <a:solidFill>
                    <a:schemeClr val="bg1"/>
                  </a:solidFill>
                  <a:latin typeface="Calibri"/>
                </a:rPr>
                <a:t>Stock kilos de materia seca/ha</a:t>
              </a:r>
            </a:p>
          </cx:txPr>
        </cx:title>
        <cx:majorGridlines/>
        <cx:tickLabels/>
        <cx:txPr>
          <a:bodyPr vertOverflow="overflow" horzOverflow="overflow" wrap="square" lIns="0" tIns="0" rIns="0" bIns="0"/>
          <a:lstStyle/>
          <a:p>
            <a:pPr algn="ctr" rtl="0">
              <a:defRPr sz="1600" b="1" i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es-UY" sz="1600" b="1">
              <a:solidFill>
                <a:schemeClr val="bg1"/>
              </a:solidFill>
            </a:endParaRPr>
          </a:p>
        </cx:txPr>
      </cx:axis>
    </cx:plotArea>
  </cx:chart>
  <cx:clrMapOvr bg1="lt1" tx1="dk1" bg2="lt2" tx2="dk2" accent1="accent1" accent2="accent2" accent3="accent3" accent4="accent4" accent5="accent5" accent6="accent6" hlink="hlink" folHlink="folHlink"/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0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25000"/>
            <a:lumOff val="7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25000"/>
            <a:lumOff val="7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25000"/>
            <a:lumOff val="75000"/>
            <a:lumOff val="10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dk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cap="all" spc="15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6D7CAD-5895-4410-98E5-0D6635CC33C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691EC972-09AA-419A-B670-2846C6C13E95}">
      <dgm:prSet phldrT="[Texto]" custT="1"/>
      <dgm:spPr>
        <a:solidFill>
          <a:srgbClr val="BDD83C"/>
        </a:solidFill>
      </dgm:spPr>
      <dgm:t>
        <a:bodyPr/>
        <a:lstStyle/>
        <a:p>
          <a:r>
            <a:rPr lang="es-ES" sz="2000" dirty="0">
              <a:solidFill>
                <a:schemeClr val="tx1"/>
              </a:solidFill>
            </a:rPr>
            <a:t>Planificación Anual</a:t>
          </a:r>
        </a:p>
      </dgm:t>
    </dgm:pt>
    <dgm:pt modelId="{37B51A2A-F2E1-4704-AA0D-E092BB938553}" type="parTrans" cxnId="{B13E40EC-E0AA-43EA-9E32-1BD5F69B6BE2}">
      <dgm:prSet/>
      <dgm:spPr/>
      <dgm:t>
        <a:bodyPr/>
        <a:lstStyle/>
        <a:p>
          <a:endParaRPr lang="es-ES" sz="2000"/>
        </a:p>
      </dgm:t>
    </dgm:pt>
    <dgm:pt modelId="{2658C6FB-E522-49BC-9D95-55AD0B552DAA}" type="sibTrans" cxnId="{B13E40EC-E0AA-43EA-9E32-1BD5F69B6BE2}">
      <dgm:prSet custT="1"/>
      <dgm:spPr/>
      <dgm:t>
        <a:bodyPr/>
        <a:lstStyle/>
        <a:p>
          <a:endParaRPr lang="es-ES" sz="1600"/>
        </a:p>
      </dgm:t>
    </dgm:pt>
    <dgm:pt modelId="{092F2979-5933-42D3-B055-D74C832EFFCD}">
      <dgm:prSet phldrT="[Texto]" custT="1"/>
      <dgm:spPr>
        <a:solidFill>
          <a:srgbClr val="BDD83C"/>
        </a:solidFill>
      </dgm:spPr>
      <dgm:t>
        <a:bodyPr/>
        <a:lstStyle/>
        <a:p>
          <a:r>
            <a:rPr lang="es-ES" sz="2000" dirty="0">
              <a:solidFill>
                <a:schemeClr val="tx1"/>
              </a:solidFill>
            </a:rPr>
            <a:t>Planificación</a:t>
          </a:r>
        </a:p>
        <a:p>
          <a:r>
            <a:rPr lang="es-ES" sz="2000" dirty="0">
              <a:solidFill>
                <a:schemeClr val="tx1"/>
              </a:solidFill>
            </a:rPr>
            <a:t>Mensual</a:t>
          </a:r>
        </a:p>
      </dgm:t>
    </dgm:pt>
    <dgm:pt modelId="{B57A1BBB-385A-47F4-ADB5-47F0B4F09F4B}" type="parTrans" cxnId="{4416A599-B24D-4DA3-B446-2DD8FF55DAF2}">
      <dgm:prSet/>
      <dgm:spPr/>
      <dgm:t>
        <a:bodyPr/>
        <a:lstStyle/>
        <a:p>
          <a:endParaRPr lang="es-ES" sz="2000"/>
        </a:p>
      </dgm:t>
    </dgm:pt>
    <dgm:pt modelId="{36D6856C-D8C3-47F0-B844-9A90C037CC36}" type="sibTrans" cxnId="{4416A599-B24D-4DA3-B446-2DD8FF55DAF2}">
      <dgm:prSet custT="1"/>
      <dgm:spPr/>
      <dgm:t>
        <a:bodyPr/>
        <a:lstStyle/>
        <a:p>
          <a:endParaRPr lang="es-ES" sz="1600"/>
        </a:p>
      </dgm:t>
    </dgm:pt>
    <dgm:pt modelId="{EC3BF101-0592-431E-8FB1-7656446D94B7}">
      <dgm:prSet phldrT="[Texto]" custT="1"/>
      <dgm:spPr>
        <a:solidFill>
          <a:srgbClr val="BDD83C"/>
        </a:solidFill>
      </dgm:spPr>
      <dgm:t>
        <a:bodyPr/>
        <a:lstStyle/>
        <a:p>
          <a:r>
            <a:rPr lang="es-ES" sz="2000" dirty="0">
              <a:solidFill>
                <a:schemeClr val="tx1"/>
              </a:solidFill>
            </a:rPr>
            <a:t>Recorrida Pasturas</a:t>
          </a:r>
        </a:p>
        <a:p>
          <a:r>
            <a:rPr lang="es-ES" sz="2000" dirty="0">
              <a:solidFill>
                <a:schemeClr val="tx1"/>
              </a:solidFill>
            </a:rPr>
            <a:t>Quincenal</a:t>
          </a:r>
        </a:p>
      </dgm:t>
    </dgm:pt>
    <dgm:pt modelId="{B2B74AB6-26FF-42EE-9A2D-EE79EC18F2BF}" type="parTrans" cxnId="{84AA2A23-35A3-417A-84EB-92A9CB933068}">
      <dgm:prSet/>
      <dgm:spPr/>
      <dgm:t>
        <a:bodyPr/>
        <a:lstStyle/>
        <a:p>
          <a:endParaRPr lang="es-ES" sz="2000"/>
        </a:p>
      </dgm:t>
    </dgm:pt>
    <dgm:pt modelId="{60A67872-E846-4962-AAAA-3B7D24246CEF}" type="sibTrans" cxnId="{84AA2A23-35A3-417A-84EB-92A9CB933068}">
      <dgm:prSet custT="1"/>
      <dgm:spPr/>
      <dgm:t>
        <a:bodyPr/>
        <a:lstStyle/>
        <a:p>
          <a:endParaRPr lang="es-ES" sz="1600"/>
        </a:p>
      </dgm:t>
    </dgm:pt>
    <dgm:pt modelId="{70E6899A-F86E-4064-928E-1C8517B0C5A8}">
      <dgm:prSet phldrT="[Texto]" custT="1"/>
      <dgm:spPr>
        <a:solidFill>
          <a:srgbClr val="BDD83C"/>
        </a:solidFill>
      </dgm:spPr>
      <dgm:t>
        <a:bodyPr/>
        <a:lstStyle/>
        <a:p>
          <a:r>
            <a:rPr lang="es-ES" sz="2000" dirty="0">
              <a:solidFill>
                <a:schemeClr val="tx1"/>
              </a:solidFill>
            </a:rPr>
            <a:t>Nutrición</a:t>
          </a:r>
        </a:p>
        <a:p>
          <a:r>
            <a:rPr lang="es-ES" sz="2000" dirty="0">
              <a:solidFill>
                <a:schemeClr val="tx1"/>
              </a:solidFill>
            </a:rPr>
            <a:t>Quincenal</a:t>
          </a:r>
        </a:p>
      </dgm:t>
    </dgm:pt>
    <dgm:pt modelId="{93651B92-C635-4036-A13A-3CEE78FB3B54}" type="parTrans" cxnId="{496F4357-A8BB-4567-9A3A-86974E5EF4F9}">
      <dgm:prSet/>
      <dgm:spPr/>
      <dgm:t>
        <a:bodyPr/>
        <a:lstStyle/>
        <a:p>
          <a:endParaRPr lang="es-ES" sz="2000"/>
        </a:p>
      </dgm:t>
    </dgm:pt>
    <dgm:pt modelId="{451C90ED-EFC2-4997-AF68-B3A0F6BC2F57}" type="sibTrans" cxnId="{496F4357-A8BB-4567-9A3A-86974E5EF4F9}">
      <dgm:prSet custT="1"/>
      <dgm:spPr/>
      <dgm:t>
        <a:bodyPr/>
        <a:lstStyle/>
        <a:p>
          <a:endParaRPr lang="es-ES" sz="1600"/>
        </a:p>
      </dgm:t>
    </dgm:pt>
    <dgm:pt modelId="{50ACC89D-D8F7-4385-ACFB-D371EBB148FC}">
      <dgm:prSet phldrT="[Texto]" custT="1"/>
      <dgm:spPr>
        <a:solidFill>
          <a:srgbClr val="BDD83C"/>
        </a:solidFill>
      </dgm:spPr>
      <dgm:t>
        <a:bodyPr/>
        <a:lstStyle/>
        <a:p>
          <a:r>
            <a:rPr lang="es-ES" sz="2000" dirty="0">
              <a:solidFill>
                <a:schemeClr val="tx1"/>
              </a:solidFill>
            </a:rPr>
            <a:t>Control</a:t>
          </a:r>
        </a:p>
        <a:p>
          <a:r>
            <a:rPr lang="es-ES" sz="2000" dirty="0">
              <a:solidFill>
                <a:schemeClr val="tx1"/>
              </a:solidFill>
            </a:rPr>
            <a:t>Ejecución</a:t>
          </a:r>
        </a:p>
        <a:p>
          <a:r>
            <a:rPr lang="es-ES" sz="2000" dirty="0">
              <a:solidFill>
                <a:schemeClr val="tx1"/>
              </a:solidFill>
            </a:rPr>
            <a:t>Diaria</a:t>
          </a:r>
        </a:p>
      </dgm:t>
    </dgm:pt>
    <dgm:pt modelId="{4CBD55BA-F847-4BAC-A482-6AE57C181ABD}" type="parTrans" cxnId="{27A60079-B56D-4FD0-802E-819D79F7C8EC}">
      <dgm:prSet/>
      <dgm:spPr/>
      <dgm:t>
        <a:bodyPr/>
        <a:lstStyle/>
        <a:p>
          <a:endParaRPr lang="es-ES" sz="2000"/>
        </a:p>
      </dgm:t>
    </dgm:pt>
    <dgm:pt modelId="{F0054119-356C-4417-BB33-30B057A13FBD}" type="sibTrans" cxnId="{27A60079-B56D-4FD0-802E-819D79F7C8EC}">
      <dgm:prSet/>
      <dgm:spPr/>
      <dgm:t>
        <a:bodyPr/>
        <a:lstStyle/>
        <a:p>
          <a:endParaRPr lang="es-ES" sz="2000"/>
        </a:p>
      </dgm:t>
    </dgm:pt>
    <dgm:pt modelId="{AD5CA212-0529-43B3-BB26-47B30DBF5E6E}" type="pres">
      <dgm:prSet presAssocID="{F96D7CAD-5895-4410-98E5-0D6635CC33C2}" presName="Name0" presStyleCnt="0">
        <dgm:presLayoutVars>
          <dgm:dir/>
          <dgm:resizeHandles val="exact"/>
        </dgm:presLayoutVars>
      </dgm:prSet>
      <dgm:spPr/>
    </dgm:pt>
    <dgm:pt modelId="{B6B3A3FE-158F-4536-A947-C7066F81A87B}" type="pres">
      <dgm:prSet presAssocID="{691EC972-09AA-419A-B670-2846C6C13E95}" presName="node" presStyleLbl="node1" presStyleIdx="0" presStyleCnt="5">
        <dgm:presLayoutVars>
          <dgm:bulletEnabled val="1"/>
        </dgm:presLayoutVars>
      </dgm:prSet>
      <dgm:spPr/>
    </dgm:pt>
    <dgm:pt modelId="{2B6059D9-2982-431F-860B-D6CA8925E0EA}" type="pres">
      <dgm:prSet presAssocID="{2658C6FB-E522-49BC-9D95-55AD0B552DAA}" presName="sibTrans" presStyleLbl="sibTrans2D1" presStyleIdx="0" presStyleCnt="4"/>
      <dgm:spPr/>
    </dgm:pt>
    <dgm:pt modelId="{E453E86E-DBC9-499F-963C-404033CECCD2}" type="pres">
      <dgm:prSet presAssocID="{2658C6FB-E522-49BC-9D95-55AD0B552DAA}" presName="connectorText" presStyleLbl="sibTrans2D1" presStyleIdx="0" presStyleCnt="4"/>
      <dgm:spPr/>
    </dgm:pt>
    <dgm:pt modelId="{1564258A-86BB-4113-9FA6-D54A3EC6A5DC}" type="pres">
      <dgm:prSet presAssocID="{092F2979-5933-42D3-B055-D74C832EFFCD}" presName="node" presStyleLbl="node1" presStyleIdx="1" presStyleCnt="5">
        <dgm:presLayoutVars>
          <dgm:bulletEnabled val="1"/>
        </dgm:presLayoutVars>
      </dgm:prSet>
      <dgm:spPr/>
    </dgm:pt>
    <dgm:pt modelId="{9F63B9B1-9685-4C2F-AD1F-CAAE4049E635}" type="pres">
      <dgm:prSet presAssocID="{36D6856C-D8C3-47F0-B844-9A90C037CC36}" presName="sibTrans" presStyleLbl="sibTrans2D1" presStyleIdx="1" presStyleCnt="4"/>
      <dgm:spPr/>
    </dgm:pt>
    <dgm:pt modelId="{61290672-F9DA-4F4A-BE7D-ECDF636E97B8}" type="pres">
      <dgm:prSet presAssocID="{36D6856C-D8C3-47F0-B844-9A90C037CC36}" presName="connectorText" presStyleLbl="sibTrans2D1" presStyleIdx="1" presStyleCnt="4"/>
      <dgm:spPr/>
    </dgm:pt>
    <dgm:pt modelId="{B3EB90AF-7211-4CC2-8BB2-61307E1467F6}" type="pres">
      <dgm:prSet presAssocID="{EC3BF101-0592-431E-8FB1-7656446D94B7}" presName="node" presStyleLbl="node1" presStyleIdx="2" presStyleCnt="5">
        <dgm:presLayoutVars>
          <dgm:bulletEnabled val="1"/>
        </dgm:presLayoutVars>
      </dgm:prSet>
      <dgm:spPr/>
    </dgm:pt>
    <dgm:pt modelId="{C8202053-7EC3-45A9-975B-23CC70E1D854}" type="pres">
      <dgm:prSet presAssocID="{60A67872-E846-4962-AAAA-3B7D24246CEF}" presName="sibTrans" presStyleLbl="sibTrans2D1" presStyleIdx="2" presStyleCnt="4"/>
      <dgm:spPr/>
    </dgm:pt>
    <dgm:pt modelId="{2D5AECF7-BFCE-4879-A1FD-674273FAEDC4}" type="pres">
      <dgm:prSet presAssocID="{60A67872-E846-4962-AAAA-3B7D24246CEF}" presName="connectorText" presStyleLbl="sibTrans2D1" presStyleIdx="2" presStyleCnt="4"/>
      <dgm:spPr/>
    </dgm:pt>
    <dgm:pt modelId="{2BC97C1B-36BB-4BB2-AF3E-83F4B85300A2}" type="pres">
      <dgm:prSet presAssocID="{70E6899A-F86E-4064-928E-1C8517B0C5A8}" presName="node" presStyleLbl="node1" presStyleIdx="3" presStyleCnt="5">
        <dgm:presLayoutVars>
          <dgm:bulletEnabled val="1"/>
        </dgm:presLayoutVars>
      </dgm:prSet>
      <dgm:spPr/>
    </dgm:pt>
    <dgm:pt modelId="{7ED40BB5-4A16-491D-9722-F5DD19AA1200}" type="pres">
      <dgm:prSet presAssocID="{451C90ED-EFC2-4997-AF68-B3A0F6BC2F57}" presName="sibTrans" presStyleLbl="sibTrans2D1" presStyleIdx="3" presStyleCnt="4"/>
      <dgm:spPr/>
    </dgm:pt>
    <dgm:pt modelId="{77494E3C-9A55-42C7-88AF-BB37DDDC8DDF}" type="pres">
      <dgm:prSet presAssocID="{451C90ED-EFC2-4997-AF68-B3A0F6BC2F57}" presName="connectorText" presStyleLbl="sibTrans2D1" presStyleIdx="3" presStyleCnt="4"/>
      <dgm:spPr/>
    </dgm:pt>
    <dgm:pt modelId="{25A5294F-696B-4B1F-BAED-726D1B7B247C}" type="pres">
      <dgm:prSet presAssocID="{50ACC89D-D8F7-4385-ACFB-D371EBB148FC}" presName="node" presStyleLbl="node1" presStyleIdx="4" presStyleCnt="5">
        <dgm:presLayoutVars>
          <dgm:bulletEnabled val="1"/>
        </dgm:presLayoutVars>
      </dgm:prSet>
      <dgm:spPr/>
    </dgm:pt>
  </dgm:ptLst>
  <dgm:cxnLst>
    <dgm:cxn modelId="{97A9F41A-4DA4-46D2-BC6F-5982633BDCA2}" type="presOf" srcId="{451C90ED-EFC2-4997-AF68-B3A0F6BC2F57}" destId="{77494E3C-9A55-42C7-88AF-BB37DDDC8DDF}" srcOrd="1" destOrd="0" presId="urn:microsoft.com/office/officeart/2005/8/layout/process1"/>
    <dgm:cxn modelId="{84AA2A23-35A3-417A-84EB-92A9CB933068}" srcId="{F96D7CAD-5895-4410-98E5-0D6635CC33C2}" destId="{EC3BF101-0592-431E-8FB1-7656446D94B7}" srcOrd="2" destOrd="0" parTransId="{B2B74AB6-26FF-42EE-9A2D-EE79EC18F2BF}" sibTransId="{60A67872-E846-4962-AAAA-3B7D24246CEF}"/>
    <dgm:cxn modelId="{86AD8D3E-39F5-4205-993D-B283ED45E74A}" type="presOf" srcId="{2658C6FB-E522-49BC-9D95-55AD0B552DAA}" destId="{E453E86E-DBC9-499F-963C-404033CECCD2}" srcOrd="1" destOrd="0" presId="urn:microsoft.com/office/officeart/2005/8/layout/process1"/>
    <dgm:cxn modelId="{18E77E40-B373-46BE-B4B5-FFB14E19E506}" type="presOf" srcId="{60A67872-E846-4962-AAAA-3B7D24246CEF}" destId="{C8202053-7EC3-45A9-975B-23CC70E1D854}" srcOrd="0" destOrd="0" presId="urn:microsoft.com/office/officeart/2005/8/layout/process1"/>
    <dgm:cxn modelId="{C317A55B-2497-4E26-B4AE-7827C6164737}" type="presOf" srcId="{092F2979-5933-42D3-B055-D74C832EFFCD}" destId="{1564258A-86BB-4113-9FA6-D54A3EC6A5DC}" srcOrd="0" destOrd="0" presId="urn:microsoft.com/office/officeart/2005/8/layout/process1"/>
    <dgm:cxn modelId="{A2E00942-7C55-41D8-A019-562F8A64D533}" type="presOf" srcId="{2658C6FB-E522-49BC-9D95-55AD0B552DAA}" destId="{2B6059D9-2982-431F-860B-D6CA8925E0EA}" srcOrd="0" destOrd="0" presId="urn:microsoft.com/office/officeart/2005/8/layout/process1"/>
    <dgm:cxn modelId="{B6FBA963-24A1-426C-BA9C-28E87982B52C}" type="presOf" srcId="{36D6856C-D8C3-47F0-B844-9A90C037CC36}" destId="{9F63B9B1-9685-4C2F-AD1F-CAAE4049E635}" srcOrd="0" destOrd="0" presId="urn:microsoft.com/office/officeart/2005/8/layout/process1"/>
    <dgm:cxn modelId="{59E0AC6B-1479-4D49-997D-0B96D87F5347}" type="presOf" srcId="{70E6899A-F86E-4064-928E-1C8517B0C5A8}" destId="{2BC97C1B-36BB-4BB2-AF3E-83F4B85300A2}" srcOrd="0" destOrd="0" presId="urn:microsoft.com/office/officeart/2005/8/layout/process1"/>
    <dgm:cxn modelId="{496F4357-A8BB-4567-9A3A-86974E5EF4F9}" srcId="{F96D7CAD-5895-4410-98E5-0D6635CC33C2}" destId="{70E6899A-F86E-4064-928E-1C8517B0C5A8}" srcOrd="3" destOrd="0" parTransId="{93651B92-C635-4036-A13A-3CEE78FB3B54}" sibTransId="{451C90ED-EFC2-4997-AF68-B3A0F6BC2F57}"/>
    <dgm:cxn modelId="{27A60079-B56D-4FD0-802E-819D79F7C8EC}" srcId="{F96D7CAD-5895-4410-98E5-0D6635CC33C2}" destId="{50ACC89D-D8F7-4385-ACFB-D371EBB148FC}" srcOrd="4" destOrd="0" parTransId="{4CBD55BA-F847-4BAC-A482-6AE57C181ABD}" sibTransId="{F0054119-356C-4417-BB33-30B057A13FBD}"/>
    <dgm:cxn modelId="{62478682-175A-4E87-A8F5-721324F54DFA}" type="presOf" srcId="{EC3BF101-0592-431E-8FB1-7656446D94B7}" destId="{B3EB90AF-7211-4CC2-8BB2-61307E1467F6}" srcOrd="0" destOrd="0" presId="urn:microsoft.com/office/officeart/2005/8/layout/process1"/>
    <dgm:cxn modelId="{96FFBC8C-7EFD-4790-99A1-816DFBF5745B}" type="presOf" srcId="{36D6856C-D8C3-47F0-B844-9A90C037CC36}" destId="{61290672-F9DA-4F4A-BE7D-ECDF636E97B8}" srcOrd="1" destOrd="0" presId="urn:microsoft.com/office/officeart/2005/8/layout/process1"/>
    <dgm:cxn modelId="{AB1C2992-34EB-4E19-8310-CDF735DD738D}" type="presOf" srcId="{691EC972-09AA-419A-B670-2846C6C13E95}" destId="{B6B3A3FE-158F-4536-A947-C7066F81A87B}" srcOrd="0" destOrd="0" presId="urn:microsoft.com/office/officeart/2005/8/layout/process1"/>
    <dgm:cxn modelId="{51439893-BF0A-4F78-975C-267A5F49040F}" type="presOf" srcId="{451C90ED-EFC2-4997-AF68-B3A0F6BC2F57}" destId="{7ED40BB5-4A16-491D-9722-F5DD19AA1200}" srcOrd="0" destOrd="0" presId="urn:microsoft.com/office/officeart/2005/8/layout/process1"/>
    <dgm:cxn modelId="{5D544895-F444-4BA4-9B4F-2B556907E0F4}" type="presOf" srcId="{60A67872-E846-4962-AAAA-3B7D24246CEF}" destId="{2D5AECF7-BFCE-4879-A1FD-674273FAEDC4}" srcOrd="1" destOrd="0" presId="urn:microsoft.com/office/officeart/2005/8/layout/process1"/>
    <dgm:cxn modelId="{4416A599-B24D-4DA3-B446-2DD8FF55DAF2}" srcId="{F96D7CAD-5895-4410-98E5-0D6635CC33C2}" destId="{092F2979-5933-42D3-B055-D74C832EFFCD}" srcOrd="1" destOrd="0" parTransId="{B57A1BBB-385A-47F4-ADB5-47F0B4F09F4B}" sibTransId="{36D6856C-D8C3-47F0-B844-9A90C037CC36}"/>
    <dgm:cxn modelId="{25488AB6-C24D-4978-8DD1-93959F50F8F8}" type="presOf" srcId="{F96D7CAD-5895-4410-98E5-0D6635CC33C2}" destId="{AD5CA212-0529-43B3-BB26-47B30DBF5E6E}" srcOrd="0" destOrd="0" presId="urn:microsoft.com/office/officeart/2005/8/layout/process1"/>
    <dgm:cxn modelId="{B13E40EC-E0AA-43EA-9E32-1BD5F69B6BE2}" srcId="{F96D7CAD-5895-4410-98E5-0D6635CC33C2}" destId="{691EC972-09AA-419A-B670-2846C6C13E95}" srcOrd="0" destOrd="0" parTransId="{37B51A2A-F2E1-4704-AA0D-E092BB938553}" sibTransId="{2658C6FB-E522-49BC-9D95-55AD0B552DAA}"/>
    <dgm:cxn modelId="{D94011FB-2A2F-45ED-BB30-8461573DAF92}" type="presOf" srcId="{50ACC89D-D8F7-4385-ACFB-D371EBB148FC}" destId="{25A5294F-696B-4B1F-BAED-726D1B7B247C}" srcOrd="0" destOrd="0" presId="urn:microsoft.com/office/officeart/2005/8/layout/process1"/>
    <dgm:cxn modelId="{C044EFEF-C371-4042-BE2B-5E2165D2E451}" type="presParOf" srcId="{AD5CA212-0529-43B3-BB26-47B30DBF5E6E}" destId="{B6B3A3FE-158F-4536-A947-C7066F81A87B}" srcOrd="0" destOrd="0" presId="urn:microsoft.com/office/officeart/2005/8/layout/process1"/>
    <dgm:cxn modelId="{A4DD1089-C83E-4A78-BA32-6A2FF0016814}" type="presParOf" srcId="{AD5CA212-0529-43B3-BB26-47B30DBF5E6E}" destId="{2B6059D9-2982-431F-860B-D6CA8925E0EA}" srcOrd="1" destOrd="0" presId="urn:microsoft.com/office/officeart/2005/8/layout/process1"/>
    <dgm:cxn modelId="{2BDD9D9E-17E3-471D-A061-1756035BBF86}" type="presParOf" srcId="{2B6059D9-2982-431F-860B-D6CA8925E0EA}" destId="{E453E86E-DBC9-499F-963C-404033CECCD2}" srcOrd="0" destOrd="0" presId="urn:microsoft.com/office/officeart/2005/8/layout/process1"/>
    <dgm:cxn modelId="{0729554D-B9FC-415E-8BAB-B110EA72C8B4}" type="presParOf" srcId="{AD5CA212-0529-43B3-BB26-47B30DBF5E6E}" destId="{1564258A-86BB-4113-9FA6-D54A3EC6A5DC}" srcOrd="2" destOrd="0" presId="urn:microsoft.com/office/officeart/2005/8/layout/process1"/>
    <dgm:cxn modelId="{29F94C9B-AF31-47A1-80DF-4D0E11A693CA}" type="presParOf" srcId="{AD5CA212-0529-43B3-BB26-47B30DBF5E6E}" destId="{9F63B9B1-9685-4C2F-AD1F-CAAE4049E635}" srcOrd="3" destOrd="0" presId="urn:microsoft.com/office/officeart/2005/8/layout/process1"/>
    <dgm:cxn modelId="{7E161F97-5A9C-448B-AF96-9BA8681D0D83}" type="presParOf" srcId="{9F63B9B1-9685-4C2F-AD1F-CAAE4049E635}" destId="{61290672-F9DA-4F4A-BE7D-ECDF636E97B8}" srcOrd="0" destOrd="0" presId="urn:microsoft.com/office/officeart/2005/8/layout/process1"/>
    <dgm:cxn modelId="{F64887F5-D6C3-4278-A541-CBED898576F4}" type="presParOf" srcId="{AD5CA212-0529-43B3-BB26-47B30DBF5E6E}" destId="{B3EB90AF-7211-4CC2-8BB2-61307E1467F6}" srcOrd="4" destOrd="0" presId="urn:microsoft.com/office/officeart/2005/8/layout/process1"/>
    <dgm:cxn modelId="{6BE2F0FB-67EA-4CFB-B39F-3667B82AADB2}" type="presParOf" srcId="{AD5CA212-0529-43B3-BB26-47B30DBF5E6E}" destId="{C8202053-7EC3-45A9-975B-23CC70E1D854}" srcOrd="5" destOrd="0" presId="urn:microsoft.com/office/officeart/2005/8/layout/process1"/>
    <dgm:cxn modelId="{325FD2CF-3E35-4D87-BD57-446FA4EA1BA7}" type="presParOf" srcId="{C8202053-7EC3-45A9-975B-23CC70E1D854}" destId="{2D5AECF7-BFCE-4879-A1FD-674273FAEDC4}" srcOrd="0" destOrd="0" presId="urn:microsoft.com/office/officeart/2005/8/layout/process1"/>
    <dgm:cxn modelId="{F5E42208-CE3D-454E-B8CC-9F6E7436A11D}" type="presParOf" srcId="{AD5CA212-0529-43B3-BB26-47B30DBF5E6E}" destId="{2BC97C1B-36BB-4BB2-AF3E-83F4B85300A2}" srcOrd="6" destOrd="0" presId="urn:microsoft.com/office/officeart/2005/8/layout/process1"/>
    <dgm:cxn modelId="{5EA502E3-5835-4108-9A43-43D841DABF0F}" type="presParOf" srcId="{AD5CA212-0529-43B3-BB26-47B30DBF5E6E}" destId="{7ED40BB5-4A16-491D-9722-F5DD19AA1200}" srcOrd="7" destOrd="0" presId="urn:microsoft.com/office/officeart/2005/8/layout/process1"/>
    <dgm:cxn modelId="{29E03B87-94DE-4856-A894-D736BD93F259}" type="presParOf" srcId="{7ED40BB5-4A16-491D-9722-F5DD19AA1200}" destId="{77494E3C-9A55-42C7-88AF-BB37DDDC8DDF}" srcOrd="0" destOrd="0" presId="urn:microsoft.com/office/officeart/2005/8/layout/process1"/>
    <dgm:cxn modelId="{E1BA28DF-6D70-47BE-83CB-02E3C828AF8A}" type="presParOf" srcId="{AD5CA212-0529-43B3-BB26-47B30DBF5E6E}" destId="{25A5294F-696B-4B1F-BAED-726D1B7B247C}" srcOrd="8" destOrd="0" presId="urn:microsoft.com/office/officeart/2005/8/layout/process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5B1C539-6489-476F-9A9C-17F1CB28E309}" type="doc">
      <dgm:prSet loTypeId="urn:microsoft.com/office/officeart/2009/layout/ReverseList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UY"/>
        </a:p>
      </dgm:t>
    </dgm:pt>
    <dgm:pt modelId="{351B70F6-0F9D-4C62-B0DF-52F706546AE8}">
      <dgm:prSet phldrT="[Texto]" custT="1"/>
      <dgm:spPr/>
      <dgm:t>
        <a:bodyPr/>
        <a:lstStyle/>
        <a:p>
          <a:pPr marL="0" lvl="0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UY" sz="1800" dirty="0">
            <a:latin typeface="Sora" pitchFamily="2" charset="0"/>
            <a:cs typeface="Sora" pitchFamily="2" charset="0"/>
          </a:endParaRPr>
        </a:p>
      </dgm:t>
    </dgm:pt>
    <dgm:pt modelId="{E79902BE-B0A8-462D-8194-B9DE0BFE41CC}" type="parTrans" cxnId="{764F8BB2-5E44-4DD3-A9D0-BE92E1A709DE}">
      <dgm:prSet/>
      <dgm:spPr/>
      <dgm:t>
        <a:bodyPr/>
        <a:lstStyle/>
        <a:p>
          <a:endParaRPr lang="es-UY"/>
        </a:p>
      </dgm:t>
    </dgm:pt>
    <dgm:pt modelId="{FE782B34-DD3E-4581-9A7B-3026884F6727}" type="sibTrans" cxnId="{764F8BB2-5E44-4DD3-A9D0-BE92E1A709DE}">
      <dgm:prSet/>
      <dgm:spPr/>
      <dgm:t>
        <a:bodyPr/>
        <a:lstStyle/>
        <a:p>
          <a:endParaRPr lang="es-UY"/>
        </a:p>
      </dgm:t>
    </dgm:pt>
    <dgm:pt modelId="{9BB19345-2B45-4714-A9CD-73EC670F5838}">
      <dgm:prSet phldrT="[Texto]" custT="1"/>
      <dgm:spPr/>
      <dgm:t>
        <a:bodyPr/>
        <a:lstStyle/>
        <a:p>
          <a:pPr lvl="0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2000" b="1" dirty="0">
              <a:latin typeface="Sora" pitchFamily="2" charset="0"/>
              <a:cs typeface="Sora" pitchFamily="2" charset="0"/>
            </a:rPr>
            <a:t>Herramienta Informática:</a:t>
          </a:r>
        </a:p>
        <a:p>
          <a:pPr marL="0" lvl="0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Y" sz="2000" dirty="0">
              <a:latin typeface="Sora" pitchFamily="2" charset="0"/>
              <a:cs typeface="Sora" pitchFamily="2" charset="0"/>
            </a:rPr>
            <a:t>-</a:t>
          </a:r>
          <a:r>
            <a:rPr lang="es-UY" sz="1800" dirty="0">
              <a:latin typeface="Sora" pitchFamily="2" charset="0"/>
              <a:cs typeface="Sora" pitchFamily="2" charset="0"/>
            </a:rPr>
            <a:t>Amigable y simple</a:t>
          </a:r>
        </a:p>
        <a:p>
          <a:pPr marL="0" lvl="0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Y" sz="1800" dirty="0">
              <a:latin typeface="Sora" pitchFamily="2" charset="0"/>
              <a:cs typeface="Sora" pitchFamily="2" charset="0"/>
            </a:rPr>
            <a:t>-Dialogar con sistemas/plataformas que ya existen (Sinergias)</a:t>
          </a:r>
        </a:p>
        <a:p>
          <a:pPr marL="0" lvl="0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Y" sz="1800" dirty="0">
              <a:latin typeface="Sora" pitchFamily="2" charset="0"/>
              <a:cs typeface="Sora" pitchFamily="2" charset="0"/>
            </a:rPr>
            <a:t>-Transformar pocos datos mucha información</a:t>
          </a:r>
        </a:p>
        <a:p>
          <a:pPr marL="0" lvl="0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Y" sz="1800" dirty="0">
              <a:latin typeface="Sora" pitchFamily="2" charset="0"/>
              <a:cs typeface="Sora" pitchFamily="2" charset="0"/>
            </a:rPr>
            <a:t>-Apoyar la gestión y metodología de trabajo de productores y asesores</a:t>
          </a:r>
        </a:p>
        <a:p>
          <a:pPr marL="0" lvl="0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Y" sz="1800" dirty="0">
              <a:latin typeface="Sora" pitchFamily="2" charset="0"/>
              <a:cs typeface="Sora" pitchFamily="2" charset="0"/>
            </a:rPr>
            <a:t>-Permitir la toma de decisiones en tiempo real</a:t>
          </a:r>
        </a:p>
      </dgm:t>
    </dgm:pt>
    <dgm:pt modelId="{6C6C6A1B-88D7-48FC-BC44-66FCC56A9A0D}" type="parTrans" cxnId="{06139097-B6E1-4A1F-8277-6E81B5C0A870}">
      <dgm:prSet/>
      <dgm:spPr/>
      <dgm:t>
        <a:bodyPr/>
        <a:lstStyle/>
        <a:p>
          <a:endParaRPr lang="es-UY"/>
        </a:p>
      </dgm:t>
    </dgm:pt>
    <dgm:pt modelId="{CE62C759-ACB2-4B41-BF77-9E26DF92F821}" type="sibTrans" cxnId="{06139097-B6E1-4A1F-8277-6E81B5C0A870}">
      <dgm:prSet/>
      <dgm:spPr/>
      <dgm:t>
        <a:bodyPr/>
        <a:lstStyle/>
        <a:p>
          <a:endParaRPr lang="es-UY"/>
        </a:p>
      </dgm:t>
    </dgm:pt>
    <dgm:pt modelId="{3D5FB476-0C8E-4496-B9D6-21C68A29B646}" type="pres">
      <dgm:prSet presAssocID="{D5B1C539-6489-476F-9A9C-17F1CB28E309}" presName="Name0" presStyleCnt="0">
        <dgm:presLayoutVars>
          <dgm:chMax val="2"/>
          <dgm:chPref val="2"/>
          <dgm:animLvl val="lvl"/>
        </dgm:presLayoutVars>
      </dgm:prSet>
      <dgm:spPr/>
    </dgm:pt>
    <dgm:pt modelId="{C93738B5-89CB-441D-9374-F15AE4331C69}" type="pres">
      <dgm:prSet presAssocID="{D5B1C539-6489-476F-9A9C-17F1CB28E309}" presName="LeftText" presStyleLbl="revTx" presStyleIdx="0" presStyleCnt="0">
        <dgm:presLayoutVars>
          <dgm:bulletEnabled val="1"/>
        </dgm:presLayoutVars>
      </dgm:prSet>
      <dgm:spPr/>
    </dgm:pt>
    <dgm:pt modelId="{80FA4D63-938D-44C6-9815-643055EA7254}" type="pres">
      <dgm:prSet presAssocID="{D5B1C539-6489-476F-9A9C-17F1CB28E309}" presName="LeftNode" presStyleLbl="bgImgPlace1" presStyleIdx="0" presStyleCnt="2" custScaleX="256949" custScaleY="155545" custLinFactNeighborX="2819" custLinFactNeighborY="1994">
        <dgm:presLayoutVars>
          <dgm:chMax val="2"/>
          <dgm:chPref val="2"/>
        </dgm:presLayoutVars>
      </dgm:prSet>
      <dgm:spPr/>
    </dgm:pt>
    <dgm:pt modelId="{9C3ADDD8-819F-41F8-B1FF-0DB5778180DD}" type="pres">
      <dgm:prSet presAssocID="{D5B1C539-6489-476F-9A9C-17F1CB28E309}" presName="RightText" presStyleLbl="revTx" presStyleIdx="0" presStyleCnt="0">
        <dgm:presLayoutVars>
          <dgm:bulletEnabled val="1"/>
        </dgm:presLayoutVars>
      </dgm:prSet>
      <dgm:spPr/>
    </dgm:pt>
    <dgm:pt modelId="{119008CC-BC29-42CF-B188-8E649B215AF4}" type="pres">
      <dgm:prSet presAssocID="{D5B1C539-6489-476F-9A9C-17F1CB28E309}" presName="RightNode" presStyleLbl="bgImgPlace1" presStyleIdx="1" presStyleCnt="2" custScaleX="248068" custScaleY="155545" custLinFactX="46660" custLinFactNeighborX="100000" custLinFactNeighborY="-4">
        <dgm:presLayoutVars>
          <dgm:chMax val="0"/>
          <dgm:chPref val="0"/>
        </dgm:presLayoutVars>
      </dgm:prSet>
      <dgm:spPr/>
    </dgm:pt>
    <dgm:pt modelId="{41870C8F-DC41-4129-BB31-4AF7CDC6C414}" type="pres">
      <dgm:prSet presAssocID="{D5B1C539-6489-476F-9A9C-17F1CB28E309}" presName="TopArrow" presStyleLbl="node1" presStyleIdx="0" presStyleCnt="2" custScaleY="79102" custLinFactNeighborX="70996" custLinFactNeighborY="-32859"/>
      <dgm:spPr>
        <a:solidFill>
          <a:srgbClr val="BDD83C"/>
        </a:solidFill>
      </dgm:spPr>
    </dgm:pt>
    <dgm:pt modelId="{1D1901E0-1FA3-4E90-8551-F8A7D7C0CB4E}" type="pres">
      <dgm:prSet presAssocID="{D5B1C539-6489-476F-9A9C-17F1CB28E309}" presName="BottomArrow" presStyleLbl="node1" presStyleIdx="1" presStyleCnt="2" custScaleY="67363" custLinFactNeighborX="61450" custLinFactNeighborY="35350"/>
      <dgm:spPr>
        <a:solidFill>
          <a:srgbClr val="BDD83C"/>
        </a:solidFill>
      </dgm:spPr>
    </dgm:pt>
  </dgm:ptLst>
  <dgm:cxnLst>
    <dgm:cxn modelId="{30226347-D019-47EF-B9DA-08DE911E56B2}" type="presOf" srcId="{D5B1C539-6489-476F-9A9C-17F1CB28E309}" destId="{3D5FB476-0C8E-4496-B9D6-21C68A29B646}" srcOrd="0" destOrd="0" presId="urn:microsoft.com/office/officeart/2009/layout/ReverseList"/>
    <dgm:cxn modelId="{47880C79-07D0-4E56-8F40-B5D52BDF5CA7}" type="presOf" srcId="{9BB19345-2B45-4714-A9CD-73EC670F5838}" destId="{119008CC-BC29-42CF-B188-8E649B215AF4}" srcOrd="1" destOrd="0" presId="urn:microsoft.com/office/officeart/2009/layout/ReverseList"/>
    <dgm:cxn modelId="{06139097-B6E1-4A1F-8277-6E81B5C0A870}" srcId="{D5B1C539-6489-476F-9A9C-17F1CB28E309}" destId="{9BB19345-2B45-4714-A9CD-73EC670F5838}" srcOrd="1" destOrd="0" parTransId="{6C6C6A1B-88D7-48FC-BC44-66FCC56A9A0D}" sibTransId="{CE62C759-ACB2-4B41-BF77-9E26DF92F821}"/>
    <dgm:cxn modelId="{764F8BB2-5E44-4DD3-A9D0-BE92E1A709DE}" srcId="{D5B1C539-6489-476F-9A9C-17F1CB28E309}" destId="{351B70F6-0F9D-4C62-B0DF-52F706546AE8}" srcOrd="0" destOrd="0" parTransId="{E79902BE-B0A8-462D-8194-B9DE0BFE41CC}" sibTransId="{FE782B34-DD3E-4581-9A7B-3026884F6727}"/>
    <dgm:cxn modelId="{41057AC9-19CB-4815-9481-BBBBE050D366}" type="presOf" srcId="{351B70F6-0F9D-4C62-B0DF-52F706546AE8}" destId="{80FA4D63-938D-44C6-9815-643055EA7254}" srcOrd="1" destOrd="0" presId="urn:microsoft.com/office/officeart/2009/layout/ReverseList"/>
    <dgm:cxn modelId="{33DEFDCB-98FB-484F-9396-9E4DCA06587A}" type="presOf" srcId="{9BB19345-2B45-4714-A9CD-73EC670F5838}" destId="{9C3ADDD8-819F-41F8-B1FF-0DB5778180DD}" srcOrd="0" destOrd="0" presId="urn:microsoft.com/office/officeart/2009/layout/ReverseList"/>
    <dgm:cxn modelId="{454F5ED6-44BC-4225-A726-7A361413C120}" type="presOf" srcId="{351B70F6-0F9D-4C62-B0DF-52F706546AE8}" destId="{C93738B5-89CB-441D-9374-F15AE4331C69}" srcOrd="0" destOrd="0" presId="urn:microsoft.com/office/officeart/2009/layout/ReverseList"/>
    <dgm:cxn modelId="{8A6F8760-FA78-4781-B24B-27EE817DAB72}" type="presParOf" srcId="{3D5FB476-0C8E-4496-B9D6-21C68A29B646}" destId="{C93738B5-89CB-441D-9374-F15AE4331C69}" srcOrd="0" destOrd="0" presId="urn:microsoft.com/office/officeart/2009/layout/ReverseList"/>
    <dgm:cxn modelId="{014C0ADF-4227-471F-8B77-0F16ADF182E9}" type="presParOf" srcId="{3D5FB476-0C8E-4496-B9D6-21C68A29B646}" destId="{80FA4D63-938D-44C6-9815-643055EA7254}" srcOrd="1" destOrd="0" presId="urn:microsoft.com/office/officeart/2009/layout/ReverseList"/>
    <dgm:cxn modelId="{598E14C0-B00F-4B46-B228-040FC557CBDA}" type="presParOf" srcId="{3D5FB476-0C8E-4496-B9D6-21C68A29B646}" destId="{9C3ADDD8-819F-41F8-B1FF-0DB5778180DD}" srcOrd="2" destOrd="0" presId="urn:microsoft.com/office/officeart/2009/layout/ReverseList"/>
    <dgm:cxn modelId="{F486001A-529D-4106-BA87-A5956F9FF81C}" type="presParOf" srcId="{3D5FB476-0C8E-4496-B9D6-21C68A29B646}" destId="{119008CC-BC29-42CF-B188-8E649B215AF4}" srcOrd="3" destOrd="0" presId="urn:microsoft.com/office/officeart/2009/layout/ReverseList"/>
    <dgm:cxn modelId="{F0D8958B-6905-463C-9E8A-C01F6023E608}" type="presParOf" srcId="{3D5FB476-0C8E-4496-B9D6-21C68A29B646}" destId="{41870C8F-DC41-4129-BB31-4AF7CDC6C414}" srcOrd="4" destOrd="0" presId="urn:microsoft.com/office/officeart/2009/layout/ReverseList"/>
    <dgm:cxn modelId="{D1C9803B-2D66-4959-BE57-12D12570C259}" type="presParOf" srcId="{3D5FB476-0C8E-4496-B9D6-21C68A29B646}" destId="{1D1901E0-1FA3-4E90-8551-F8A7D7C0CB4E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B3A3FE-158F-4536-A947-C7066F81A87B}">
      <dsp:nvSpPr>
        <dsp:cNvPr id="0" name=""/>
        <dsp:cNvSpPr/>
      </dsp:nvSpPr>
      <dsp:spPr>
        <a:xfrm>
          <a:off x="10640" y="0"/>
          <a:ext cx="1648543" cy="1144712"/>
        </a:xfrm>
        <a:prstGeom prst="roundRect">
          <a:avLst>
            <a:gd name="adj" fmla="val 10000"/>
          </a:avLst>
        </a:prstGeom>
        <a:solidFill>
          <a:srgbClr val="BDD83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solidFill>
                <a:schemeClr val="tx1"/>
              </a:solidFill>
            </a:rPr>
            <a:t>Planificación Anual</a:t>
          </a:r>
        </a:p>
      </dsp:txBody>
      <dsp:txXfrm>
        <a:off x="44167" y="33527"/>
        <a:ext cx="1581489" cy="1077658"/>
      </dsp:txXfrm>
    </dsp:sp>
    <dsp:sp modelId="{2B6059D9-2982-431F-860B-D6CA8925E0EA}">
      <dsp:nvSpPr>
        <dsp:cNvPr id="0" name=""/>
        <dsp:cNvSpPr/>
      </dsp:nvSpPr>
      <dsp:spPr>
        <a:xfrm>
          <a:off x="1824039" y="367936"/>
          <a:ext cx="349491" cy="4088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/>
        </a:p>
      </dsp:txBody>
      <dsp:txXfrm>
        <a:off x="1824039" y="449704"/>
        <a:ext cx="244644" cy="245302"/>
      </dsp:txXfrm>
    </dsp:sp>
    <dsp:sp modelId="{1564258A-86BB-4113-9FA6-D54A3EC6A5DC}">
      <dsp:nvSpPr>
        <dsp:cNvPr id="0" name=""/>
        <dsp:cNvSpPr/>
      </dsp:nvSpPr>
      <dsp:spPr>
        <a:xfrm>
          <a:off x="2318602" y="0"/>
          <a:ext cx="1648543" cy="1144712"/>
        </a:xfrm>
        <a:prstGeom prst="roundRect">
          <a:avLst>
            <a:gd name="adj" fmla="val 10000"/>
          </a:avLst>
        </a:prstGeom>
        <a:solidFill>
          <a:srgbClr val="BDD83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solidFill>
                <a:schemeClr val="tx1"/>
              </a:solidFill>
            </a:rPr>
            <a:t>Planificación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solidFill>
                <a:schemeClr val="tx1"/>
              </a:solidFill>
            </a:rPr>
            <a:t>Mensual</a:t>
          </a:r>
        </a:p>
      </dsp:txBody>
      <dsp:txXfrm>
        <a:off x="2352129" y="33527"/>
        <a:ext cx="1581489" cy="1077658"/>
      </dsp:txXfrm>
    </dsp:sp>
    <dsp:sp modelId="{9F63B9B1-9685-4C2F-AD1F-CAAE4049E635}">
      <dsp:nvSpPr>
        <dsp:cNvPr id="0" name=""/>
        <dsp:cNvSpPr/>
      </dsp:nvSpPr>
      <dsp:spPr>
        <a:xfrm>
          <a:off x="4132000" y="367936"/>
          <a:ext cx="349491" cy="4088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/>
        </a:p>
      </dsp:txBody>
      <dsp:txXfrm>
        <a:off x="4132000" y="449704"/>
        <a:ext cx="244644" cy="245302"/>
      </dsp:txXfrm>
    </dsp:sp>
    <dsp:sp modelId="{B3EB90AF-7211-4CC2-8BB2-61307E1467F6}">
      <dsp:nvSpPr>
        <dsp:cNvPr id="0" name=""/>
        <dsp:cNvSpPr/>
      </dsp:nvSpPr>
      <dsp:spPr>
        <a:xfrm>
          <a:off x="4626563" y="0"/>
          <a:ext cx="1648543" cy="1144712"/>
        </a:xfrm>
        <a:prstGeom prst="roundRect">
          <a:avLst>
            <a:gd name="adj" fmla="val 10000"/>
          </a:avLst>
        </a:prstGeom>
        <a:solidFill>
          <a:srgbClr val="BDD83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solidFill>
                <a:schemeClr val="tx1"/>
              </a:solidFill>
            </a:rPr>
            <a:t>Recorrida Pasturas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solidFill>
                <a:schemeClr val="tx1"/>
              </a:solidFill>
            </a:rPr>
            <a:t>Quincenal</a:t>
          </a:r>
        </a:p>
      </dsp:txBody>
      <dsp:txXfrm>
        <a:off x="4660090" y="33527"/>
        <a:ext cx="1581489" cy="1077658"/>
      </dsp:txXfrm>
    </dsp:sp>
    <dsp:sp modelId="{C8202053-7EC3-45A9-975B-23CC70E1D854}">
      <dsp:nvSpPr>
        <dsp:cNvPr id="0" name=""/>
        <dsp:cNvSpPr/>
      </dsp:nvSpPr>
      <dsp:spPr>
        <a:xfrm>
          <a:off x="6439961" y="367936"/>
          <a:ext cx="349491" cy="4088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/>
        </a:p>
      </dsp:txBody>
      <dsp:txXfrm>
        <a:off x="6439961" y="449704"/>
        <a:ext cx="244644" cy="245302"/>
      </dsp:txXfrm>
    </dsp:sp>
    <dsp:sp modelId="{2BC97C1B-36BB-4BB2-AF3E-83F4B85300A2}">
      <dsp:nvSpPr>
        <dsp:cNvPr id="0" name=""/>
        <dsp:cNvSpPr/>
      </dsp:nvSpPr>
      <dsp:spPr>
        <a:xfrm>
          <a:off x="6934524" y="0"/>
          <a:ext cx="1648543" cy="1144712"/>
        </a:xfrm>
        <a:prstGeom prst="roundRect">
          <a:avLst>
            <a:gd name="adj" fmla="val 10000"/>
          </a:avLst>
        </a:prstGeom>
        <a:solidFill>
          <a:srgbClr val="BDD83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solidFill>
                <a:schemeClr val="tx1"/>
              </a:solidFill>
            </a:rPr>
            <a:t>Nutrición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solidFill>
                <a:schemeClr val="tx1"/>
              </a:solidFill>
            </a:rPr>
            <a:t>Quincenal</a:t>
          </a:r>
        </a:p>
      </dsp:txBody>
      <dsp:txXfrm>
        <a:off x="6968051" y="33527"/>
        <a:ext cx="1581489" cy="1077658"/>
      </dsp:txXfrm>
    </dsp:sp>
    <dsp:sp modelId="{7ED40BB5-4A16-491D-9722-F5DD19AA1200}">
      <dsp:nvSpPr>
        <dsp:cNvPr id="0" name=""/>
        <dsp:cNvSpPr/>
      </dsp:nvSpPr>
      <dsp:spPr>
        <a:xfrm>
          <a:off x="8747923" y="367936"/>
          <a:ext cx="349491" cy="4088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/>
        </a:p>
      </dsp:txBody>
      <dsp:txXfrm>
        <a:off x="8747923" y="449704"/>
        <a:ext cx="244644" cy="245302"/>
      </dsp:txXfrm>
    </dsp:sp>
    <dsp:sp modelId="{25A5294F-696B-4B1F-BAED-726D1B7B247C}">
      <dsp:nvSpPr>
        <dsp:cNvPr id="0" name=""/>
        <dsp:cNvSpPr/>
      </dsp:nvSpPr>
      <dsp:spPr>
        <a:xfrm>
          <a:off x="9242486" y="0"/>
          <a:ext cx="1648543" cy="1144712"/>
        </a:xfrm>
        <a:prstGeom prst="roundRect">
          <a:avLst>
            <a:gd name="adj" fmla="val 10000"/>
          </a:avLst>
        </a:prstGeom>
        <a:solidFill>
          <a:srgbClr val="BDD83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solidFill>
                <a:schemeClr val="tx1"/>
              </a:solidFill>
            </a:rPr>
            <a:t>Control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solidFill>
                <a:schemeClr val="tx1"/>
              </a:solidFill>
            </a:rPr>
            <a:t>Ejecución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solidFill>
                <a:schemeClr val="tx1"/>
              </a:solidFill>
            </a:rPr>
            <a:t>Diaria</a:t>
          </a:r>
        </a:p>
      </dsp:txBody>
      <dsp:txXfrm>
        <a:off x="9276013" y="33527"/>
        <a:ext cx="1581489" cy="10776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FA4D63-938D-44C6-9815-643055EA7254}">
      <dsp:nvSpPr>
        <dsp:cNvPr id="0" name=""/>
        <dsp:cNvSpPr/>
      </dsp:nvSpPr>
      <dsp:spPr>
        <a:xfrm rot="16200000">
          <a:off x="2750068" y="-19322"/>
          <a:ext cx="4067914" cy="4106569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114300" rIns="102870" bIns="11430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UY" sz="1800" kern="1200" dirty="0">
            <a:latin typeface="Sora" pitchFamily="2" charset="0"/>
            <a:cs typeface="Sora" pitchFamily="2" charset="0"/>
          </a:endParaRPr>
        </a:p>
      </dsp:txBody>
      <dsp:txXfrm rot="5400000">
        <a:off x="2929356" y="198621"/>
        <a:ext cx="3907954" cy="3670684"/>
      </dsp:txXfrm>
    </dsp:sp>
    <dsp:sp modelId="{119008CC-BC29-42CF-B188-8E649B215AF4}">
      <dsp:nvSpPr>
        <dsp:cNvPr id="0" name=""/>
        <dsp:cNvSpPr/>
      </dsp:nvSpPr>
      <dsp:spPr>
        <a:xfrm rot="5400000">
          <a:off x="6719716" y="51640"/>
          <a:ext cx="4067914" cy="3964633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27000" rIns="76200" bIns="127000" numCol="1" spcCol="1270" anchor="t" anchorCtr="0">
          <a:noAutofit/>
        </a:bodyPr>
        <a:lstStyle/>
        <a:p>
          <a:pPr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2000" b="1" kern="1200" dirty="0">
              <a:latin typeface="Sora" pitchFamily="2" charset="0"/>
              <a:cs typeface="Sora" pitchFamily="2" charset="0"/>
            </a:rPr>
            <a:t>Herramienta Informática: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Y" sz="2000" kern="1200" dirty="0">
              <a:latin typeface="Sora" pitchFamily="2" charset="0"/>
              <a:cs typeface="Sora" pitchFamily="2" charset="0"/>
            </a:rPr>
            <a:t>-</a:t>
          </a:r>
          <a:r>
            <a:rPr lang="es-UY" sz="1800" kern="1200" dirty="0">
              <a:latin typeface="Sora" pitchFamily="2" charset="0"/>
              <a:cs typeface="Sora" pitchFamily="2" charset="0"/>
            </a:rPr>
            <a:t>Amigable y simple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Y" sz="1800" kern="1200" dirty="0">
              <a:latin typeface="Sora" pitchFamily="2" charset="0"/>
              <a:cs typeface="Sora" pitchFamily="2" charset="0"/>
            </a:rPr>
            <a:t>-Dialogar con sistemas/plataformas que ya existen (Sinergias)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Y" sz="1800" kern="1200" dirty="0">
              <a:latin typeface="Sora" pitchFamily="2" charset="0"/>
              <a:cs typeface="Sora" pitchFamily="2" charset="0"/>
            </a:rPr>
            <a:t>-Transformar pocos datos mucha información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Y" sz="1800" kern="1200" dirty="0">
              <a:latin typeface="Sora" pitchFamily="2" charset="0"/>
              <a:cs typeface="Sora" pitchFamily="2" charset="0"/>
            </a:rPr>
            <a:t>-Apoyar la gestión y metodología de trabajo de productores y asesores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Y" sz="1800" kern="1200" dirty="0">
              <a:latin typeface="Sora" pitchFamily="2" charset="0"/>
              <a:cs typeface="Sora" pitchFamily="2" charset="0"/>
            </a:rPr>
            <a:t>-Permitir la toma de decisiones en tiempo real</a:t>
          </a:r>
        </a:p>
      </dsp:txBody>
      <dsp:txXfrm rot="-5400000">
        <a:off x="6771357" y="193571"/>
        <a:ext cx="3771061" cy="3680770"/>
      </dsp:txXfrm>
    </dsp:sp>
    <dsp:sp modelId="{41870C8F-DC41-4129-BB31-4AF7CDC6C414}">
      <dsp:nvSpPr>
        <dsp:cNvPr id="0" name=""/>
        <dsp:cNvSpPr/>
      </dsp:nvSpPr>
      <dsp:spPr>
        <a:xfrm>
          <a:off x="5924992" y="-374605"/>
          <a:ext cx="1670775" cy="1321552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rgbClr val="BDD83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1901E0-1FA3-4E90-8551-F8A7D7C0CB4E}">
      <dsp:nvSpPr>
        <dsp:cNvPr id="0" name=""/>
        <dsp:cNvSpPr/>
      </dsp:nvSpPr>
      <dsp:spPr>
        <a:xfrm rot="10800000">
          <a:off x="5765499" y="3260243"/>
          <a:ext cx="1670775" cy="1125429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rgbClr val="BDD83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7C2D52-79DB-4D64-A34A-EE57AE8AC6D6}" type="datetimeFigureOut">
              <a:rPr lang="es-ES" smtClean="0"/>
              <a:t>03/06/2025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517659-8240-494B-8D05-A45CE28171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5315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517659-8240-494B-8D05-A45CE281712C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7634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Brecha</a:t>
            </a:r>
            <a:r>
              <a:rPr lang="es-ES" baseline="0" dirty="0"/>
              <a:t> resultados económicos . Todos tienen asesoramiento técnico. </a:t>
            </a:r>
            <a:r>
              <a:rPr lang="es-ES" dirty="0"/>
              <a:t>Problema</a:t>
            </a:r>
            <a:r>
              <a:rPr lang="es-ES" baseline="0" dirty="0"/>
              <a:t> de uso de insumos, sino de sistema de producción – capacidad del productor para tomar las decisiones. Como llegan los conocimientos a los productores y técnicos- Por eso el enfoque es </a:t>
            </a:r>
            <a:r>
              <a:rPr lang="es-ES" baseline="0" dirty="0" err="1"/>
              <a:t>metodolgica</a:t>
            </a:r>
            <a:r>
              <a:rPr lang="es-ES" baseline="0" dirty="0"/>
              <a:t>. NO alcanza con tener la información. Como son los procesos mas importantes y como hacer el procesos. Porque esos procesos 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517659-8240-494B-8D05-A45CE281712C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3982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D8A10C-B8AA-C060-7090-9456D62156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8DA66A84-53D9-3C49-54CA-0813961337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5CB1EB3-C4ED-AADF-0A63-1F9DD90EC8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UY" dirty="0"/>
              <a:t>MENSAJE</a:t>
            </a:r>
          </a:p>
          <a:p>
            <a:r>
              <a:rPr lang="es-UY" dirty="0"/>
              <a:t>1) Disparar la agenda de acompañamiento</a:t>
            </a:r>
            <a:r>
              <a:rPr lang="es-UY" baseline="0" dirty="0"/>
              <a:t> al predios de productores/asesores para interpelar como generar la mejora</a:t>
            </a:r>
          </a:p>
          <a:p>
            <a:pPr marL="228600" indent="-228600">
              <a:buAutoNum type="arabicParenR"/>
            </a:pPr>
            <a:r>
              <a:rPr lang="es-UY" baseline="0" dirty="0"/>
              <a:t>Cuestionar donde estoy y como mejorar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s-ES" sz="1200" dirty="0">
                <a:latin typeface="Raleway" pitchFamily="2" charset="0"/>
              </a:rPr>
              <a:t>Él 3R es un buen ejemplo de lo que queremos, que es poner la tecnología de la información al alcance de la cadena con algunas premisas:</a:t>
            </a:r>
          </a:p>
          <a:p>
            <a:pPr marL="228600" indent="-228600">
              <a:buAutoNum type="arabicParenR"/>
            </a:pPr>
            <a:endParaRPr lang="es-UY" baseline="0" dirty="0"/>
          </a:p>
          <a:p>
            <a:pPr marL="228600" indent="-228600">
              <a:buAutoNum type="arabicParenR"/>
            </a:pPr>
            <a:r>
              <a:rPr lang="es-UY" baseline="0" dirty="0"/>
              <a:t>Trabajo a nivel del stock </a:t>
            </a:r>
          </a:p>
          <a:p>
            <a:pPr marL="228600" indent="-228600">
              <a:buAutoNum type="arabicParenR"/>
            </a:pPr>
            <a:r>
              <a:rPr lang="es-UY" baseline="0" dirty="0"/>
              <a:t>Vaca en transición</a:t>
            </a:r>
            <a:endParaRPr lang="es-UY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A0C7189-3265-F51F-3AE2-D92A10D6D4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32CB6-A995-4C4D-8950-E76F6C4DC8B3}" type="slidenum">
              <a:rPr lang="es-UY" smtClean="0"/>
              <a:t>14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345492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90AFF0-E084-763F-BECF-56A9A0D09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E53968E-811D-376D-9EA7-1CF8353DE1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CAB77B7-DF1A-752C-FDF9-41A74E8974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UY" dirty="0"/>
              <a:t>MENSAJE</a:t>
            </a:r>
          </a:p>
          <a:p>
            <a:r>
              <a:rPr lang="es-UY" dirty="0"/>
              <a:t>1) Disparar la agenda de acompañamiento</a:t>
            </a:r>
            <a:r>
              <a:rPr lang="es-UY" baseline="0" dirty="0"/>
              <a:t> al predios de productores/asesores para interpelar como generar la mejora</a:t>
            </a:r>
          </a:p>
          <a:p>
            <a:pPr marL="228600" indent="-228600">
              <a:buAutoNum type="arabicParenR"/>
            </a:pPr>
            <a:r>
              <a:rPr lang="es-UY" baseline="0" dirty="0"/>
              <a:t>Cuestionar donde estoy y como mejorar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s-ES" sz="1200" dirty="0">
                <a:latin typeface="Raleway" pitchFamily="2" charset="0"/>
              </a:rPr>
              <a:t>Él 3R es un buen ejemplo de lo que queremos, que es poner la tecnología de la información al alcance de la cadena con algunas premisas:</a:t>
            </a:r>
          </a:p>
          <a:p>
            <a:pPr marL="228600" indent="-228600">
              <a:buAutoNum type="arabicParenR"/>
            </a:pPr>
            <a:endParaRPr lang="es-UY" baseline="0" dirty="0"/>
          </a:p>
          <a:p>
            <a:pPr marL="228600" indent="-228600">
              <a:buAutoNum type="arabicParenR"/>
            </a:pPr>
            <a:r>
              <a:rPr lang="es-UY" baseline="0" dirty="0"/>
              <a:t>Trabajo a nivel del stock </a:t>
            </a:r>
          </a:p>
          <a:p>
            <a:pPr marL="228600" indent="-228600">
              <a:buAutoNum type="arabicParenR"/>
            </a:pPr>
            <a:r>
              <a:rPr lang="es-UY" baseline="0" dirty="0"/>
              <a:t>Vaca en transición</a:t>
            </a:r>
            <a:endParaRPr lang="es-UY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8540C98-C89F-46F5-A607-4A536DEAF3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232CB6-A995-4C4D-8950-E76F6C4DC8B3}" type="slidenum">
              <a:rPr kumimoji="0" lang="es-UY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s-UY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9517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31"/>
            <a:ext cx="103632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7CDBC-1886-5342-BBAB-3AF495D1B8D0}" type="datetimeFigureOut">
              <a:rPr lang="es-ES" smtClean="0"/>
              <a:t>03/06/2025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F4119-4861-4942-BD23-98AAB0F3FBB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6842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7CDBC-1886-5342-BBAB-3AF495D1B8D0}" type="datetimeFigureOut">
              <a:rPr lang="es-ES" smtClean="0"/>
              <a:t>03/06/2025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F4119-4861-4942-BD23-98AAB0F3FBB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9903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2" y="366718"/>
            <a:ext cx="2057401" cy="780097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5" y="366718"/>
            <a:ext cx="5969001" cy="780097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7CDBC-1886-5342-BBAB-3AF495D1B8D0}" type="datetimeFigureOut">
              <a:rPr lang="es-ES" smtClean="0"/>
              <a:t>03/06/2025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F4119-4861-4942-BD23-98AAB0F3FBB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5766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7CDBC-1886-5342-BBAB-3AF495D1B8D0}" type="datetimeFigureOut">
              <a:rPr lang="es-ES" smtClean="0"/>
              <a:t>03/06/2025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F4119-4861-4942-BD23-98AAB0F3FBB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0051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963084" y="2906719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7CDBC-1886-5342-BBAB-3AF495D1B8D0}" type="datetimeFigureOut">
              <a:rPr lang="es-ES" smtClean="0"/>
              <a:t>03/06/2025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F4119-4861-4942-BD23-98AAB0F3FBB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6192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1" y="2133601"/>
            <a:ext cx="40132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73601" y="2133601"/>
            <a:ext cx="40132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7CDBC-1886-5342-BBAB-3AF495D1B8D0}" type="datetimeFigureOut">
              <a:rPr lang="es-ES" smtClean="0"/>
              <a:t>03/06/2025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F4119-4861-4942-BD23-98AAB0F3FBB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0308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9604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7CDBC-1886-5342-BBAB-3AF495D1B8D0}" type="datetimeFigureOut">
              <a:rPr lang="es-ES" smtClean="0"/>
              <a:t>03/06/2025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F4119-4861-4942-BD23-98AAB0F3FBB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0637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7CDBC-1886-5342-BBAB-3AF495D1B8D0}" type="datetimeFigureOut">
              <a:rPr lang="es-ES" smtClean="0"/>
              <a:t>03/06/2025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F4119-4861-4942-BD23-98AAB0F3FBB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0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7CDBC-1886-5342-BBAB-3AF495D1B8D0}" type="datetimeFigureOut">
              <a:rPr lang="es-ES" smtClean="0"/>
              <a:t>03/06/2025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F4119-4861-4942-BD23-98AAB0F3FBB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388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66735" y="273056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7CDBC-1886-5342-BBAB-3AF495D1B8D0}" type="datetimeFigureOut">
              <a:rPr lang="es-ES" smtClean="0"/>
              <a:t>03/06/2025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F4119-4861-4942-BD23-98AAB0F3FBB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01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7CDBC-1886-5342-BBAB-3AF495D1B8D0}" type="datetimeFigureOut">
              <a:rPr lang="es-ES" smtClean="0"/>
              <a:t>03/06/2025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F4119-4861-4942-BD23-98AAB0F3FBB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0032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07CDBC-1886-5342-BBAB-3AF495D1B8D0}" type="datetimeFigureOut">
              <a:rPr lang="es-ES" smtClean="0"/>
              <a:t>03/06/2025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F4119-4861-4942-BD23-98AAB0F3FBB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6492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jpeg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5.png"/><Relationship Id="rId4" Type="http://schemas.microsoft.com/office/2014/relationships/chartEx" Target="../charts/chartEx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.jpeg"/><Relationship Id="rId5" Type="http://schemas.openxmlformats.org/officeDocument/2006/relationships/image" Target="../media/image33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microsoft.com/office/2007/relationships/diagramDrawing" Target="../diagrams/drawing2.xml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.png"/><Relationship Id="rId12" Type="http://schemas.openxmlformats.org/officeDocument/2006/relationships/diagramColors" Target="../diagrams/colors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2.png"/><Relationship Id="rId11" Type="http://schemas.openxmlformats.org/officeDocument/2006/relationships/diagramQuickStyle" Target="../diagrams/quickStyle2.xml"/><Relationship Id="rId5" Type="http://schemas.openxmlformats.org/officeDocument/2006/relationships/image" Target="../media/image38.jpeg"/><Relationship Id="rId10" Type="http://schemas.openxmlformats.org/officeDocument/2006/relationships/diagramLayout" Target="../diagrams/layout2.xml"/><Relationship Id="rId4" Type="http://schemas.openxmlformats.org/officeDocument/2006/relationships/image" Target="../media/image37.jpeg"/><Relationship Id="rId9" Type="http://schemas.openxmlformats.org/officeDocument/2006/relationships/diagramData" Target="../diagrams/data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4.jpeg"/><Relationship Id="rId18" Type="http://schemas.openxmlformats.org/officeDocument/2006/relationships/image" Target="../media/image23.png"/><Relationship Id="rId3" Type="http://schemas.openxmlformats.org/officeDocument/2006/relationships/image" Target="../media/image3.png"/><Relationship Id="rId21" Type="http://schemas.openxmlformats.org/officeDocument/2006/relationships/image" Target="../media/image26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2.png"/><Relationship Id="rId2" Type="http://schemas.openxmlformats.org/officeDocument/2006/relationships/image" Target="../media/image2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0.png"/><Relationship Id="rId10" Type="http://schemas.openxmlformats.org/officeDocument/2006/relationships/image" Target="../media/image16.png"/><Relationship Id="rId19" Type="http://schemas.openxmlformats.org/officeDocument/2006/relationships/image" Target="../media/image24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4.jpeg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30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29.png"/><Relationship Id="rId4" Type="http://schemas.openxmlformats.org/officeDocument/2006/relationships/diagramData" Target="../diagrams/data1.xml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E38AA3B1-8056-19EC-A1BA-C777A3F7A04B}"/>
              </a:ext>
            </a:extLst>
          </p:cNvPr>
          <p:cNvSpPr/>
          <p:nvPr/>
        </p:nvSpPr>
        <p:spPr>
          <a:xfrm>
            <a:off x="0" y="5913675"/>
            <a:ext cx="12192000" cy="944325"/>
          </a:xfrm>
          <a:prstGeom prst="rect">
            <a:avLst/>
          </a:prstGeom>
          <a:solidFill>
            <a:srgbClr val="183C7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5BF2DAE2-80BC-087A-9F09-D8965A0BF7DC}"/>
              </a:ext>
            </a:extLst>
          </p:cNvPr>
          <p:cNvCxnSpPr>
            <a:cxnSpLocks/>
          </p:cNvCxnSpPr>
          <p:nvPr/>
        </p:nvCxnSpPr>
        <p:spPr>
          <a:xfrm>
            <a:off x="-86139" y="5913675"/>
            <a:ext cx="12364278" cy="0"/>
          </a:xfrm>
          <a:prstGeom prst="line">
            <a:avLst/>
          </a:prstGeom>
          <a:ln>
            <a:solidFill>
              <a:srgbClr val="BDD83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Imagen 16">
            <a:extLst>
              <a:ext uri="{FF2B5EF4-FFF2-40B4-BE49-F238E27FC236}">
                <a16:creationId xmlns:a16="http://schemas.microsoft.com/office/drawing/2014/main" id="{D1FB720D-7692-A574-8944-248CE86CD6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6" t="29882" r="41441" b="34792"/>
          <a:stretch/>
        </p:blipFill>
        <p:spPr>
          <a:xfrm>
            <a:off x="10832124" y="5995461"/>
            <a:ext cx="1083212" cy="74704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DFC2049-6524-B382-1B40-D38193DE85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942" t="36102" r="20038" b="32103"/>
          <a:stretch/>
        </p:blipFill>
        <p:spPr>
          <a:xfrm>
            <a:off x="146032" y="6080592"/>
            <a:ext cx="2258316" cy="661908"/>
          </a:xfrm>
          <a:prstGeom prst="rect">
            <a:avLst/>
          </a:prstGeom>
        </p:spPr>
      </p:pic>
      <p:pic>
        <p:nvPicPr>
          <p:cNvPr id="7" name="Picture 2" descr="Vista previa de imag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52" y="0"/>
            <a:ext cx="1922929" cy="131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1108917" y="3846231"/>
            <a:ext cx="10481733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18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indent="0" defTabSz="9144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s-E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ora" pitchFamily="2" charset="0"/>
                <a:cs typeface="Sora" pitchFamily="2" charset="0"/>
              </a:rPr>
            </a:br>
            <a:r>
              <a:rPr lang="es-ES" sz="4000" b="1" dirty="0">
                <a:solidFill>
                  <a:srgbClr val="183C70"/>
                </a:solidFill>
                <a:latin typeface="Sora" pitchFamily="2" charset="0"/>
                <a:ea typeface="+mn-ea"/>
                <a:cs typeface="Sora" pitchFamily="2" charset="0"/>
              </a:rPr>
              <a:t>“Gestionando el crecimiento </a:t>
            </a:r>
          </a:p>
          <a:p>
            <a:pPr marR="0" lvl="0" indent="0" defTabSz="9144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000" b="1" dirty="0">
                <a:solidFill>
                  <a:srgbClr val="183C70"/>
                </a:solidFill>
                <a:latin typeface="Sora" pitchFamily="2" charset="0"/>
                <a:ea typeface="+mn-ea"/>
                <a:cs typeface="Sora" pitchFamily="2" charset="0"/>
              </a:rPr>
              <a:t>de los sistemas lecheros”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5"/>
          <a:srcRect t="9358"/>
          <a:stretch/>
        </p:blipFill>
        <p:spPr>
          <a:xfrm>
            <a:off x="2230927" y="0"/>
            <a:ext cx="7687181" cy="464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848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3C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5BF2DAE2-80BC-087A-9F09-D8965A0BF7DC}"/>
              </a:ext>
            </a:extLst>
          </p:cNvPr>
          <p:cNvCxnSpPr>
            <a:cxnSpLocks/>
          </p:cNvCxnSpPr>
          <p:nvPr/>
        </p:nvCxnSpPr>
        <p:spPr>
          <a:xfrm>
            <a:off x="-86139" y="5911053"/>
            <a:ext cx="12364278" cy="0"/>
          </a:xfrm>
          <a:prstGeom prst="line">
            <a:avLst/>
          </a:prstGeom>
          <a:ln>
            <a:solidFill>
              <a:srgbClr val="BDD83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Imagen 16">
            <a:extLst>
              <a:ext uri="{FF2B5EF4-FFF2-40B4-BE49-F238E27FC236}">
                <a16:creationId xmlns:a16="http://schemas.microsoft.com/office/drawing/2014/main" id="{D1FB720D-7692-A574-8944-248CE86CD6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36" t="29882" r="41441" b="34792"/>
          <a:stretch/>
        </p:blipFill>
        <p:spPr>
          <a:xfrm>
            <a:off x="10832124" y="5995461"/>
            <a:ext cx="1083212" cy="74704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3C7A188-7E9E-C62D-B0A5-5132D102B73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942" t="36102" r="20038" b="32103"/>
          <a:stretch/>
        </p:blipFill>
        <p:spPr>
          <a:xfrm>
            <a:off x="146032" y="6080592"/>
            <a:ext cx="2258316" cy="661908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62104C21-9668-19B4-01E3-7DC1AC7C7D3F}"/>
              </a:ext>
            </a:extLst>
          </p:cNvPr>
          <p:cNvSpPr txBox="1">
            <a:spLocks/>
          </p:cNvSpPr>
          <p:nvPr/>
        </p:nvSpPr>
        <p:spPr>
          <a:xfrm>
            <a:off x="838203" y="-7799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0"/>
                <a:ea typeface="+mj-ea"/>
                <a:cs typeface="+mj-cs"/>
              </a:rPr>
              <a:t>4. Segmentación</a:t>
            </a:r>
            <a:r>
              <a:rPr kumimoji="0" lang="es-E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0"/>
                <a:ea typeface="+mj-ea"/>
                <a:cs typeface="+mj-cs"/>
              </a:rPr>
              <a:t> del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0"/>
                <a:ea typeface="+mj-ea"/>
                <a:cs typeface="+mj-cs"/>
              </a:rPr>
              <a:t>Proceso de Alimentación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itchFamily="2" charset="0"/>
              <a:ea typeface="+mj-ea"/>
              <a:cs typeface="+mj-cs"/>
            </a:endParaRPr>
          </a:p>
        </p:txBody>
      </p:sp>
      <p:graphicFrame>
        <p:nvGraphicFramePr>
          <p:cNvPr id="7" name="Tabla 6"/>
          <p:cNvGraphicFramePr>
            <a:graphicFrameLocks noGrp="1"/>
          </p:cNvGraphicFramePr>
          <p:nvPr/>
        </p:nvGraphicFramePr>
        <p:xfrm>
          <a:off x="146032" y="2148077"/>
          <a:ext cx="5260855" cy="1693545"/>
        </p:xfrm>
        <a:graphic>
          <a:graphicData uri="http://schemas.openxmlformats.org/drawingml/2006/table">
            <a:tbl>
              <a:tblPr firstRow="1">
                <a:tableStyleId>{F2DE63D5-997A-4646-A377-4702673A728D}</a:tableStyleId>
              </a:tblPr>
              <a:tblGrid>
                <a:gridCol w="1404472">
                  <a:extLst>
                    <a:ext uri="{9D8B030D-6E8A-4147-A177-3AD203B41FA5}">
                      <a16:colId xmlns:a16="http://schemas.microsoft.com/office/drawing/2014/main" val="921956403"/>
                    </a:ext>
                  </a:extLst>
                </a:gridCol>
                <a:gridCol w="3856383">
                  <a:extLst>
                    <a:ext uri="{9D8B030D-6E8A-4147-A177-3AD203B41FA5}">
                      <a16:colId xmlns:a16="http://schemas.microsoft.com/office/drawing/2014/main" val="72832209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UY" sz="1800" b="1" u="none" strike="noStrike" dirty="0">
                          <a:solidFill>
                            <a:schemeClr val="bg1"/>
                          </a:solidFill>
                          <a:effectLst/>
                          <a:latin typeface="Sora" pitchFamily="2" charset="0"/>
                          <a:cs typeface="Sora" pitchFamily="2" charset="0"/>
                        </a:rPr>
                        <a:t>Segmentos</a:t>
                      </a:r>
                      <a:endParaRPr lang="es-UY" sz="1800" b="1" i="0" u="none" strike="noStrike" dirty="0">
                        <a:solidFill>
                          <a:schemeClr val="bg1"/>
                        </a:solidFill>
                        <a:effectLst/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UY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Sora" pitchFamily="2" charset="0"/>
                          <a:cs typeface="Sora" pitchFamily="2" charset="0"/>
                        </a:rPr>
                        <a:t>Acciones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751272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UY" sz="1800" u="none" strike="noStrike" dirty="0">
                          <a:solidFill>
                            <a:schemeClr val="bg1"/>
                          </a:solidFill>
                          <a:effectLst/>
                          <a:latin typeface="Sora" pitchFamily="2" charset="0"/>
                          <a:cs typeface="Sora" pitchFamily="2" charset="0"/>
                        </a:rPr>
                        <a:t>0</a:t>
                      </a:r>
                      <a:endParaRPr lang="es-UY" sz="1800" b="0" i="0" u="none" strike="noStrike" dirty="0">
                        <a:solidFill>
                          <a:schemeClr val="bg1"/>
                        </a:solidFill>
                        <a:effectLst/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solidFill>
                            <a:schemeClr val="bg1"/>
                          </a:solidFill>
                          <a:effectLst/>
                          <a:latin typeface="Sora" pitchFamily="2" charset="0"/>
                          <a:cs typeface="Sora" pitchFamily="2" charset="0"/>
                        </a:rPr>
                        <a:t>No se cuantifican kg de pasto disponibles</a:t>
                      </a:r>
                      <a:endParaRPr lang="es-ES" sz="1800" b="0" i="0" u="none" strike="noStrike" dirty="0">
                        <a:solidFill>
                          <a:schemeClr val="bg1"/>
                        </a:solidFill>
                        <a:effectLst/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4181282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UY" sz="1800" u="none" strike="noStrike" dirty="0">
                          <a:solidFill>
                            <a:schemeClr val="bg1"/>
                          </a:solidFill>
                          <a:effectLst/>
                          <a:latin typeface="Sora" pitchFamily="2" charset="0"/>
                          <a:cs typeface="Sora" pitchFamily="2" charset="0"/>
                        </a:rPr>
                        <a:t>1</a:t>
                      </a:r>
                      <a:endParaRPr lang="es-UY" sz="1800" b="0" i="0" u="none" strike="noStrike" dirty="0">
                        <a:solidFill>
                          <a:schemeClr val="bg1"/>
                        </a:solidFill>
                        <a:effectLst/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solidFill>
                            <a:schemeClr val="bg1"/>
                          </a:solidFill>
                          <a:effectLst/>
                          <a:latin typeface="Sora" pitchFamily="2" charset="0"/>
                          <a:cs typeface="Sora" pitchFamily="2" charset="0"/>
                        </a:rPr>
                        <a:t>Se cuantifican Kg de pasto disponibles</a:t>
                      </a:r>
                      <a:endParaRPr lang="es-ES" sz="1800" b="0" i="0" u="none" strike="noStrike" dirty="0">
                        <a:solidFill>
                          <a:schemeClr val="bg1"/>
                        </a:solidFill>
                        <a:effectLst/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8242327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UY" sz="1800" u="none" strike="noStrike" dirty="0">
                          <a:solidFill>
                            <a:schemeClr val="bg1"/>
                          </a:solidFill>
                          <a:effectLst/>
                          <a:latin typeface="Sora" pitchFamily="2" charset="0"/>
                          <a:cs typeface="Sora" pitchFamily="2" charset="0"/>
                        </a:rPr>
                        <a:t>2</a:t>
                      </a:r>
                      <a:endParaRPr lang="es-UY" sz="1800" b="0" i="0" u="none" strike="noStrike" dirty="0">
                        <a:solidFill>
                          <a:schemeClr val="bg1"/>
                        </a:solidFill>
                        <a:effectLst/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UY" sz="1800" u="none" strike="noStrike" dirty="0">
                          <a:solidFill>
                            <a:schemeClr val="bg1"/>
                          </a:solidFill>
                          <a:effectLst/>
                          <a:latin typeface="Sora" pitchFamily="2" charset="0"/>
                          <a:cs typeface="Sora" pitchFamily="2" charset="0"/>
                        </a:rPr>
                        <a:t>Se formula dieta en base a Kg de pasto</a:t>
                      </a:r>
                      <a:endParaRPr lang="es-UY" sz="1800" b="0" i="0" u="none" strike="noStrike" dirty="0">
                        <a:solidFill>
                          <a:schemeClr val="bg1"/>
                        </a:solidFill>
                        <a:effectLst/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2312744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UY" sz="1800" u="none" strike="noStrike" dirty="0">
                          <a:solidFill>
                            <a:schemeClr val="bg1"/>
                          </a:solidFill>
                          <a:effectLst/>
                          <a:latin typeface="Sora" pitchFamily="2" charset="0"/>
                          <a:cs typeface="Sora" pitchFamily="2" charset="0"/>
                        </a:rPr>
                        <a:t>3</a:t>
                      </a:r>
                      <a:endParaRPr lang="es-UY" sz="1800" b="0" i="0" u="none" strike="noStrike" dirty="0">
                        <a:solidFill>
                          <a:schemeClr val="bg1"/>
                        </a:solidFill>
                        <a:effectLst/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solidFill>
                            <a:schemeClr val="bg1"/>
                          </a:solidFill>
                          <a:effectLst/>
                          <a:latin typeface="Sora" pitchFamily="2" charset="0"/>
                          <a:cs typeface="Sora" pitchFamily="2" charset="0"/>
                        </a:rPr>
                        <a:t>Se chequea ejecución y análisis de desvíos</a:t>
                      </a:r>
                      <a:endParaRPr lang="es-ES" sz="1800" b="0" i="0" u="none" strike="noStrike" dirty="0">
                        <a:solidFill>
                          <a:schemeClr val="bg1"/>
                        </a:solidFill>
                        <a:effectLst/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97883190"/>
                  </a:ext>
                </a:extLst>
              </a:tr>
            </a:tbl>
          </a:graphicData>
        </a:graphic>
      </p:graphicFrame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5"/>
          <a:srcRect r="-1245" b="84682"/>
          <a:stretch/>
        </p:blipFill>
        <p:spPr>
          <a:xfrm>
            <a:off x="5851187" y="1247573"/>
            <a:ext cx="5968778" cy="702252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5"/>
          <a:srcRect t="14171" r="-2053" b="71070"/>
          <a:stretch/>
        </p:blipFill>
        <p:spPr>
          <a:xfrm>
            <a:off x="5817047" y="1907351"/>
            <a:ext cx="6016365" cy="676614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5"/>
          <a:srcRect l="427" t="28083" r="-1930" b="31147"/>
          <a:stretch/>
        </p:blipFill>
        <p:spPr>
          <a:xfrm>
            <a:off x="5849471" y="2528046"/>
            <a:ext cx="5983941" cy="1869141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5"/>
          <a:srcRect t="70219"/>
          <a:stretch/>
        </p:blipFill>
        <p:spPr>
          <a:xfrm>
            <a:off x="5824293" y="4450976"/>
            <a:ext cx="5895343" cy="1365342"/>
          </a:xfrm>
          <a:prstGeom prst="rect">
            <a:avLst/>
          </a:prstGeom>
        </p:spPr>
      </p:pic>
      <p:pic>
        <p:nvPicPr>
          <p:cNvPr id="12" name="Picture 2" descr="Vista previa de imagen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624" y="6080592"/>
            <a:ext cx="884500" cy="534375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164002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3C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5BF2DAE2-80BC-087A-9F09-D8965A0BF7DC}"/>
              </a:ext>
            </a:extLst>
          </p:cNvPr>
          <p:cNvCxnSpPr>
            <a:cxnSpLocks/>
          </p:cNvCxnSpPr>
          <p:nvPr/>
        </p:nvCxnSpPr>
        <p:spPr>
          <a:xfrm>
            <a:off x="-86139" y="5911053"/>
            <a:ext cx="12364278" cy="0"/>
          </a:xfrm>
          <a:prstGeom prst="line">
            <a:avLst/>
          </a:prstGeom>
          <a:ln>
            <a:solidFill>
              <a:srgbClr val="BDD83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Imagen 16">
            <a:extLst>
              <a:ext uri="{FF2B5EF4-FFF2-40B4-BE49-F238E27FC236}">
                <a16:creationId xmlns:a16="http://schemas.microsoft.com/office/drawing/2014/main" id="{D1FB720D-7692-A574-8944-248CE86CD6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6" t="29882" r="41441" b="34792"/>
          <a:stretch/>
        </p:blipFill>
        <p:spPr>
          <a:xfrm>
            <a:off x="10832124" y="5995461"/>
            <a:ext cx="1083212" cy="74704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3C7A188-7E9E-C62D-B0A5-5132D102B7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942" t="36102" r="20038" b="32103"/>
          <a:stretch/>
        </p:blipFill>
        <p:spPr>
          <a:xfrm>
            <a:off x="146032" y="6080592"/>
            <a:ext cx="2258316" cy="661908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62104C21-9668-19B4-01E3-7DC1AC7C7D3F}"/>
              </a:ext>
            </a:extLst>
          </p:cNvPr>
          <p:cNvSpPr txBox="1">
            <a:spLocks/>
          </p:cNvSpPr>
          <p:nvPr/>
        </p:nvSpPr>
        <p:spPr>
          <a:xfrm>
            <a:off x="838203" y="-7799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0"/>
                <a:ea typeface="+mj-ea"/>
                <a:cs typeface="+mj-cs"/>
              </a:rPr>
              <a:t>4. </a:t>
            </a:r>
            <a:r>
              <a:rPr lang="es-ES" sz="3600" b="1" dirty="0">
                <a:solidFill>
                  <a:prstClr val="white"/>
                </a:solidFill>
                <a:latin typeface="Raleway" pitchFamily="2" charset="0"/>
              </a:rPr>
              <a:t>Evolución stock de pastura predios piloto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5" name="Gráfico 14">
                <a:extLst>
                  <a:ext uri="{FF2B5EF4-FFF2-40B4-BE49-F238E27FC236}">
                    <a16:creationId xmlns:a16="http://schemas.microsoft.com/office/drawing/2014/main" id="{535BDED7-81CB-E035-3A93-BBFD804F076B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096744241"/>
                  </p:ext>
                </p:extLst>
              </p:nvPr>
            </p:nvGraphicFramePr>
            <p:xfrm>
              <a:off x="-71253" y="1247572"/>
              <a:ext cx="12058354" cy="4644095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15" name="Gráfico 14">
                <a:extLst>
                  <a:ext uri="{FF2B5EF4-FFF2-40B4-BE49-F238E27FC236}">
                    <a16:creationId xmlns:a16="http://schemas.microsoft.com/office/drawing/2014/main" id="{535BDED7-81CB-E035-3A93-BBFD804F076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71253" y="1247572"/>
                <a:ext cx="12058354" cy="4644095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CuadroTexto 15">
            <a:extLst>
              <a:ext uri="{FF2B5EF4-FFF2-40B4-BE49-F238E27FC236}">
                <a16:creationId xmlns:a16="http://schemas.microsoft.com/office/drawing/2014/main" id="{90E35315-0524-1F1A-7AB5-CB625A82A91E}"/>
              </a:ext>
            </a:extLst>
          </p:cNvPr>
          <p:cNvSpPr txBox="1"/>
          <p:nvPr/>
        </p:nvSpPr>
        <p:spPr>
          <a:xfrm>
            <a:off x="3109063" y="3690010"/>
            <a:ext cx="4802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</a:rPr>
              <a:t>797</a:t>
            </a:r>
            <a:endParaRPr lang="es-UY" sz="1400" dirty="0">
              <a:solidFill>
                <a:schemeClr val="bg1"/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65863DA-CC13-7B6B-AFDF-AFBBCC6A06A3}"/>
              </a:ext>
            </a:extLst>
          </p:cNvPr>
          <p:cNvSpPr txBox="1"/>
          <p:nvPr/>
        </p:nvSpPr>
        <p:spPr>
          <a:xfrm>
            <a:off x="4515496" y="3333603"/>
            <a:ext cx="4802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</a:rPr>
              <a:t>903</a:t>
            </a:r>
            <a:endParaRPr lang="es-UY" sz="1400" dirty="0">
              <a:solidFill>
                <a:schemeClr val="bg1"/>
              </a:solidFill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11BE639A-7A4E-A0E0-DCD3-6DECE83713BA}"/>
              </a:ext>
            </a:extLst>
          </p:cNvPr>
          <p:cNvSpPr txBox="1"/>
          <p:nvPr/>
        </p:nvSpPr>
        <p:spPr>
          <a:xfrm>
            <a:off x="5927397" y="3704269"/>
            <a:ext cx="4802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</a:rPr>
              <a:t>773</a:t>
            </a:r>
            <a:endParaRPr lang="es-UY" sz="1400" dirty="0">
              <a:solidFill>
                <a:schemeClr val="bg1"/>
              </a:solidFill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C98DC96-0DD8-C659-F7D4-8FA287337A45}"/>
              </a:ext>
            </a:extLst>
          </p:cNvPr>
          <p:cNvSpPr txBox="1"/>
          <p:nvPr/>
        </p:nvSpPr>
        <p:spPr>
          <a:xfrm>
            <a:off x="7311450" y="3631336"/>
            <a:ext cx="4802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</a:rPr>
              <a:t>805</a:t>
            </a:r>
            <a:endParaRPr lang="es-UY" sz="1400" dirty="0">
              <a:solidFill>
                <a:schemeClr val="bg1"/>
              </a:solidFill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A8106CF1-D582-0ADC-AF97-5C4E3E796E04}"/>
              </a:ext>
            </a:extLst>
          </p:cNvPr>
          <p:cNvSpPr txBox="1"/>
          <p:nvPr/>
        </p:nvSpPr>
        <p:spPr>
          <a:xfrm>
            <a:off x="8695503" y="3843898"/>
            <a:ext cx="4802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</a:rPr>
              <a:t>677</a:t>
            </a:r>
            <a:endParaRPr lang="es-UY" sz="1400" dirty="0">
              <a:solidFill>
                <a:schemeClr val="bg1"/>
              </a:solidFill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4A53A55E-6956-45DE-AD33-B082E264C6F7}"/>
              </a:ext>
            </a:extLst>
          </p:cNvPr>
          <p:cNvSpPr/>
          <p:nvPr/>
        </p:nvSpPr>
        <p:spPr>
          <a:xfrm>
            <a:off x="802358" y="3267003"/>
            <a:ext cx="11210662" cy="337170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BCEB3A68-4433-E0EC-E99E-94CBF69E91E7}"/>
              </a:ext>
            </a:extLst>
          </p:cNvPr>
          <p:cNvSpPr txBox="1"/>
          <p:nvPr/>
        </p:nvSpPr>
        <p:spPr>
          <a:xfrm>
            <a:off x="10104670" y="3631336"/>
            <a:ext cx="4802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</a:rPr>
              <a:t>809</a:t>
            </a:r>
            <a:endParaRPr lang="es-UY" sz="1400" dirty="0">
              <a:solidFill>
                <a:schemeClr val="bg1"/>
              </a:solidFill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F5F1AA89-9C2E-BCB4-E8A9-067C65E1518B}"/>
              </a:ext>
            </a:extLst>
          </p:cNvPr>
          <p:cNvSpPr txBox="1"/>
          <p:nvPr/>
        </p:nvSpPr>
        <p:spPr>
          <a:xfrm>
            <a:off x="11645484" y="3631336"/>
            <a:ext cx="4802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</a:rPr>
              <a:t>830</a:t>
            </a:r>
            <a:endParaRPr lang="es-UY" sz="1400" dirty="0">
              <a:solidFill>
                <a:schemeClr val="bg1"/>
              </a:solidFill>
            </a:endParaRPr>
          </a:p>
        </p:txBody>
      </p:sp>
      <p:sp>
        <p:nvSpPr>
          <p:cNvPr id="25" name="Estrella: 5 puntas 18">
            <a:extLst>
              <a:ext uri="{FF2B5EF4-FFF2-40B4-BE49-F238E27FC236}">
                <a16:creationId xmlns:a16="http://schemas.microsoft.com/office/drawing/2014/main" id="{4B1DEFCD-6BA6-4172-B5CC-4BD4B6AE53AA}"/>
              </a:ext>
            </a:extLst>
          </p:cNvPr>
          <p:cNvSpPr/>
          <p:nvPr/>
        </p:nvSpPr>
        <p:spPr>
          <a:xfrm>
            <a:off x="1870412" y="3541864"/>
            <a:ext cx="178129" cy="118809"/>
          </a:xfrm>
          <a:prstGeom prst="star5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sp>
        <p:nvSpPr>
          <p:cNvPr id="26" name="Estrella: 5 puntas 19">
            <a:extLst>
              <a:ext uri="{FF2B5EF4-FFF2-40B4-BE49-F238E27FC236}">
                <a16:creationId xmlns:a16="http://schemas.microsoft.com/office/drawing/2014/main" id="{ABF087C9-55EF-32A2-776B-932F575EC96C}"/>
              </a:ext>
            </a:extLst>
          </p:cNvPr>
          <p:cNvSpPr/>
          <p:nvPr/>
        </p:nvSpPr>
        <p:spPr>
          <a:xfrm>
            <a:off x="3349209" y="3110987"/>
            <a:ext cx="178129" cy="118809"/>
          </a:xfrm>
          <a:prstGeom prst="star5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sp>
        <p:nvSpPr>
          <p:cNvPr id="27" name="Estrella: 5 puntas 20">
            <a:extLst>
              <a:ext uri="{FF2B5EF4-FFF2-40B4-BE49-F238E27FC236}">
                <a16:creationId xmlns:a16="http://schemas.microsoft.com/office/drawing/2014/main" id="{A0C4362B-BC94-DCBC-57AD-DF60166332E7}"/>
              </a:ext>
            </a:extLst>
          </p:cNvPr>
          <p:cNvSpPr/>
          <p:nvPr/>
        </p:nvSpPr>
        <p:spPr>
          <a:xfrm>
            <a:off x="4580247" y="3117751"/>
            <a:ext cx="178129" cy="118809"/>
          </a:xfrm>
          <a:prstGeom prst="star5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sp>
        <p:nvSpPr>
          <p:cNvPr id="28" name="Estrella: 5 puntas 21">
            <a:extLst>
              <a:ext uri="{FF2B5EF4-FFF2-40B4-BE49-F238E27FC236}">
                <a16:creationId xmlns:a16="http://schemas.microsoft.com/office/drawing/2014/main" id="{4E8BA8F4-51FA-3620-0D2A-B325387DAE8F}"/>
              </a:ext>
            </a:extLst>
          </p:cNvPr>
          <p:cNvSpPr/>
          <p:nvPr/>
        </p:nvSpPr>
        <p:spPr>
          <a:xfrm>
            <a:off x="5927397" y="2873993"/>
            <a:ext cx="178129" cy="118809"/>
          </a:xfrm>
          <a:prstGeom prst="star5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sp>
        <p:nvSpPr>
          <p:cNvPr id="29" name="Estrella: 5 puntas 22">
            <a:extLst>
              <a:ext uri="{FF2B5EF4-FFF2-40B4-BE49-F238E27FC236}">
                <a16:creationId xmlns:a16="http://schemas.microsoft.com/office/drawing/2014/main" id="{7DEAC7BF-0033-CFA1-79A5-6B852E4EF670}"/>
              </a:ext>
            </a:extLst>
          </p:cNvPr>
          <p:cNvSpPr/>
          <p:nvPr/>
        </p:nvSpPr>
        <p:spPr>
          <a:xfrm>
            <a:off x="7309592" y="3159293"/>
            <a:ext cx="178129" cy="118809"/>
          </a:xfrm>
          <a:prstGeom prst="star5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sp>
        <p:nvSpPr>
          <p:cNvPr id="30" name="Estrella: 5 puntas 23">
            <a:extLst>
              <a:ext uri="{FF2B5EF4-FFF2-40B4-BE49-F238E27FC236}">
                <a16:creationId xmlns:a16="http://schemas.microsoft.com/office/drawing/2014/main" id="{8B741A14-B9CF-72B3-27F3-EC503F74C7E2}"/>
              </a:ext>
            </a:extLst>
          </p:cNvPr>
          <p:cNvSpPr/>
          <p:nvPr/>
        </p:nvSpPr>
        <p:spPr>
          <a:xfrm>
            <a:off x="8757520" y="3350713"/>
            <a:ext cx="178129" cy="118809"/>
          </a:xfrm>
          <a:prstGeom prst="star5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sp>
        <p:nvSpPr>
          <p:cNvPr id="31" name="Estrella: 5 puntas 24">
            <a:extLst>
              <a:ext uri="{FF2B5EF4-FFF2-40B4-BE49-F238E27FC236}">
                <a16:creationId xmlns:a16="http://schemas.microsoft.com/office/drawing/2014/main" id="{CBBF5CC1-9A3E-57FB-1ECD-A10B6C51E630}"/>
              </a:ext>
            </a:extLst>
          </p:cNvPr>
          <p:cNvSpPr/>
          <p:nvPr/>
        </p:nvSpPr>
        <p:spPr>
          <a:xfrm>
            <a:off x="10104670" y="2871106"/>
            <a:ext cx="178129" cy="118809"/>
          </a:xfrm>
          <a:prstGeom prst="star5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sp>
        <p:nvSpPr>
          <p:cNvPr id="33" name="Estrella: 5 puntas 25">
            <a:extLst>
              <a:ext uri="{FF2B5EF4-FFF2-40B4-BE49-F238E27FC236}">
                <a16:creationId xmlns:a16="http://schemas.microsoft.com/office/drawing/2014/main" id="{717EBB0E-F173-3CE2-3E4B-B84107620AE1}"/>
              </a:ext>
            </a:extLst>
          </p:cNvPr>
          <p:cNvSpPr/>
          <p:nvPr/>
        </p:nvSpPr>
        <p:spPr>
          <a:xfrm>
            <a:off x="11510281" y="2832482"/>
            <a:ext cx="178129" cy="118809"/>
          </a:xfrm>
          <a:prstGeom prst="star5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30D86C65-223B-AB05-780C-0A0217806DFD}"/>
              </a:ext>
            </a:extLst>
          </p:cNvPr>
          <p:cNvSpPr txBox="1"/>
          <p:nvPr/>
        </p:nvSpPr>
        <p:spPr>
          <a:xfrm>
            <a:off x="7551596" y="5565254"/>
            <a:ext cx="2006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INIA La </a:t>
            </a:r>
            <a:r>
              <a:rPr lang="es-ES" dirty="0" err="1">
                <a:solidFill>
                  <a:schemeClr val="bg1"/>
                </a:solidFill>
              </a:rPr>
              <a:t>Estanzuela</a:t>
            </a:r>
            <a:endParaRPr lang="es-UY" dirty="0">
              <a:solidFill>
                <a:schemeClr val="bg1"/>
              </a:solidFill>
            </a:endParaRP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AF2DD330-C730-D19D-D2DC-654214794086}"/>
              </a:ext>
            </a:extLst>
          </p:cNvPr>
          <p:cNvSpPr txBox="1"/>
          <p:nvPr/>
        </p:nvSpPr>
        <p:spPr>
          <a:xfrm>
            <a:off x="1886856" y="4151675"/>
            <a:ext cx="4802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</a:rPr>
              <a:t>536</a:t>
            </a:r>
            <a:endParaRPr lang="es-UY" sz="1400" dirty="0">
              <a:solidFill>
                <a:schemeClr val="bg1"/>
              </a:solidFill>
            </a:endParaRPr>
          </a:p>
        </p:txBody>
      </p:sp>
      <p:sp>
        <p:nvSpPr>
          <p:cNvPr id="53" name="Estrella: 5 puntas 22">
            <a:extLst>
              <a:ext uri="{FF2B5EF4-FFF2-40B4-BE49-F238E27FC236}">
                <a16:creationId xmlns:a16="http://schemas.microsoft.com/office/drawing/2014/main" id="{7DEAC7BF-0033-CFA1-79A5-6B852E4EF670}"/>
              </a:ext>
            </a:extLst>
          </p:cNvPr>
          <p:cNvSpPr/>
          <p:nvPr/>
        </p:nvSpPr>
        <p:spPr>
          <a:xfrm>
            <a:off x="7342722" y="5683841"/>
            <a:ext cx="178129" cy="118809"/>
          </a:xfrm>
          <a:prstGeom prst="star5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sp>
        <p:nvSpPr>
          <p:cNvPr id="54" name="Rectángulo: esquinas redondeadas 17">
            <a:extLst>
              <a:ext uri="{FF2B5EF4-FFF2-40B4-BE49-F238E27FC236}">
                <a16:creationId xmlns:a16="http://schemas.microsoft.com/office/drawing/2014/main" id="{08FE363F-DCEC-C94D-D6CD-EFCB03E46A56}"/>
              </a:ext>
            </a:extLst>
          </p:cNvPr>
          <p:cNvSpPr/>
          <p:nvPr/>
        </p:nvSpPr>
        <p:spPr>
          <a:xfrm>
            <a:off x="1289902" y="1231366"/>
            <a:ext cx="7726465" cy="506034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UY" sz="2400" b="1" u="sng" dirty="0"/>
              <a:t>Stock objetivo</a:t>
            </a:r>
            <a:r>
              <a:rPr lang="es-UY" sz="2400" b="1" dirty="0"/>
              <a:t>: 900 a 1100 kg de Materia Seca / hectárea</a:t>
            </a:r>
          </a:p>
        </p:txBody>
      </p:sp>
      <p:pic>
        <p:nvPicPr>
          <p:cNvPr id="35" name="Picture 2" descr="Vista previa de imagen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624" y="6080592"/>
            <a:ext cx="884500" cy="534375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507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5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3C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D1FB720D-7692-A574-8944-248CE86CD6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36" t="29882" r="41441" b="34792"/>
          <a:stretch/>
        </p:blipFill>
        <p:spPr>
          <a:xfrm>
            <a:off x="10832124" y="5995461"/>
            <a:ext cx="1083212" cy="74704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3C7A188-7E9E-C62D-B0A5-5132D102B73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942" t="36102" r="20038" b="32103"/>
          <a:stretch/>
        </p:blipFill>
        <p:spPr>
          <a:xfrm>
            <a:off x="146032" y="6080592"/>
            <a:ext cx="2258316" cy="661908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62104C21-9668-19B4-01E3-7DC1AC7C7D3F}"/>
              </a:ext>
            </a:extLst>
          </p:cNvPr>
          <p:cNvSpPr txBox="1">
            <a:spLocks/>
          </p:cNvSpPr>
          <p:nvPr/>
        </p:nvSpPr>
        <p:spPr>
          <a:xfrm>
            <a:off x="838203" y="-7799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0"/>
                <a:ea typeface="+mj-ea"/>
                <a:cs typeface="+mj-cs"/>
              </a:rPr>
              <a:t>4. </a:t>
            </a:r>
            <a:r>
              <a:rPr lang="es-ES" sz="3600" b="1" noProof="0" dirty="0">
                <a:solidFill>
                  <a:prstClr val="white"/>
                </a:solidFill>
                <a:latin typeface="Raleway" pitchFamily="2" charset="0"/>
              </a:rPr>
              <a:t>Stock de pasto y producción anual</a:t>
            </a:r>
            <a:endParaRPr lang="es-ES" sz="3600" b="1" dirty="0">
              <a:solidFill>
                <a:prstClr val="white"/>
              </a:solidFill>
              <a:latin typeface="Raleway" pitchFamily="2" charset="0"/>
            </a:endParaRPr>
          </a:p>
        </p:txBody>
      </p:sp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id="{5BF2DAE2-80BC-087A-9F09-D8965A0BF7DC}"/>
              </a:ext>
            </a:extLst>
          </p:cNvPr>
          <p:cNvCxnSpPr>
            <a:cxnSpLocks/>
          </p:cNvCxnSpPr>
          <p:nvPr/>
        </p:nvCxnSpPr>
        <p:spPr>
          <a:xfrm>
            <a:off x="-86139" y="5911053"/>
            <a:ext cx="12364278" cy="0"/>
          </a:xfrm>
          <a:prstGeom prst="line">
            <a:avLst/>
          </a:prstGeom>
          <a:ln>
            <a:solidFill>
              <a:srgbClr val="BDD83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5"/>
          <a:srcRect r="-505" b="87483"/>
          <a:stretch/>
        </p:blipFill>
        <p:spPr>
          <a:xfrm>
            <a:off x="645461" y="1753309"/>
            <a:ext cx="10986245" cy="46547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/>
          <a:srcRect l="739" r="40076" b="45661"/>
          <a:stretch/>
        </p:blipFill>
        <p:spPr>
          <a:xfrm>
            <a:off x="779929" y="1753309"/>
            <a:ext cx="6469587" cy="202080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/>
          <a:srcRect l="59677" r="834" b="45414"/>
          <a:stretch/>
        </p:blipFill>
        <p:spPr>
          <a:xfrm>
            <a:off x="7249516" y="1748621"/>
            <a:ext cx="4316506" cy="2030004"/>
          </a:xfrm>
          <a:prstGeom prst="rect">
            <a:avLst/>
          </a:prstGeom>
        </p:spPr>
      </p:pic>
      <p:grpSp>
        <p:nvGrpSpPr>
          <p:cNvPr id="10" name="Grupo 9"/>
          <p:cNvGrpSpPr/>
          <p:nvPr/>
        </p:nvGrpSpPr>
        <p:grpSpPr>
          <a:xfrm>
            <a:off x="5083336" y="3894174"/>
            <a:ext cx="2070499" cy="1175367"/>
            <a:chOff x="5083336" y="3894174"/>
            <a:chExt cx="2070499" cy="1175367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 rotWithShape="1">
            <a:blip r:embed="rId5"/>
            <a:srcRect l="40117" t="69078" r="40941" b="14289"/>
            <a:stretch/>
          </p:blipFill>
          <p:spPr>
            <a:xfrm>
              <a:off x="5083336" y="4450976"/>
              <a:ext cx="2070499" cy="618565"/>
            </a:xfrm>
            <a:prstGeom prst="rect">
              <a:avLst/>
            </a:prstGeom>
          </p:spPr>
        </p:pic>
        <p:sp>
          <p:nvSpPr>
            <p:cNvPr id="9" name="Flecha abajo 8"/>
            <p:cNvSpPr/>
            <p:nvPr/>
          </p:nvSpPr>
          <p:spPr>
            <a:xfrm>
              <a:off x="5836024" y="3894174"/>
              <a:ext cx="430305" cy="425899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9446907" y="3945284"/>
            <a:ext cx="2184799" cy="1097363"/>
            <a:chOff x="9446907" y="3945284"/>
            <a:chExt cx="2184799" cy="1097363"/>
          </a:xfrm>
        </p:grpSpPr>
        <p:pic>
          <p:nvPicPr>
            <p:cNvPr id="22" name="Imagen 21"/>
            <p:cNvPicPr>
              <a:picLocks noChangeAspect="1"/>
            </p:cNvPicPr>
            <p:nvPr/>
          </p:nvPicPr>
          <p:blipFill rotWithShape="1">
            <a:blip r:embed="rId5"/>
            <a:srcRect l="79907" t="66995" r="107" b="17095"/>
            <a:stretch/>
          </p:blipFill>
          <p:spPr>
            <a:xfrm>
              <a:off x="9446907" y="4450976"/>
              <a:ext cx="2184799" cy="591671"/>
            </a:xfrm>
            <a:prstGeom prst="rect">
              <a:avLst/>
            </a:prstGeom>
          </p:spPr>
        </p:pic>
        <p:sp>
          <p:nvSpPr>
            <p:cNvPr id="24" name="Flecha abajo 23"/>
            <p:cNvSpPr/>
            <p:nvPr/>
          </p:nvSpPr>
          <p:spPr>
            <a:xfrm>
              <a:off x="10324153" y="3945284"/>
              <a:ext cx="430305" cy="425899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9" name="Picture 2" descr="Vista previa de imagen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624" y="6080592"/>
            <a:ext cx="884500" cy="534375"/>
          </a:xfrm>
          <a:prstGeom prst="roundRect">
            <a:avLst/>
          </a:prstGeom>
          <a:noFill/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D12FA7C-68EC-430F-87B6-8AB39D2BCC95}"/>
              </a:ext>
            </a:extLst>
          </p:cNvPr>
          <p:cNvSpPr txBox="1"/>
          <p:nvPr/>
        </p:nvSpPr>
        <p:spPr>
          <a:xfrm>
            <a:off x="645461" y="4371183"/>
            <a:ext cx="28292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sz="2000" dirty="0">
                <a:solidFill>
                  <a:schemeClr val="bg1"/>
                </a:solidFill>
              </a:rPr>
              <a:t>Producción anual </a:t>
            </a:r>
          </a:p>
          <a:p>
            <a:r>
              <a:rPr lang="es-UY" sz="2000" dirty="0">
                <a:solidFill>
                  <a:schemeClr val="bg1"/>
                </a:solidFill>
              </a:rPr>
              <a:t>Kg MS/ha SEP</a:t>
            </a:r>
          </a:p>
        </p:txBody>
      </p:sp>
    </p:spTree>
    <p:extLst>
      <p:ext uri="{BB962C8B-B14F-4D97-AF65-F5344CB8AC3E}">
        <p14:creationId xmlns:p14="http://schemas.microsoft.com/office/powerpoint/2010/main" val="31874846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3C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D1FB720D-7692-A574-8944-248CE86CD6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36" t="29882" r="41441" b="34792"/>
          <a:stretch/>
        </p:blipFill>
        <p:spPr>
          <a:xfrm>
            <a:off x="10832124" y="5995461"/>
            <a:ext cx="1083212" cy="74704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3C7A188-7E9E-C62D-B0A5-5132D102B73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942" t="36102" r="20038" b="32103"/>
          <a:stretch/>
        </p:blipFill>
        <p:spPr>
          <a:xfrm>
            <a:off x="146032" y="6080592"/>
            <a:ext cx="2258316" cy="661908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62104C21-9668-19B4-01E3-7DC1AC7C7D3F}"/>
              </a:ext>
            </a:extLst>
          </p:cNvPr>
          <p:cNvSpPr txBox="1">
            <a:spLocks/>
          </p:cNvSpPr>
          <p:nvPr/>
        </p:nvSpPr>
        <p:spPr>
          <a:xfrm>
            <a:off x="838203" y="-7799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0"/>
                <a:ea typeface="+mj-ea"/>
                <a:cs typeface="+mj-cs"/>
              </a:rPr>
              <a:t>5. </a:t>
            </a: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0"/>
                <a:ea typeface="+mj-ea"/>
                <a:cs typeface="+mj-cs"/>
              </a:rPr>
              <a:t>Vaca en transición</a:t>
            </a:r>
          </a:p>
        </p:txBody>
      </p:sp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id="{5BF2DAE2-80BC-087A-9F09-D8965A0BF7DC}"/>
              </a:ext>
            </a:extLst>
          </p:cNvPr>
          <p:cNvCxnSpPr>
            <a:cxnSpLocks/>
          </p:cNvCxnSpPr>
          <p:nvPr/>
        </p:nvCxnSpPr>
        <p:spPr>
          <a:xfrm>
            <a:off x="-86139" y="5911053"/>
            <a:ext cx="12364278" cy="0"/>
          </a:xfrm>
          <a:prstGeom prst="line">
            <a:avLst/>
          </a:prstGeom>
          <a:ln>
            <a:solidFill>
              <a:srgbClr val="BDD83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2">
            <a:extLst>
              <a:ext uri="{FF2B5EF4-FFF2-40B4-BE49-F238E27FC236}">
                <a16:creationId xmlns:a16="http://schemas.microsoft.com/office/drawing/2014/main" id="{C450B4D9-F8D4-9242-27CC-717D3D07BFE8}"/>
              </a:ext>
            </a:extLst>
          </p:cNvPr>
          <p:cNvSpPr/>
          <p:nvPr/>
        </p:nvSpPr>
        <p:spPr>
          <a:xfrm>
            <a:off x="2800360" y="1476238"/>
            <a:ext cx="2176977" cy="570664"/>
          </a:xfrm>
          <a:prstGeom prst="roundRect">
            <a:avLst/>
          </a:prstGeom>
          <a:solidFill>
            <a:srgbClr val="BDD83C"/>
          </a:solidFill>
          <a:ln w="6350">
            <a:solidFill>
              <a:srgbClr val="BDD8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bg1"/>
                </a:solidFill>
                <a:latin typeface="Sora" pitchFamily="2" charset="0"/>
                <a:ea typeface="Calibri"/>
                <a:cs typeface="Sora" pitchFamily="2" charset="0"/>
              </a:rPr>
              <a:t>PLANIFICACION</a:t>
            </a:r>
            <a:endParaRPr lang="es-ES" dirty="0">
              <a:solidFill>
                <a:schemeClr val="bg1"/>
              </a:solidFill>
              <a:latin typeface="Sora" pitchFamily="2" charset="0"/>
              <a:cs typeface="Sora" pitchFamily="2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98739CF-C18E-9044-6FEC-BE44D4EE1C42}"/>
              </a:ext>
            </a:extLst>
          </p:cNvPr>
          <p:cNvSpPr/>
          <p:nvPr/>
        </p:nvSpPr>
        <p:spPr>
          <a:xfrm>
            <a:off x="7426789" y="1341534"/>
            <a:ext cx="2411711" cy="781329"/>
          </a:xfrm>
          <a:prstGeom prst="roundRect">
            <a:avLst/>
          </a:prstGeom>
          <a:solidFill>
            <a:srgbClr val="C00000"/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>
                <a:solidFill>
                  <a:schemeClr val="bg1"/>
                </a:solidFill>
                <a:latin typeface="Sora" pitchFamily="2" charset="0"/>
                <a:ea typeface="Calibri"/>
                <a:cs typeface="Sora" pitchFamily="2" charset="0"/>
              </a:rPr>
              <a:t>MONITOREO</a:t>
            </a:r>
            <a:endParaRPr lang="es-ES" sz="2000" b="1" dirty="0">
              <a:solidFill>
                <a:schemeClr val="bg1"/>
              </a:solidFill>
              <a:latin typeface="Sora" pitchFamily="2" charset="0"/>
              <a:cs typeface="Sora" pitchFamily="2" charset="0"/>
            </a:endParaRPr>
          </a:p>
        </p:txBody>
      </p:sp>
      <p:sp>
        <p:nvSpPr>
          <p:cNvPr id="14" name="Rectangle: Rounded Corners 12">
            <a:extLst>
              <a:ext uri="{FF2B5EF4-FFF2-40B4-BE49-F238E27FC236}">
                <a16:creationId xmlns:a16="http://schemas.microsoft.com/office/drawing/2014/main" id="{D6F7998E-C880-6347-56FE-529F86F51029}"/>
              </a:ext>
            </a:extLst>
          </p:cNvPr>
          <p:cNvSpPr/>
          <p:nvPr/>
        </p:nvSpPr>
        <p:spPr>
          <a:xfrm>
            <a:off x="5056035" y="1459795"/>
            <a:ext cx="2303856" cy="545065"/>
          </a:xfrm>
          <a:prstGeom prst="roundRect">
            <a:avLst/>
          </a:prstGeom>
          <a:solidFill>
            <a:srgbClr val="BDD83C"/>
          </a:solidFill>
          <a:ln w="6350">
            <a:solidFill>
              <a:srgbClr val="BDD8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bg1"/>
                </a:solidFill>
                <a:latin typeface="Sora" pitchFamily="2" charset="0"/>
                <a:ea typeface="Calibri"/>
                <a:cs typeface="Sora" pitchFamily="2" charset="0"/>
              </a:rPr>
              <a:t>EJECUCION</a:t>
            </a:r>
            <a:endParaRPr lang="es-ES" dirty="0">
              <a:solidFill>
                <a:schemeClr val="bg1"/>
              </a:solidFill>
              <a:latin typeface="Sora" pitchFamily="2" charset="0"/>
              <a:cs typeface="Sora" pitchFamily="2" charset="0"/>
            </a:endParaRPr>
          </a:p>
        </p:txBody>
      </p:sp>
      <p:sp>
        <p:nvSpPr>
          <p:cNvPr id="15" name="Rectangle: Rounded Corners 12">
            <a:extLst>
              <a:ext uri="{FF2B5EF4-FFF2-40B4-BE49-F238E27FC236}">
                <a16:creationId xmlns:a16="http://schemas.microsoft.com/office/drawing/2014/main" id="{7D7B0648-D05B-A9A9-2218-C92B58A285C1}"/>
              </a:ext>
            </a:extLst>
          </p:cNvPr>
          <p:cNvSpPr/>
          <p:nvPr/>
        </p:nvSpPr>
        <p:spPr>
          <a:xfrm>
            <a:off x="102555" y="1459795"/>
            <a:ext cx="2642707" cy="587107"/>
          </a:xfrm>
          <a:prstGeom prst="roundRect">
            <a:avLst/>
          </a:prstGeom>
          <a:solidFill>
            <a:srgbClr val="BDD83C"/>
          </a:solidFill>
          <a:ln w="6350">
            <a:solidFill>
              <a:srgbClr val="BDD8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bg1"/>
                </a:solidFill>
                <a:latin typeface="Sora" pitchFamily="2" charset="0"/>
                <a:ea typeface="Calibri"/>
                <a:cs typeface="Sora" pitchFamily="2" charset="0"/>
              </a:rPr>
              <a:t>OBJETIVOS DEFINIDOS</a:t>
            </a:r>
          </a:p>
        </p:txBody>
      </p:sp>
      <p:sp>
        <p:nvSpPr>
          <p:cNvPr id="16" name="Rectangle: Rounded Corners 12">
            <a:extLst>
              <a:ext uri="{FF2B5EF4-FFF2-40B4-BE49-F238E27FC236}">
                <a16:creationId xmlns:a16="http://schemas.microsoft.com/office/drawing/2014/main" id="{AE41342E-6EE4-4BD8-EBEC-C0F960B3414F}"/>
              </a:ext>
            </a:extLst>
          </p:cNvPr>
          <p:cNvSpPr/>
          <p:nvPr/>
        </p:nvSpPr>
        <p:spPr>
          <a:xfrm>
            <a:off x="9905398" y="1429088"/>
            <a:ext cx="2164635" cy="545420"/>
          </a:xfrm>
          <a:prstGeom prst="roundRect">
            <a:avLst/>
          </a:prstGeom>
          <a:solidFill>
            <a:srgbClr val="BDD83C"/>
          </a:solidFill>
          <a:ln w="6350">
            <a:solidFill>
              <a:srgbClr val="BDD8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bg1"/>
                </a:solidFill>
                <a:latin typeface="Sora" pitchFamily="2" charset="0"/>
                <a:ea typeface="Calibri"/>
                <a:cs typeface="Sora" pitchFamily="2" charset="0"/>
              </a:rPr>
              <a:t>RESULTADOS</a:t>
            </a:r>
            <a:endParaRPr lang="es-ES" dirty="0">
              <a:solidFill>
                <a:schemeClr val="bg1"/>
              </a:solidFill>
              <a:latin typeface="Sora" pitchFamily="2" charset="0"/>
              <a:cs typeface="Sora" pitchFamily="2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3379" y="2893068"/>
            <a:ext cx="1352789" cy="3017985"/>
          </a:xfrm>
          <a:prstGeom prst="round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8552" y="2882960"/>
            <a:ext cx="1386262" cy="3028093"/>
          </a:xfrm>
          <a:prstGeom prst="round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7134830" y="2506064"/>
            <a:ext cx="3783990" cy="369332"/>
          </a:xfrm>
          <a:prstGeom prst="rect">
            <a:avLst/>
          </a:prstGeom>
          <a:solidFill>
            <a:srgbClr val="3A4E6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Vaca SECA- VACA PRE PARTO</a:t>
            </a:r>
          </a:p>
        </p:txBody>
      </p:sp>
      <p:grpSp>
        <p:nvGrpSpPr>
          <p:cNvPr id="20" name="Grupo 19"/>
          <p:cNvGrpSpPr/>
          <p:nvPr/>
        </p:nvGrpSpPr>
        <p:grpSpPr>
          <a:xfrm>
            <a:off x="8371006" y="606581"/>
            <a:ext cx="4037735" cy="646331"/>
            <a:chOff x="-212361" y="5232632"/>
            <a:chExt cx="4037735" cy="646331"/>
          </a:xfrm>
        </p:grpSpPr>
        <p:sp>
          <p:nvSpPr>
            <p:cNvPr id="11" name="CuadroTexto 10"/>
            <p:cNvSpPr txBox="1"/>
            <p:nvPr/>
          </p:nvSpPr>
          <p:spPr>
            <a:xfrm>
              <a:off x="-212361" y="5232632"/>
              <a:ext cx="40377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>
                  <a:solidFill>
                    <a:schemeClr val="bg1"/>
                  </a:solidFill>
                  <a:latin typeface="Sora" pitchFamily="2" charset="0"/>
                  <a:cs typeface="Sora" pitchFamily="2" charset="0"/>
                </a:rPr>
                <a:t>8 predios pilotos</a:t>
              </a:r>
            </a:p>
            <a:p>
              <a:r>
                <a:rPr lang="es-ES" dirty="0">
                  <a:solidFill>
                    <a:schemeClr val="bg1"/>
                  </a:solidFill>
                  <a:latin typeface="Sora" pitchFamily="2" charset="0"/>
                  <a:cs typeface="Sora" pitchFamily="2" charset="0"/>
                </a:rPr>
                <a:t>Noviembre comienzan los otros predios</a:t>
              </a:r>
            </a:p>
          </p:txBody>
        </p:sp>
        <p:sp>
          <p:nvSpPr>
            <p:cNvPr id="19" name="Rectángulo redondeado 18"/>
            <p:cNvSpPr/>
            <p:nvPr/>
          </p:nvSpPr>
          <p:spPr>
            <a:xfrm>
              <a:off x="-207105" y="5286753"/>
              <a:ext cx="3815737" cy="524404"/>
            </a:xfrm>
            <a:prstGeom prst="round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2" name="Rectángulo 21"/>
          <p:cNvSpPr/>
          <p:nvPr/>
        </p:nvSpPr>
        <p:spPr>
          <a:xfrm>
            <a:off x="166441" y="2212466"/>
            <a:ext cx="3529259" cy="3400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600" b="1" u="sng" kern="100" dirty="0">
                <a:solidFill>
                  <a:schemeClr val="bg1"/>
                </a:solidFill>
                <a:latin typeface="Sora" pitchFamily="2" charset="0"/>
                <a:ea typeface="Aptos"/>
                <a:cs typeface="Sora" pitchFamily="2" charset="0"/>
              </a:rPr>
              <a:t>Ejemplos Alimentación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600" kern="100" dirty="0">
                <a:solidFill>
                  <a:schemeClr val="bg1"/>
                </a:solidFill>
                <a:latin typeface="Sora" pitchFamily="2" charset="0"/>
                <a:ea typeface="Aptos"/>
                <a:cs typeface="Sora" pitchFamily="2" charset="0"/>
              </a:rPr>
              <a:t>Duración del periodo seco: 80% de los animales entre 45-60 días.</a:t>
            </a:r>
            <a:endParaRPr lang="es-UY" sz="1600" kern="100" dirty="0">
              <a:solidFill>
                <a:schemeClr val="bg1"/>
              </a:solidFill>
              <a:latin typeface="Sora" pitchFamily="2" charset="0"/>
              <a:ea typeface="Aptos"/>
              <a:cs typeface="Sora" pitchFamily="2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s-ES" sz="1600" kern="100" dirty="0">
                <a:solidFill>
                  <a:schemeClr val="bg1"/>
                </a:solidFill>
                <a:latin typeface="Sora" pitchFamily="2" charset="0"/>
                <a:ea typeface="Aptos"/>
                <a:cs typeface="Sora" pitchFamily="2" charset="0"/>
              </a:rPr>
              <a:t>Duración del período PP: 90% de los animales entre 21-28 días</a:t>
            </a:r>
            <a:endParaRPr lang="es-UY" sz="1600" kern="100" dirty="0">
              <a:solidFill>
                <a:schemeClr val="bg1"/>
              </a:solidFill>
              <a:latin typeface="Sora" pitchFamily="2" charset="0"/>
              <a:ea typeface="Aptos"/>
              <a:cs typeface="Sora" pitchFamily="2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600" b="1" u="sng" kern="100" dirty="0">
                <a:solidFill>
                  <a:schemeClr val="bg1"/>
                </a:solidFill>
                <a:latin typeface="Sora" pitchFamily="2" charset="0"/>
                <a:ea typeface="Aptos"/>
                <a:cs typeface="Sora" pitchFamily="2" charset="0"/>
              </a:rPr>
              <a:t>Adaptación Metabólica</a:t>
            </a:r>
            <a:endParaRPr lang="es-UY" sz="1600" kern="100" dirty="0">
              <a:solidFill>
                <a:schemeClr val="bg1"/>
              </a:solidFill>
              <a:latin typeface="Sora" pitchFamily="2" charset="0"/>
              <a:ea typeface="Aptos"/>
              <a:cs typeface="Sora" pitchFamily="2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s-ES" sz="1600" kern="100" dirty="0">
                <a:solidFill>
                  <a:schemeClr val="bg1"/>
                </a:solidFill>
                <a:latin typeface="Sora" pitchFamily="2" charset="0"/>
                <a:ea typeface="Aptos"/>
                <a:cs typeface="Sora" pitchFamily="2" charset="0"/>
              </a:rPr>
              <a:t>Condición Corporal al parto: 80% de los animales entre 3,0 a 3,5.</a:t>
            </a:r>
            <a:endParaRPr lang="es-UY" sz="1600" kern="100" dirty="0">
              <a:solidFill>
                <a:schemeClr val="bg1"/>
              </a:solidFill>
              <a:latin typeface="Sora" pitchFamily="2" charset="0"/>
              <a:ea typeface="Aptos"/>
              <a:cs typeface="Sora" pitchFamily="2" charset="0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4592320" y="3595279"/>
            <a:ext cx="3263544" cy="1077218"/>
          </a:xfrm>
          <a:prstGeom prst="rect">
            <a:avLst/>
          </a:prstGeom>
          <a:solidFill>
            <a:srgbClr val="3A4E6F"/>
          </a:solidFill>
        </p:spPr>
        <p:txBody>
          <a:bodyPr wrap="square">
            <a:spAutoFit/>
          </a:bodyPr>
          <a:lstStyle/>
          <a:p>
            <a:pPr marL="342900" marR="0" lvl="0" indent="-3429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s-UY" altLang="es-UY" sz="1600" kern="100" dirty="0">
                <a:solidFill>
                  <a:schemeClr val="bg1"/>
                </a:solidFill>
                <a:latin typeface="Sora" pitchFamily="2" charset="0"/>
                <a:ea typeface="Aptos"/>
                <a:cs typeface="Sora" pitchFamily="2" charset="0"/>
              </a:rPr>
              <a:t>Estado Corporal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UY" altLang="es-UY" sz="1600" kern="100" dirty="0">
                <a:solidFill>
                  <a:schemeClr val="bg1"/>
                </a:solidFill>
                <a:latin typeface="Sora" pitchFamily="2" charset="0"/>
                <a:ea typeface="Aptos"/>
                <a:cs typeface="Sora" pitchFamily="2" charset="0"/>
              </a:rPr>
              <a:t>Alimentación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UY" altLang="es-UY" sz="1600" kern="100" dirty="0">
                <a:solidFill>
                  <a:schemeClr val="bg1"/>
                </a:solidFill>
                <a:latin typeface="Sora" pitchFamily="2" charset="0"/>
                <a:ea typeface="Aptos"/>
                <a:cs typeface="Sora" pitchFamily="2" charset="0"/>
              </a:rPr>
              <a:t>Salud (</a:t>
            </a:r>
            <a:r>
              <a:rPr lang="es-UY" altLang="es-UY" sz="1600" kern="100" dirty="0" err="1">
                <a:solidFill>
                  <a:schemeClr val="bg1"/>
                </a:solidFill>
                <a:latin typeface="Sora" pitchFamily="2" charset="0"/>
                <a:ea typeface="Aptos"/>
                <a:cs typeface="Sora" pitchFamily="2" charset="0"/>
              </a:rPr>
              <a:t>ph</a:t>
            </a:r>
            <a:r>
              <a:rPr lang="es-UY" altLang="es-UY" sz="1600" kern="100" dirty="0">
                <a:solidFill>
                  <a:schemeClr val="bg1"/>
                </a:solidFill>
                <a:latin typeface="Sora" pitchFamily="2" charset="0"/>
                <a:ea typeface="Aptos"/>
                <a:cs typeface="Sora" pitchFamily="2" charset="0"/>
              </a:rPr>
              <a:t> orina, bosta, suciedad)</a:t>
            </a:r>
          </a:p>
          <a:p>
            <a:pPr marL="342900" marR="0" lvl="0" indent="-3429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s-UY" altLang="es-UY" sz="1600" kern="100" dirty="0">
                <a:solidFill>
                  <a:schemeClr val="bg1"/>
                </a:solidFill>
                <a:latin typeface="Sora" pitchFamily="2" charset="0"/>
                <a:ea typeface="Aptos"/>
                <a:cs typeface="Sora" pitchFamily="2" charset="0"/>
              </a:rPr>
              <a:t>Confort animal</a:t>
            </a:r>
          </a:p>
        </p:txBody>
      </p:sp>
      <p:sp>
        <p:nvSpPr>
          <p:cNvPr id="26" name="Flecha abajo 25"/>
          <p:cNvSpPr/>
          <p:nvPr/>
        </p:nvSpPr>
        <p:spPr>
          <a:xfrm>
            <a:off x="8376262" y="2133544"/>
            <a:ext cx="430305" cy="425899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Flecha abajo 26"/>
          <p:cNvSpPr/>
          <p:nvPr/>
        </p:nvSpPr>
        <p:spPr>
          <a:xfrm rot="15950926">
            <a:off x="9511129" y="3980579"/>
            <a:ext cx="430305" cy="425899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3" name="Picture 2" descr="Vista previa de imagen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624" y="6080592"/>
            <a:ext cx="884500" cy="534375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484390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9" grpId="0" animBg="1"/>
      <p:bldP spid="22" grpId="0"/>
      <p:bldP spid="18" grpId="0" animBg="1"/>
      <p:bldP spid="26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3C7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EC1431-352E-94BA-B291-D001345DD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C6201-2B1E-72CF-BEE5-0172CDB5D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4055"/>
            <a:ext cx="10515600" cy="1325563"/>
          </a:xfrm>
        </p:spPr>
        <p:txBody>
          <a:bodyPr>
            <a:normAutofit/>
          </a:bodyPr>
          <a:lstStyle/>
          <a:p>
            <a:pPr defTabSz="914400">
              <a:lnSpc>
                <a:spcPct val="90000"/>
              </a:lnSpc>
              <a:defRPr/>
            </a:pPr>
            <a:r>
              <a:rPr lang="es-ES" sz="4000" b="1" dirty="0">
                <a:solidFill>
                  <a:prstClr val="white"/>
                </a:solidFill>
                <a:latin typeface="Raleway" pitchFamily="2" charset="0"/>
              </a:rPr>
              <a:t>Desafíos en los predios piloto</a:t>
            </a:r>
            <a:endParaRPr lang="es-UY" sz="4000" b="1" dirty="0">
              <a:solidFill>
                <a:prstClr val="white"/>
              </a:solidFill>
              <a:latin typeface="Raleway" pitchFamily="2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86C8FC9-E0B9-8441-0517-0B24EA9984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619" y="1278825"/>
            <a:ext cx="8655424" cy="3002310"/>
          </a:xfrm>
        </p:spPr>
        <p:txBody>
          <a:bodyPr>
            <a:no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ES" sz="2000" b="1" dirty="0">
                <a:solidFill>
                  <a:schemeClr val="bg1"/>
                </a:solidFill>
                <a:latin typeface="Raleway" pitchFamily="2" charset="0"/>
              </a:rPr>
              <a:t>Proceso de Alimentación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endParaRPr lang="es-ES" sz="900" dirty="0">
              <a:solidFill>
                <a:schemeClr val="bg1"/>
              </a:solidFill>
              <a:latin typeface="Raleway" pitchFamily="2" charset="0"/>
            </a:endParaRPr>
          </a:p>
          <a:p>
            <a:pPr marL="800100" lvl="1" indent="-342900" fontAlgn="base">
              <a:spcBef>
                <a:spcPct val="0"/>
              </a:spcBef>
              <a:spcAft>
                <a:spcPts val="1200"/>
              </a:spcAft>
            </a:pPr>
            <a:r>
              <a:rPr lang="es-UY" sz="2000" dirty="0">
                <a:solidFill>
                  <a:schemeClr val="bg1"/>
                </a:solidFill>
                <a:latin typeface="Raleway" pitchFamily="2" charset="0"/>
              </a:rPr>
              <a:t>Que el productor y técnico se hagan dueño del proceso</a:t>
            </a:r>
          </a:p>
          <a:p>
            <a:pPr marL="800100" lvl="1" indent="-342900" fontAlgn="base">
              <a:spcBef>
                <a:spcPct val="0"/>
              </a:spcBef>
              <a:spcAft>
                <a:spcPts val="1200"/>
              </a:spcAft>
            </a:pPr>
            <a:r>
              <a:rPr lang="es-UY" sz="2000" dirty="0">
                <a:solidFill>
                  <a:schemeClr val="bg1"/>
                </a:solidFill>
                <a:latin typeface="Raleway" pitchFamily="2" charset="0"/>
              </a:rPr>
              <a:t>Que se pueda percibir que trabajar con una metodología ordenada tiene impacto en los resultados</a:t>
            </a:r>
          </a:p>
          <a:p>
            <a:pPr marL="800100" lvl="1" indent="-342900" fontAlgn="base">
              <a:spcBef>
                <a:spcPct val="0"/>
              </a:spcBef>
              <a:spcAft>
                <a:spcPts val="1200"/>
              </a:spcAft>
            </a:pPr>
            <a:r>
              <a:rPr lang="es-ES" sz="2000" dirty="0">
                <a:solidFill>
                  <a:schemeClr val="bg1"/>
                </a:solidFill>
                <a:latin typeface="Raleway" pitchFamily="2" charset="0"/>
              </a:rPr>
              <a:t>Alcanzar </a:t>
            </a:r>
            <a:r>
              <a:rPr lang="es-UY" sz="2000" dirty="0">
                <a:solidFill>
                  <a:schemeClr val="bg1"/>
                </a:solidFill>
                <a:latin typeface="Raleway" pitchFamily="2" charset="0"/>
              </a:rPr>
              <a:t>un stock de pasto de entre 900 y 1.100 kg de materia seca</a:t>
            </a:r>
          </a:p>
          <a:p>
            <a:pPr marL="800100" lvl="1" indent="-342900" fontAlgn="base">
              <a:spcBef>
                <a:spcPct val="0"/>
              </a:spcBef>
              <a:spcAft>
                <a:spcPts val="1200"/>
              </a:spcAft>
            </a:pPr>
            <a:r>
              <a:rPr lang="es-UY" sz="2000" dirty="0">
                <a:solidFill>
                  <a:schemeClr val="bg1"/>
                </a:solidFill>
                <a:latin typeface="Raleway" pitchFamily="2" charset="0"/>
              </a:rPr>
              <a:t>Cumplir con todas las etapas del proceso (pastura, nutrición y control de ejecución)</a:t>
            </a:r>
          </a:p>
          <a:p>
            <a:pPr marL="457200" lvl="1" indent="0" fontAlgn="base">
              <a:spcBef>
                <a:spcPct val="0"/>
              </a:spcBef>
              <a:spcAft>
                <a:spcPts val="1200"/>
              </a:spcAft>
              <a:buNone/>
            </a:pPr>
            <a:endParaRPr lang="es-UY" sz="2000" dirty="0">
              <a:solidFill>
                <a:schemeClr val="bg1"/>
              </a:solidFill>
              <a:latin typeface="Raleway" pitchFamily="2" charset="0"/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5F964BA4-71CC-B6B3-E972-C423A1B8D810}"/>
              </a:ext>
            </a:extLst>
          </p:cNvPr>
          <p:cNvCxnSpPr>
            <a:cxnSpLocks/>
          </p:cNvCxnSpPr>
          <p:nvPr/>
        </p:nvCxnSpPr>
        <p:spPr>
          <a:xfrm>
            <a:off x="0" y="1247572"/>
            <a:ext cx="12364278" cy="0"/>
          </a:xfrm>
          <a:prstGeom prst="line">
            <a:avLst/>
          </a:prstGeom>
          <a:ln>
            <a:solidFill>
              <a:srgbClr val="BDD83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Vista previa de imagen">
            <a:extLst>
              <a:ext uri="{FF2B5EF4-FFF2-40B4-BE49-F238E27FC236}">
                <a16:creationId xmlns:a16="http://schemas.microsoft.com/office/drawing/2014/main" id="{7D978476-E0CE-2239-7262-F12FB357A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3" y="13617"/>
            <a:ext cx="764536" cy="52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nale - Instituto Nacional de la Leche">
            <a:extLst>
              <a:ext uri="{FF2B5EF4-FFF2-40B4-BE49-F238E27FC236}">
                <a16:creationId xmlns:a16="http://schemas.microsoft.com/office/drawing/2014/main" id="{CEA8E89A-898A-F9FB-D6EE-C95064F2B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9501" y="12907"/>
            <a:ext cx="549483" cy="53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B86C8FC9-E0B9-8441-0517-0B24EA9984DE}"/>
              </a:ext>
            </a:extLst>
          </p:cNvPr>
          <p:cNvSpPr txBox="1">
            <a:spLocks/>
          </p:cNvSpPr>
          <p:nvPr/>
        </p:nvSpPr>
        <p:spPr>
          <a:xfrm>
            <a:off x="202619" y="4245039"/>
            <a:ext cx="10572038" cy="11953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 defTabSz="457189" fontAlgn="base">
              <a:spcBef>
                <a:spcPct val="0"/>
              </a:spcBef>
              <a:spcAft>
                <a:spcPct val="0"/>
              </a:spcAft>
              <a:buFont typeface="Arial"/>
              <a:buNone/>
              <a:defRPr sz="2000" b="1">
                <a:solidFill>
                  <a:schemeClr val="bg1"/>
                </a:solidFill>
                <a:latin typeface="Raleway" pitchFamily="2" charset="0"/>
              </a:defRPr>
            </a:lvl1pPr>
            <a:lvl2pPr marL="800100" lvl="1" indent="-342900" defTabSz="457189" fontAlgn="base">
              <a:spcBef>
                <a:spcPct val="0"/>
              </a:spcBef>
              <a:spcAft>
                <a:spcPts val="1200"/>
              </a:spcAft>
              <a:buFont typeface="Arial"/>
              <a:buChar char="–"/>
              <a:defRPr sz="2000">
                <a:solidFill>
                  <a:schemeClr val="bg1"/>
                </a:solidFill>
                <a:latin typeface="Raleway" pitchFamily="2" charset="0"/>
              </a:defRPr>
            </a:lvl2pPr>
            <a:lvl3pPr marL="1142971" indent="-228594" defTabSz="457189">
              <a:spcBef>
                <a:spcPct val="20000"/>
              </a:spcBef>
              <a:buFont typeface="Arial"/>
              <a:buChar char="•"/>
              <a:defRPr sz="2400"/>
            </a:lvl3pPr>
            <a:lvl4pPr marL="1600160" indent="-228594" defTabSz="457189">
              <a:spcBef>
                <a:spcPct val="20000"/>
              </a:spcBef>
              <a:buFont typeface="Arial"/>
              <a:buChar char="–"/>
              <a:defRPr sz="2000"/>
            </a:lvl4pPr>
            <a:lvl5pPr marL="2057349" indent="-228594" defTabSz="457189">
              <a:spcBef>
                <a:spcPct val="20000"/>
              </a:spcBef>
              <a:buFont typeface="Arial"/>
              <a:buChar char="»"/>
              <a:defRPr sz="2000"/>
            </a:lvl5pPr>
            <a:lvl6pPr marL="2514537" indent="-228594" defTabSz="457189">
              <a:spcBef>
                <a:spcPct val="20000"/>
              </a:spcBef>
              <a:buFont typeface="Arial"/>
              <a:buChar char="•"/>
              <a:defRPr sz="2000"/>
            </a:lvl6pPr>
            <a:lvl7pPr marL="2971726" indent="-228594" defTabSz="457189">
              <a:spcBef>
                <a:spcPct val="20000"/>
              </a:spcBef>
              <a:buFont typeface="Arial"/>
              <a:buChar char="•"/>
              <a:defRPr sz="2000"/>
            </a:lvl7pPr>
            <a:lvl8pPr marL="3428914" indent="-228594" defTabSz="457189">
              <a:spcBef>
                <a:spcPct val="20000"/>
              </a:spcBef>
              <a:buFont typeface="Arial"/>
              <a:buChar char="•"/>
              <a:defRPr sz="2000"/>
            </a:lvl8pPr>
            <a:lvl9pPr marL="3886103" indent="-228594" defTabSz="457189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s-ES" dirty="0"/>
              <a:t>Proceso de Vaca en Transición</a:t>
            </a:r>
          </a:p>
          <a:p>
            <a:pPr lvl="1"/>
            <a:r>
              <a:rPr lang="es-ES" dirty="0"/>
              <a:t>Incorporar la metodología y el monitoreo en los 8 pedios pilotos iniciales</a:t>
            </a: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C267BF59-5D76-8384-1171-7157159F8348}"/>
              </a:ext>
            </a:extLst>
          </p:cNvPr>
          <p:cNvSpPr txBox="1">
            <a:spLocks/>
          </p:cNvSpPr>
          <p:nvPr/>
        </p:nvSpPr>
        <p:spPr>
          <a:xfrm>
            <a:off x="260086" y="5092618"/>
            <a:ext cx="10572038" cy="11953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s-ES"/>
            </a:defPPr>
            <a:lvl1pPr indent="0" defTabSz="457189" fontAlgn="base">
              <a:spcBef>
                <a:spcPct val="0"/>
              </a:spcBef>
              <a:spcAft>
                <a:spcPct val="0"/>
              </a:spcAft>
              <a:buFont typeface="Arial"/>
              <a:buNone/>
              <a:defRPr sz="2000" b="1">
                <a:solidFill>
                  <a:schemeClr val="bg1"/>
                </a:solidFill>
                <a:latin typeface="Raleway" pitchFamily="2" charset="0"/>
              </a:defRPr>
            </a:lvl1pPr>
            <a:lvl2pPr marL="800100" lvl="1" indent="-342900" defTabSz="457189" fontAlgn="base">
              <a:spcBef>
                <a:spcPct val="0"/>
              </a:spcBef>
              <a:spcAft>
                <a:spcPts val="1200"/>
              </a:spcAft>
              <a:buFont typeface="Arial"/>
              <a:buChar char="–"/>
              <a:defRPr sz="2000">
                <a:solidFill>
                  <a:schemeClr val="bg1"/>
                </a:solidFill>
                <a:latin typeface="Raleway" pitchFamily="2" charset="0"/>
              </a:defRPr>
            </a:lvl2pPr>
            <a:lvl3pPr marL="1142971" indent="-228594" defTabSz="457189">
              <a:spcBef>
                <a:spcPct val="20000"/>
              </a:spcBef>
              <a:buFont typeface="Arial"/>
              <a:buChar char="•"/>
              <a:defRPr sz="2400"/>
            </a:lvl3pPr>
            <a:lvl4pPr marL="1600160" indent="-228594" defTabSz="457189">
              <a:spcBef>
                <a:spcPct val="20000"/>
              </a:spcBef>
              <a:buFont typeface="Arial"/>
              <a:buChar char="–"/>
              <a:defRPr sz="2000"/>
            </a:lvl4pPr>
            <a:lvl5pPr marL="2057349" indent="-228594" defTabSz="457189">
              <a:spcBef>
                <a:spcPct val="20000"/>
              </a:spcBef>
              <a:buFont typeface="Arial"/>
              <a:buChar char="»"/>
              <a:defRPr sz="2000"/>
            </a:lvl5pPr>
            <a:lvl6pPr marL="2514537" indent="-228594" defTabSz="457189">
              <a:spcBef>
                <a:spcPct val="20000"/>
              </a:spcBef>
              <a:buFont typeface="Arial"/>
              <a:buChar char="•"/>
              <a:defRPr sz="2000"/>
            </a:lvl6pPr>
            <a:lvl7pPr marL="2971726" indent="-228594" defTabSz="457189">
              <a:spcBef>
                <a:spcPct val="20000"/>
              </a:spcBef>
              <a:buFont typeface="Arial"/>
              <a:buChar char="•"/>
              <a:defRPr sz="2000"/>
            </a:lvl7pPr>
            <a:lvl8pPr marL="3428914" indent="-228594" defTabSz="457189">
              <a:spcBef>
                <a:spcPct val="20000"/>
              </a:spcBef>
              <a:buFont typeface="Arial"/>
              <a:buChar char="•"/>
              <a:defRPr sz="2000"/>
            </a:lvl8pPr>
            <a:lvl9pPr marL="3886103" indent="-228594" defTabSz="457189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s-ES" dirty="0"/>
              <a:t>Herramienta informática</a:t>
            </a:r>
          </a:p>
          <a:p>
            <a:pPr lvl="1"/>
            <a:r>
              <a:rPr lang="es-ES" dirty="0"/>
              <a:t>Desarrollo y validación en los predios piloto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D1FB720D-7692-A574-8944-248CE86CD6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336" t="29882" r="41441" b="34792"/>
          <a:stretch/>
        </p:blipFill>
        <p:spPr>
          <a:xfrm>
            <a:off x="10832124" y="5995461"/>
            <a:ext cx="1083212" cy="74704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3C7A188-7E9E-C62D-B0A5-5132D102B73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8942" t="36102" r="20038" b="32103"/>
          <a:stretch/>
        </p:blipFill>
        <p:spPr>
          <a:xfrm>
            <a:off x="146032" y="6080592"/>
            <a:ext cx="2258316" cy="661908"/>
          </a:xfrm>
          <a:prstGeom prst="rect">
            <a:avLst/>
          </a:prstGeom>
        </p:spPr>
      </p:pic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5BF2DAE2-80BC-087A-9F09-D8965A0BF7DC}"/>
              </a:ext>
            </a:extLst>
          </p:cNvPr>
          <p:cNvCxnSpPr>
            <a:cxnSpLocks/>
          </p:cNvCxnSpPr>
          <p:nvPr/>
        </p:nvCxnSpPr>
        <p:spPr>
          <a:xfrm>
            <a:off x="-86139" y="5911053"/>
            <a:ext cx="12364278" cy="0"/>
          </a:xfrm>
          <a:prstGeom prst="line">
            <a:avLst/>
          </a:prstGeom>
          <a:ln>
            <a:solidFill>
              <a:srgbClr val="BDD83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Marcador de contenido 8"/>
          <p:cNvPicPr>
            <a:picLocks noChangeAspect="1"/>
          </p:cNvPicPr>
          <p:nvPr/>
        </p:nvPicPr>
        <p:blipFill rotWithShape="1">
          <a:blip r:embed="rId8"/>
          <a:srcRect t="24758" r="39494" b="15543"/>
          <a:stretch/>
        </p:blipFill>
        <p:spPr>
          <a:xfrm>
            <a:off x="8706206" y="1360314"/>
            <a:ext cx="3423497" cy="2533404"/>
          </a:xfrm>
          <a:prstGeom prst="rect">
            <a:avLst/>
          </a:prstGeom>
        </p:spPr>
      </p:pic>
      <p:pic>
        <p:nvPicPr>
          <p:cNvPr id="17" name="Picture 2" descr="Vista previa de imagen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624" y="6080592"/>
            <a:ext cx="884500" cy="534375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34169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3C7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823079-1DB7-D82B-EE95-01BC9DDEF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7FD955-9CE8-CC00-05D6-DAE9C6A39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4055"/>
            <a:ext cx="10515600" cy="1325563"/>
          </a:xfrm>
        </p:spPr>
        <p:txBody>
          <a:bodyPr>
            <a:normAutofit/>
          </a:bodyPr>
          <a:lstStyle/>
          <a:p>
            <a:pPr defTabSz="914400">
              <a:lnSpc>
                <a:spcPct val="90000"/>
              </a:lnSpc>
              <a:defRPr/>
            </a:pPr>
            <a:r>
              <a:rPr lang="es-ES" sz="4000" b="1" dirty="0">
                <a:solidFill>
                  <a:prstClr val="white"/>
                </a:solidFill>
                <a:latin typeface="Raleway" pitchFamily="2" charset="0"/>
              </a:rPr>
              <a:t>6. Desafíos del proyecto: </a:t>
            </a:r>
            <a:br>
              <a:rPr lang="es-ES" sz="4000" b="1" dirty="0">
                <a:solidFill>
                  <a:prstClr val="white"/>
                </a:solidFill>
                <a:latin typeface="Raleway" pitchFamily="2" charset="0"/>
              </a:rPr>
            </a:br>
            <a:r>
              <a:rPr lang="es-ES" sz="4000" b="1" dirty="0">
                <a:solidFill>
                  <a:prstClr val="white"/>
                </a:solidFill>
                <a:latin typeface="Raleway" pitchFamily="2" charset="0"/>
              </a:rPr>
              <a:t>Sistema de Información</a:t>
            </a:r>
            <a:endParaRPr lang="es-UY" sz="4000" b="1" dirty="0">
              <a:solidFill>
                <a:prstClr val="white"/>
              </a:solidFill>
              <a:latin typeface="Raleway" pitchFamily="2" charset="0"/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AC21EE86-6553-37D0-79CF-378960911586}"/>
              </a:ext>
            </a:extLst>
          </p:cNvPr>
          <p:cNvCxnSpPr>
            <a:cxnSpLocks/>
          </p:cNvCxnSpPr>
          <p:nvPr/>
        </p:nvCxnSpPr>
        <p:spPr>
          <a:xfrm>
            <a:off x="0" y="1247572"/>
            <a:ext cx="12364278" cy="0"/>
          </a:xfrm>
          <a:prstGeom prst="line">
            <a:avLst/>
          </a:prstGeom>
          <a:ln>
            <a:solidFill>
              <a:srgbClr val="BDD83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Vista previa de imagen">
            <a:extLst>
              <a:ext uri="{FF2B5EF4-FFF2-40B4-BE49-F238E27FC236}">
                <a16:creationId xmlns:a16="http://schemas.microsoft.com/office/drawing/2014/main" id="{3BBEE65A-D737-E01E-C0E7-62CFACF7C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3" y="13617"/>
            <a:ext cx="764536" cy="52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nale - Instituto Nacional de la Leche">
            <a:extLst>
              <a:ext uri="{FF2B5EF4-FFF2-40B4-BE49-F238E27FC236}">
                <a16:creationId xmlns:a16="http://schemas.microsoft.com/office/drawing/2014/main" id="{8D49C897-64F9-B926-BF7B-B88EC0EB2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9501" y="12907"/>
            <a:ext cx="549483" cy="53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7B09409-F8D4-2C15-4B02-36D6DE9B83B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336" t="29882" r="41441" b="34792"/>
          <a:stretch/>
        </p:blipFill>
        <p:spPr>
          <a:xfrm>
            <a:off x="10832124" y="5995461"/>
            <a:ext cx="1083212" cy="74704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C73D7E3-4210-B055-B107-A3C52EBD129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8942" t="36102" r="20038" b="32103"/>
          <a:stretch/>
        </p:blipFill>
        <p:spPr>
          <a:xfrm>
            <a:off x="146032" y="6080592"/>
            <a:ext cx="2258316" cy="661908"/>
          </a:xfrm>
          <a:prstGeom prst="rect">
            <a:avLst/>
          </a:prstGeom>
        </p:spPr>
      </p:pic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CCC4BA14-D193-B517-FD88-735087B4E920}"/>
              </a:ext>
            </a:extLst>
          </p:cNvPr>
          <p:cNvCxnSpPr>
            <a:cxnSpLocks/>
          </p:cNvCxnSpPr>
          <p:nvPr/>
        </p:nvCxnSpPr>
        <p:spPr>
          <a:xfrm>
            <a:off x="-86139" y="5911053"/>
            <a:ext cx="12364278" cy="0"/>
          </a:xfrm>
          <a:prstGeom prst="line">
            <a:avLst/>
          </a:prstGeom>
          <a:ln>
            <a:solidFill>
              <a:srgbClr val="BDD83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Bisel 7">
            <a:extLst>
              <a:ext uri="{FF2B5EF4-FFF2-40B4-BE49-F238E27FC236}">
                <a16:creationId xmlns:a16="http://schemas.microsoft.com/office/drawing/2014/main" id="{77B87EFF-6CD4-03AD-DA6D-B0ED673DA433}"/>
              </a:ext>
            </a:extLst>
          </p:cNvPr>
          <p:cNvSpPr/>
          <p:nvPr/>
        </p:nvSpPr>
        <p:spPr>
          <a:xfrm>
            <a:off x="459826" y="4931471"/>
            <a:ext cx="1102659" cy="609190"/>
          </a:xfrm>
          <a:prstGeom prst="bevel">
            <a:avLst/>
          </a:prstGeom>
          <a:solidFill>
            <a:srgbClr val="BDD83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ra" pitchFamily="2" charset="0"/>
                <a:ea typeface="+mn-ea"/>
                <a:cs typeface="Sora" pitchFamily="2" charset="0"/>
              </a:rPr>
              <a:t>VIDEO</a:t>
            </a:r>
          </a:p>
        </p:txBody>
      </p:sp>
      <p:pic>
        <p:nvPicPr>
          <p:cNvPr id="17" name="Picture 2" descr="Vista previa de imagen">
            <a:extLst>
              <a:ext uri="{FF2B5EF4-FFF2-40B4-BE49-F238E27FC236}">
                <a16:creationId xmlns:a16="http://schemas.microsoft.com/office/drawing/2014/main" id="{AACA998A-2683-A521-533C-4399E966FFEF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624" y="6080592"/>
            <a:ext cx="884500" cy="534375"/>
          </a:xfrm>
          <a:prstGeom prst="roundRect">
            <a:avLst/>
          </a:prstGeom>
          <a:noFill/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E2E15B33-125D-29F8-5219-D0CF92CFC333}"/>
              </a:ext>
            </a:extLst>
          </p:cNvPr>
          <p:cNvSpPr txBox="1"/>
          <p:nvPr/>
        </p:nvSpPr>
        <p:spPr>
          <a:xfrm>
            <a:off x="146032" y="1932368"/>
            <a:ext cx="32936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UY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ra" pitchFamily="2" charset="0"/>
                <a:cs typeface="Sora" pitchFamily="2" charset="0"/>
              </a:rPr>
              <a:t>Desarrollar e implementar una herramienta que contemple los 3 procesos: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UY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ra" pitchFamily="2" charset="0"/>
              <a:cs typeface="Sora" pitchFamily="2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UY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ra" pitchFamily="2" charset="0"/>
                <a:cs typeface="Sora" pitchFamily="2" charset="0"/>
              </a:rPr>
              <a:t>PLANIFICACIÓN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UY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ra" pitchFamily="2" charset="0"/>
                <a:cs typeface="Sora" pitchFamily="2" charset="0"/>
              </a:rPr>
              <a:t>ALIMENTACIÓN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UY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ra" pitchFamily="2" charset="0"/>
                <a:cs typeface="Sora" pitchFamily="2" charset="0"/>
              </a:rPr>
              <a:t>VACA EN TRANSICIÓN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UY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ra" pitchFamily="2" charset="0"/>
              <a:cs typeface="Sora" pitchFamily="2" charset="0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1152857" y="1622076"/>
            <a:ext cx="11077751" cy="4067919"/>
            <a:chOff x="1152857" y="1622076"/>
            <a:chExt cx="11077751" cy="4067919"/>
          </a:xfrm>
        </p:grpSpPr>
        <p:graphicFrame>
          <p:nvGraphicFramePr>
            <p:cNvPr id="5" name="Diagrama 4">
              <a:extLst>
                <a:ext uri="{FF2B5EF4-FFF2-40B4-BE49-F238E27FC236}">
                  <a16:creationId xmlns:a16="http://schemas.microsoft.com/office/drawing/2014/main" id="{708925A4-3780-7635-6CEB-12C9B35DC57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532630928"/>
                </p:ext>
              </p:extLst>
            </p:nvPr>
          </p:nvGraphicFramePr>
          <p:xfrm>
            <a:off x="1152857" y="1622076"/>
            <a:ext cx="11077751" cy="406791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9" r:lo="rId10" r:qs="rId11" r:cs="rId12"/>
            </a:graphicData>
          </a:graphic>
        </p:graphicFrame>
        <p:sp>
          <p:nvSpPr>
            <p:cNvPr id="15" name="CuadroTexto 14"/>
            <p:cNvSpPr txBox="1"/>
            <p:nvPr/>
          </p:nvSpPr>
          <p:spPr>
            <a:xfrm>
              <a:off x="4139315" y="1932368"/>
              <a:ext cx="3625850" cy="3634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UY" sz="2000" b="1" dirty="0">
                  <a:latin typeface="Sora" pitchFamily="2" charset="0"/>
                  <a:cs typeface="Sora" pitchFamily="2" charset="0"/>
                </a:rPr>
                <a:t>Metodología:</a:t>
              </a:r>
            </a:p>
            <a:p>
              <a:pPr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UY" dirty="0">
                  <a:latin typeface="Sora" pitchFamily="2" charset="0"/>
                  <a:cs typeface="Sora" pitchFamily="2" charset="0"/>
                </a:rPr>
                <a:t>-Ordenar la secuencia de acciones que nos llevan al resultado deseado</a:t>
              </a:r>
            </a:p>
            <a:p>
              <a:pPr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UY" dirty="0">
                  <a:latin typeface="Sora" pitchFamily="2" charset="0"/>
                  <a:cs typeface="Sora" pitchFamily="2" charset="0"/>
                </a:rPr>
                <a:t>-Diseñar proceso claro y repetible</a:t>
              </a:r>
            </a:p>
            <a:p>
              <a:pPr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UY" dirty="0">
                  <a:latin typeface="Sora" pitchFamily="2" charset="0"/>
                  <a:cs typeface="Sora" pitchFamily="2" charset="0"/>
                </a:rPr>
                <a:t>-Generar la herramienta que facilite el seguimiento y control del proceso</a:t>
              </a:r>
            </a:p>
            <a:p>
              <a:pPr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UY" dirty="0">
                  <a:latin typeface="Sora" pitchFamily="2" charset="0"/>
                  <a:cs typeface="Sora" pitchFamily="2" charset="0"/>
                </a:rPr>
                <a:t>-Lograr más eficiente el uso del tiempo</a:t>
              </a:r>
            </a:p>
            <a:p>
              <a:endParaRPr lang="es-ES" dirty="0"/>
            </a:p>
          </p:txBody>
        </p:sp>
      </p:grpSp>
    </p:spTree>
    <p:extLst>
      <p:ext uri="{BB962C8B-B14F-4D97-AF65-F5344CB8AC3E}">
        <p14:creationId xmlns:p14="http://schemas.microsoft.com/office/powerpoint/2010/main" val="2477124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11C95D-3027-6787-AD06-EAF674016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3C0EEF0-5636-372B-269D-9B7B55A162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UY"/>
          </a:p>
        </p:txBody>
      </p:sp>
      <p:pic>
        <p:nvPicPr>
          <p:cNvPr id="4" name="WhatsApp Video 2025-06-03 at 4.55.56 PM">
            <a:hlinkClick r:id="" action="ppaction://media"/>
            <a:extLst>
              <a:ext uri="{FF2B5EF4-FFF2-40B4-BE49-F238E27FC236}">
                <a16:creationId xmlns:a16="http://schemas.microsoft.com/office/drawing/2014/main" id="{0F98DD02-9690-1229-83A8-91885EB0BB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03" y="34287"/>
            <a:ext cx="12180097" cy="680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481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3C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5BF2DAE2-80BC-087A-9F09-D8965A0BF7DC}"/>
              </a:ext>
            </a:extLst>
          </p:cNvPr>
          <p:cNvCxnSpPr>
            <a:cxnSpLocks/>
          </p:cNvCxnSpPr>
          <p:nvPr/>
        </p:nvCxnSpPr>
        <p:spPr>
          <a:xfrm>
            <a:off x="-86139" y="5911053"/>
            <a:ext cx="12364278" cy="0"/>
          </a:xfrm>
          <a:prstGeom prst="line">
            <a:avLst/>
          </a:prstGeom>
          <a:ln>
            <a:solidFill>
              <a:srgbClr val="BDD83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Imagen 16">
            <a:extLst>
              <a:ext uri="{FF2B5EF4-FFF2-40B4-BE49-F238E27FC236}">
                <a16:creationId xmlns:a16="http://schemas.microsoft.com/office/drawing/2014/main" id="{D1FB720D-7692-A574-8944-248CE86CD6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6" t="29882" r="41441" b="34792"/>
          <a:stretch/>
        </p:blipFill>
        <p:spPr>
          <a:xfrm>
            <a:off x="10832124" y="5995461"/>
            <a:ext cx="1083212" cy="74704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3C7A188-7E9E-C62D-B0A5-5132D102B7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942" t="36102" r="20038" b="32103"/>
          <a:stretch/>
        </p:blipFill>
        <p:spPr>
          <a:xfrm>
            <a:off x="146032" y="6080592"/>
            <a:ext cx="2258316" cy="661908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2001078" y="1683678"/>
            <a:ext cx="883104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s-ES" sz="3200" dirty="0">
                <a:solidFill>
                  <a:schemeClr val="bg1"/>
                </a:solidFill>
                <a:latin typeface="Raleway" pitchFamily="2" charset="0"/>
              </a:rPr>
              <a:t>Antecedentes </a:t>
            </a:r>
          </a:p>
          <a:p>
            <a:pPr marL="514350" indent="-514350">
              <a:buFont typeface="+mj-lt"/>
              <a:buAutoNum type="arabicPeriod"/>
            </a:pPr>
            <a:r>
              <a:rPr lang="es-ES" sz="3200" dirty="0">
                <a:solidFill>
                  <a:schemeClr val="bg1"/>
                </a:solidFill>
                <a:latin typeface="Raleway" pitchFamily="2" charset="0"/>
              </a:rPr>
              <a:t>Objetivos, equipo e institucionalidad</a:t>
            </a:r>
          </a:p>
          <a:p>
            <a:pPr marL="514350" indent="-514350">
              <a:buFont typeface="+mj-lt"/>
              <a:buAutoNum type="arabicPeriod"/>
            </a:pPr>
            <a:r>
              <a:rPr lang="es-ES" sz="3200" dirty="0">
                <a:solidFill>
                  <a:schemeClr val="bg1"/>
                </a:solidFill>
                <a:latin typeface="Raleway" pitchFamily="2" charset="0"/>
              </a:rPr>
              <a:t>Caracterización predios piloto</a:t>
            </a:r>
          </a:p>
          <a:p>
            <a:pPr marL="514350" indent="-514350">
              <a:buFont typeface="+mj-lt"/>
              <a:buAutoNum type="arabicPeriod"/>
            </a:pPr>
            <a:r>
              <a:rPr lang="es-ES" sz="3200" dirty="0">
                <a:solidFill>
                  <a:schemeClr val="bg1"/>
                </a:solidFill>
                <a:latin typeface="Raleway" pitchFamily="2" charset="0"/>
              </a:rPr>
              <a:t>Proceso Alimentación</a:t>
            </a:r>
          </a:p>
          <a:p>
            <a:pPr lvl="1"/>
            <a:r>
              <a:rPr lang="es-ES" sz="3200" dirty="0">
                <a:solidFill>
                  <a:schemeClr val="bg1"/>
                </a:solidFill>
                <a:latin typeface="Raleway" pitchFamily="2" charset="0"/>
              </a:rPr>
              <a:t> Datos de pasturas y Segmentos</a:t>
            </a:r>
          </a:p>
          <a:p>
            <a:pPr marL="514350" indent="-514350">
              <a:buFont typeface="+mj-lt"/>
              <a:buAutoNum type="arabicPeriod"/>
            </a:pPr>
            <a:r>
              <a:rPr lang="es-ES" sz="3200" dirty="0">
                <a:solidFill>
                  <a:schemeClr val="bg1"/>
                </a:solidFill>
                <a:latin typeface="Raleway" pitchFamily="2" charset="0"/>
              </a:rPr>
              <a:t>Proceso Vaca en transición</a:t>
            </a:r>
          </a:p>
          <a:p>
            <a:pPr marL="514350" indent="-514350">
              <a:buFont typeface="+mj-lt"/>
              <a:buAutoNum type="arabicPeriod"/>
            </a:pPr>
            <a:r>
              <a:rPr lang="es-ES" sz="3200" dirty="0">
                <a:solidFill>
                  <a:schemeClr val="bg1"/>
                </a:solidFill>
                <a:latin typeface="Raleway" pitchFamily="2" charset="0"/>
              </a:rPr>
              <a:t>Sistema de información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62104C21-9668-19B4-01E3-7DC1AC7C7D3F}"/>
              </a:ext>
            </a:extLst>
          </p:cNvPr>
          <p:cNvSpPr txBox="1">
            <a:spLocks/>
          </p:cNvSpPr>
          <p:nvPr/>
        </p:nvSpPr>
        <p:spPr>
          <a:xfrm>
            <a:off x="838203" y="-7799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800" b="1" dirty="0">
                <a:solidFill>
                  <a:schemeClr val="bg1"/>
                </a:solidFill>
                <a:latin typeface="Raleway" pitchFamily="2" charset="0"/>
                <a:ea typeface="+mn-ea"/>
                <a:cs typeface="+mn-cs"/>
              </a:rPr>
              <a:t>Temario</a:t>
            </a:r>
            <a:endParaRPr lang="es-ES" sz="5400" b="1" dirty="0">
              <a:solidFill>
                <a:schemeClr val="bg1"/>
              </a:solidFill>
              <a:latin typeface="Raleway" pitchFamily="2" charset="0"/>
              <a:ea typeface="+mn-ea"/>
              <a:cs typeface="+mn-cs"/>
            </a:endParaRPr>
          </a:p>
        </p:txBody>
      </p:sp>
      <p:pic>
        <p:nvPicPr>
          <p:cNvPr id="10" name="Picture 2" descr="Vista previa de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624" y="6080592"/>
            <a:ext cx="884500" cy="534375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7422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3C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5BF2DAE2-80BC-087A-9F09-D8965A0BF7DC}"/>
              </a:ext>
            </a:extLst>
          </p:cNvPr>
          <p:cNvCxnSpPr>
            <a:cxnSpLocks/>
          </p:cNvCxnSpPr>
          <p:nvPr/>
        </p:nvCxnSpPr>
        <p:spPr>
          <a:xfrm>
            <a:off x="-32351" y="5714542"/>
            <a:ext cx="12364278" cy="0"/>
          </a:xfrm>
          <a:prstGeom prst="line">
            <a:avLst/>
          </a:prstGeom>
          <a:ln>
            <a:solidFill>
              <a:srgbClr val="BDD83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Imagen 16">
            <a:extLst>
              <a:ext uri="{FF2B5EF4-FFF2-40B4-BE49-F238E27FC236}">
                <a16:creationId xmlns:a16="http://schemas.microsoft.com/office/drawing/2014/main" id="{D1FB720D-7692-A574-8944-248CE86CD6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36" t="29882" r="41441" b="34792"/>
          <a:stretch/>
        </p:blipFill>
        <p:spPr>
          <a:xfrm>
            <a:off x="10832124" y="5995461"/>
            <a:ext cx="1083212" cy="74704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3C7A188-7E9E-C62D-B0A5-5132D102B73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942" t="36102" r="20038" b="32103"/>
          <a:stretch/>
        </p:blipFill>
        <p:spPr>
          <a:xfrm>
            <a:off x="146032" y="6080592"/>
            <a:ext cx="2258316" cy="661908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62104C21-9668-19B4-01E3-7DC1AC7C7D3F}"/>
              </a:ext>
            </a:extLst>
          </p:cNvPr>
          <p:cNvSpPr txBox="1">
            <a:spLocks/>
          </p:cNvSpPr>
          <p:nvPr/>
        </p:nvSpPr>
        <p:spPr>
          <a:xfrm>
            <a:off x="838203" y="-7799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0"/>
                <a:ea typeface="+mj-ea"/>
                <a:cs typeface="+mj-cs"/>
              </a:rPr>
              <a:t>1. Antecedentes</a:t>
            </a:r>
          </a:p>
        </p:txBody>
      </p:sp>
      <p:sp>
        <p:nvSpPr>
          <p:cNvPr id="10" name="Flecha a la derecha con muesca 9"/>
          <p:cNvSpPr/>
          <p:nvPr/>
        </p:nvSpPr>
        <p:spPr>
          <a:xfrm>
            <a:off x="211726" y="3199485"/>
            <a:ext cx="12045968" cy="741734"/>
          </a:xfrm>
          <a:prstGeom prst="notchedRightArrow">
            <a:avLst/>
          </a:prstGeom>
          <a:solidFill>
            <a:srgbClr val="BDD83C"/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dk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dk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es-UY" sz="2000" b="1" dirty="0">
                <a:solidFill>
                  <a:srgbClr val="183C70"/>
                </a:solidFill>
                <a:latin typeface="Sora" pitchFamily="2" charset="0"/>
                <a:cs typeface="Sora" pitchFamily="2" charset="0"/>
              </a:rPr>
              <a:t>1990                           2000                       2010                                               2020                                    2024</a:t>
            </a:r>
            <a:endParaRPr lang="es-ES" sz="2000" b="1" dirty="0">
              <a:solidFill>
                <a:srgbClr val="183C70"/>
              </a:solidFill>
              <a:latin typeface="Sora" pitchFamily="2" charset="0"/>
              <a:cs typeface="Sora" pitchFamily="2" charset="0"/>
            </a:endParaRPr>
          </a:p>
        </p:txBody>
      </p:sp>
      <p:sp>
        <p:nvSpPr>
          <p:cNvPr id="78" name="CuadroTexto 77"/>
          <p:cNvSpPr txBox="1"/>
          <p:nvPr/>
        </p:nvSpPr>
        <p:spPr>
          <a:xfrm>
            <a:off x="61843" y="1251968"/>
            <a:ext cx="2197263" cy="369332"/>
          </a:xfrm>
          <a:prstGeom prst="rect">
            <a:avLst/>
          </a:prstGeom>
          <a:solidFill>
            <a:srgbClr val="BDD83C"/>
          </a:solidFill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INVESTIGACION</a:t>
            </a:r>
          </a:p>
        </p:txBody>
      </p:sp>
      <p:sp>
        <p:nvSpPr>
          <p:cNvPr id="79" name="CuadroTexto 78"/>
          <p:cNvSpPr txBox="1"/>
          <p:nvPr/>
        </p:nvSpPr>
        <p:spPr>
          <a:xfrm>
            <a:off x="61843" y="5243987"/>
            <a:ext cx="3824357" cy="369332"/>
          </a:xfrm>
          <a:prstGeom prst="rect">
            <a:avLst/>
          </a:prstGeom>
          <a:solidFill>
            <a:srgbClr val="BDD83C"/>
          </a:solidFill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SISTEMAS DE INFORMACION</a:t>
            </a:r>
          </a:p>
        </p:txBody>
      </p:sp>
      <p:pic>
        <p:nvPicPr>
          <p:cNvPr id="30" name="Picture 2" descr="Vista previa de image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624" y="6080592"/>
            <a:ext cx="884500" cy="534375"/>
          </a:xfrm>
          <a:prstGeom prst="roundRect">
            <a:avLst/>
          </a:prstGeom>
          <a:noFill/>
        </p:spPr>
      </p:pic>
      <p:grpSp>
        <p:nvGrpSpPr>
          <p:cNvPr id="73" name="Grupo 72"/>
          <p:cNvGrpSpPr/>
          <p:nvPr/>
        </p:nvGrpSpPr>
        <p:grpSpPr>
          <a:xfrm>
            <a:off x="10621200" y="3865992"/>
            <a:ext cx="1205376" cy="861551"/>
            <a:chOff x="10443170" y="4159954"/>
            <a:chExt cx="1205376" cy="861551"/>
          </a:xfrm>
        </p:grpSpPr>
        <p:pic>
          <p:nvPicPr>
            <p:cNvPr id="71" name="Picture 2" descr="Vista previa de imagen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-4029" b="47659"/>
            <a:stretch/>
          </p:blipFill>
          <p:spPr bwMode="auto">
            <a:xfrm>
              <a:off x="10443170" y="4159954"/>
              <a:ext cx="1205376" cy="388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2" name="Rectángulo 71"/>
            <p:cNvSpPr/>
            <p:nvPr/>
          </p:nvSpPr>
          <p:spPr>
            <a:xfrm>
              <a:off x="10666469" y="4559840"/>
              <a:ext cx="78258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UY" sz="2400" b="1" dirty="0">
                  <a:solidFill>
                    <a:schemeClr val="bg1"/>
                  </a:solidFill>
                  <a:latin typeface="Sora" pitchFamily="2" charset="0"/>
                  <a:cs typeface="Sora" pitchFamily="2" charset="0"/>
                </a:rPr>
                <a:t>385</a:t>
              </a: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338886" y="1669202"/>
            <a:ext cx="11567750" cy="1954120"/>
            <a:chOff x="338886" y="1669202"/>
            <a:chExt cx="11567750" cy="1954120"/>
          </a:xfrm>
        </p:grpSpPr>
        <p:sp>
          <p:nvSpPr>
            <p:cNvPr id="52" name="Rectángulo 51"/>
            <p:cNvSpPr/>
            <p:nvPr/>
          </p:nvSpPr>
          <p:spPr>
            <a:xfrm>
              <a:off x="3655829" y="2022884"/>
              <a:ext cx="1379484" cy="16004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1400" b="1" dirty="0">
                  <a:solidFill>
                    <a:schemeClr val="bg1"/>
                  </a:solidFill>
                  <a:latin typeface="Sora" pitchFamily="2" charset="0"/>
                  <a:cs typeface="Sora" pitchFamily="2" charset="0"/>
                </a:rPr>
                <a:t>CRS</a:t>
              </a:r>
            </a:p>
            <a:p>
              <a:pPr lvl="0"/>
              <a:r>
                <a:rPr lang="es-ES" sz="1400" dirty="0">
                  <a:solidFill>
                    <a:schemeClr val="bg1"/>
                  </a:solidFill>
                  <a:latin typeface="Sora" pitchFamily="2" charset="0"/>
                  <a:cs typeface="Sora" pitchFamily="2" charset="0"/>
                </a:rPr>
                <a:t>Proyecto Carga- manejo del pastoreo </a:t>
              </a:r>
            </a:p>
            <a:p>
              <a:pPr lvl="0"/>
              <a:r>
                <a:rPr lang="es-ES" sz="1400" dirty="0">
                  <a:solidFill>
                    <a:schemeClr val="bg1"/>
                  </a:solidFill>
                  <a:latin typeface="Sora" pitchFamily="2" charset="0"/>
                  <a:cs typeface="Sora" pitchFamily="2" charset="0"/>
                </a:rPr>
                <a:t>(2016)</a:t>
              </a:r>
            </a:p>
            <a:p>
              <a:pPr lvl="0"/>
              <a:endParaRPr lang="es-ES" sz="1400" dirty="0">
                <a:solidFill>
                  <a:schemeClr val="bg1"/>
                </a:solidFill>
                <a:latin typeface="Sora" pitchFamily="2" charset="0"/>
                <a:cs typeface="Sora" pitchFamily="2" charset="0"/>
              </a:endParaRPr>
            </a:p>
          </p:txBody>
        </p:sp>
        <p:sp>
          <p:nvSpPr>
            <p:cNvPr id="55" name="Rectángulo 54"/>
            <p:cNvSpPr/>
            <p:nvPr/>
          </p:nvSpPr>
          <p:spPr>
            <a:xfrm>
              <a:off x="4925058" y="2466430"/>
              <a:ext cx="1131318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UY" sz="1400" b="1" dirty="0">
                  <a:solidFill>
                    <a:schemeClr val="bg1"/>
                  </a:solidFill>
                  <a:latin typeface="Sora" pitchFamily="2" charset="0"/>
                  <a:cs typeface="Sora" pitchFamily="2" charset="0"/>
                </a:rPr>
                <a:t>INIA LE </a:t>
              </a:r>
            </a:p>
            <a:p>
              <a:pPr lvl="0"/>
              <a:r>
                <a:rPr lang="es-UY" sz="1400" dirty="0">
                  <a:solidFill>
                    <a:schemeClr val="bg1"/>
                  </a:solidFill>
                  <a:latin typeface="Sora" pitchFamily="2" charset="0"/>
                  <a:cs typeface="Sora" pitchFamily="2" charset="0"/>
                </a:rPr>
                <a:t>Proyecto 10 MIL </a:t>
              </a:r>
            </a:p>
            <a:p>
              <a:pPr lvl="0"/>
              <a:r>
                <a:rPr lang="es-UY" sz="1400" dirty="0">
                  <a:solidFill>
                    <a:schemeClr val="bg1"/>
                  </a:solidFill>
                  <a:latin typeface="Sora" pitchFamily="2" charset="0"/>
                  <a:cs typeface="Sora" pitchFamily="2" charset="0"/>
                </a:rPr>
                <a:t>(2017)</a:t>
              </a:r>
            </a:p>
          </p:txBody>
        </p:sp>
        <p:sp>
          <p:nvSpPr>
            <p:cNvPr id="57" name="Rectángulo 56"/>
            <p:cNvSpPr/>
            <p:nvPr/>
          </p:nvSpPr>
          <p:spPr>
            <a:xfrm>
              <a:off x="5839691" y="2476302"/>
              <a:ext cx="1173549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UY" sz="1400" b="1" dirty="0">
                  <a:solidFill>
                    <a:schemeClr val="bg1"/>
                  </a:solidFill>
                  <a:latin typeface="Sora" pitchFamily="2" charset="0"/>
                  <a:cs typeface="Sora" pitchFamily="2" charset="0"/>
                </a:rPr>
                <a:t>EEMAC </a:t>
              </a:r>
            </a:p>
            <a:p>
              <a:pPr lvl="0"/>
              <a:r>
                <a:rPr lang="es-UY" sz="1400" dirty="0">
                  <a:solidFill>
                    <a:schemeClr val="bg1"/>
                  </a:solidFill>
                  <a:latin typeface="Sora" pitchFamily="2" charset="0"/>
                  <a:cs typeface="Sora" pitchFamily="2" charset="0"/>
                </a:rPr>
                <a:t>Proyecto PEL</a:t>
              </a:r>
            </a:p>
          </p:txBody>
        </p:sp>
        <p:sp>
          <p:nvSpPr>
            <p:cNvPr id="59" name="Rectángulo 58"/>
            <p:cNvSpPr/>
            <p:nvPr/>
          </p:nvSpPr>
          <p:spPr>
            <a:xfrm>
              <a:off x="6762214" y="2331372"/>
              <a:ext cx="161779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UY" sz="1400" b="1" dirty="0">
                  <a:solidFill>
                    <a:schemeClr val="bg1"/>
                  </a:solidFill>
                  <a:latin typeface="Sora" pitchFamily="2" charset="0"/>
                  <a:cs typeface="Sora" pitchFamily="2" charset="0"/>
                </a:rPr>
                <a:t>CRS</a:t>
              </a:r>
            </a:p>
            <a:p>
              <a:r>
                <a:rPr lang="es-UY" sz="1400" dirty="0">
                  <a:solidFill>
                    <a:schemeClr val="bg1"/>
                  </a:solidFill>
                  <a:latin typeface="Sora" pitchFamily="2" charset="0"/>
                  <a:cs typeface="Sora" pitchFamily="2" charset="0"/>
                </a:rPr>
                <a:t>Proyecto Estrategias de intensificación </a:t>
              </a:r>
            </a:p>
          </p:txBody>
        </p:sp>
        <p:sp>
          <p:nvSpPr>
            <p:cNvPr id="60" name="Rectángulo 59"/>
            <p:cNvSpPr/>
            <p:nvPr/>
          </p:nvSpPr>
          <p:spPr>
            <a:xfrm>
              <a:off x="8218854" y="2113533"/>
              <a:ext cx="1992672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UY" sz="1400" b="1" dirty="0">
                  <a:solidFill>
                    <a:schemeClr val="bg1"/>
                  </a:solidFill>
                  <a:latin typeface="Sora" pitchFamily="2" charset="0"/>
                  <a:cs typeface="Sora" pitchFamily="2" charset="0"/>
                </a:rPr>
                <a:t>RTS</a:t>
              </a:r>
            </a:p>
            <a:p>
              <a:r>
                <a:rPr lang="es-UY" sz="1400" dirty="0">
                  <a:solidFill>
                    <a:schemeClr val="bg1"/>
                  </a:solidFill>
                  <a:latin typeface="Sora" pitchFamily="2" charset="0"/>
                  <a:cs typeface="Sora" pitchFamily="2" charset="0"/>
                </a:rPr>
                <a:t>Interacción salud – reproducción en tambos comerciales</a:t>
              </a:r>
            </a:p>
          </p:txBody>
        </p:sp>
        <p:sp>
          <p:nvSpPr>
            <p:cNvPr id="61" name="Rectángulo 60"/>
            <p:cNvSpPr/>
            <p:nvPr/>
          </p:nvSpPr>
          <p:spPr>
            <a:xfrm>
              <a:off x="10088467" y="2330980"/>
              <a:ext cx="1818169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UY" sz="1400" b="1" dirty="0">
                  <a:solidFill>
                    <a:schemeClr val="bg1"/>
                  </a:solidFill>
                  <a:latin typeface="Sora" pitchFamily="2" charset="0"/>
                  <a:cs typeface="Sora" pitchFamily="2" charset="0"/>
                </a:rPr>
                <a:t>INIA LE </a:t>
              </a:r>
            </a:p>
            <a:p>
              <a:r>
                <a:rPr lang="es-UY" sz="1400" dirty="0">
                  <a:solidFill>
                    <a:schemeClr val="bg1"/>
                  </a:solidFill>
                  <a:latin typeface="Sora" pitchFamily="2" charset="0"/>
                  <a:cs typeface="Sora" pitchFamily="2" charset="0"/>
                </a:rPr>
                <a:t>Proyecto Épocas (estación de parto)</a:t>
              </a:r>
            </a:p>
          </p:txBody>
        </p:sp>
        <p:sp>
          <p:nvSpPr>
            <p:cNvPr id="62" name="Rectángulo 61"/>
            <p:cNvSpPr/>
            <p:nvPr/>
          </p:nvSpPr>
          <p:spPr>
            <a:xfrm>
              <a:off x="1944526" y="2481021"/>
              <a:ext cx="1750346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1400" b="1" dirty="0">
                  <a:solidFill>
                    <a:schemeClr val="bg1"/>
                  </a:solidFill>
                  <a:latin typeface="Sora" pitchFamily="2" charset="0"/>
                  <a:cs typeface="Sora" pitchFamily="2" charset="0"/>
                </a:rPr>
                <a:t>CONAPROLE </a:t>
              </a:r>
            </a:p>
            <a:p>
              <a:r>
                <a:rPr lang="es-ES" sz="1400" dirty="0">
                  <a:solidFill>
                    <a:schemeClr val="bg1"/>
                  </a:solidFill>
                  <a:latin typeface="Sora" pitchFamily="2" charset="0"/>
                  <a:cs typeface="Sora" pitchFamily="2" charset="0"/>
                </a:rPr>
                <a:t>Alimentación reproducción</a:t>
              </a:r>
            </a:p>
          </p:txBody>
        </p:sp>
        <p:sp>
          <p:nvSpPr>
            <p:cNvPr id="67" name="Rectángulo 66"/>
            <p:cNvSpPr/>
            <p:nvPr/>
          </p:nvSpPr>
          <p:spPr>
            <a:xfrm>
              <a:off x="338886" y="1858552"/>
              <a:ext cx="1580072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1400" b="1" dirty="0">
                  <a:solidFill>
                    <a:schemeClr val="bg1"/>
                  </a:solidFill>
                  <a:latin typeface="Sora" pitchFamily="2" charset="0"/>
                  <a:cs typeface="Sora" pitchFamily="2" charset="0"/>
                </a:rPr>
                <a:t>INIA </a:t>
              </a:r>
            </a:p>
            <a:p>
              <a:r>
                <a:rPr lang="es-ES" sz="1400" dirty="0">
                  <a:solidFill>
                    <a:schemeClr val="bg1"/>
                  </a:solidFill>
                  <a:latin typeface="Sora" pitchFamily="2" charset="0"/>
                  <a:cs typeface="Sora" pitchFamily="2" charset="0"/>
                </a:rPr>
                <a:t>Programa Nacional de Investigación Producción de Leche</a:t>
              </a:r>
            </a:p>
          </p:txBody>
        </p:sp>
        <p:sp>
          <p:nvSpPr>
            <p:cNvPr id="32" name="Rectángulo 31"/>
            <p:cNvSpPr/>
            <p:nvPr/>
          </p:nvSpPr>
          <p:spPr>
            <a:xfrm>
              <a:off x="4907198" y="1669202"/>
              <a:ext cx="1686473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1400" b="1" dirty="0">
                  <a:solidFill>
                    <a:schemeClr val="bg1"/>
                  </a:solidFill>
                  <a:latin typeface="Sora" pitchFamily="2" charset="0"/>
                  <a:cs typeface="Sora" pitchFamily="2" charset="0"/>
                </a:rPr>
                <a:t>CONAPROLE</a:t>
              </a:r>
            </a:p>
            <a:p>
              <a:r>
                <a:rPr lang="es-ES" sz="1400" dirty="0" err="1">
                  <a:solidFill>
                    <a:schemeClr val="bg1"/>
                  </a:solidFill>
                  <a:latin typeface="Sora" pitchFamily="2" charset="0"/>
                  <a:cs typeface="Sora" pitchFamily="2" charset="0"/>
                </a:rPr>
                <a:t>Seg</a:t>
              </a:r>
              <a:r>
                <a:rPr lang="es-ES" sz="1400" dirty="0">
                  <a:solidFill>
                    <a:schemeClr val="bg1"/>
                  </a:solidFill>
                  <a:latin typeface="Sora" pitchFamily="2" charset="0"/>
                  <a:cs typeface="Sora" pitchFamily="2" charset="0"/>
                </a:rPr>
                <a:t>. Forrajero</a:t>
              </a:r>
            </a:p>
            <a:p>
              <a:r>
                <a:rPr lang="es-ES" sz="1400" dirty="0">
                  <a:solidFill>
                    <a:schemeClr val="bg1"/>
                  </a:solidFill>
                  <a:latin typeface="Sora" pitchFamily="2" charset="0"/>
                  <a:cs typeface="Sora" pitchFamily="2" charset="0"/>
                </a:rPr>
                <a:t>Satelital (2012)</a:t>
              </a:r>
              <a:endParaRPr lang="es-E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146032" y="3653126"/>
            <a:ext cx="10029519" cy="1878392"/>
            <a:chOff x="146032" y="3653126"/>
            <a:chExt cx="10029519" cy="1878392"/>
          </a:xfrm>
        </p:grpSpPr>
        <p:sp>
          <p:nvSpPr>
            <p:cNvPr id="48" name="Rectángulo 47"/>
            <p:cNvSpPr/>
            <p:nvPr/>
          </p:nvSpPr>
          <p:spPr>
            <a:xfrm>
              <a:off x="5330467" y="3772877"/>
              <a:ext cx="173831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1400" b="1" dirty="0">
                  <a:solidFill>
                    <a:schemeClr val="bg1"/>
                  </a:solidFill>
                  <a:latin typeface="Sora" pitchFamily="2" charset="0"/>
                  <a:cs typeface="Sora" pitchFamily="2" charset="0"/>
                </a:rPr>
                <a:t>CONAPROLE</a:t>
              </a:r>
            </a:p>
            <a:p>
              <a:r>
                <a:rPr lang="es-ES" sz="1400" dirty="0">
                  <a:solidFill>
                    <a:schemeClr val="bg1"/>
                  </a:solidFill>
                  <a:latin typeface="Sora" pitchFamily="2" charset="0"/>
                  <a:cs typeface="Sora" pitchFamily="2" charset="0"/>
                </a:rPr>
                <a:t>Producción Competitiva</a:t>
              </a:r>
            </a:p>
            <a:p>
              <a:r>
                <a:rPr lang="es-ES" sz="1400" dirty="0">
                  <a:solidFill>
                    <a:schemeClr val="bg1"/>
                  </a:solidFill>
                  <a:latin typeface="Sora" pitchFamily="2" charset="0"/>
                  <a:cs typeface="Sora" pitchFamily="2" charset="0"/>
                </a:rPr>
                <a:t>(2010)</a:t>
              </a:r>
            </a:p>
          </p:txBody>
        </p:sp>
        <p:sp>
          <p:nvSpPr>
            <p:cNvPr id="51" name="Rectángulo 50"/>
            <p:cNvSpPr/>
            <p:nvPr/>
          </p:nvSpPr>
          <p:spPr>
            <a:xfrm>
              <a:off x="2774633" y="3803689"/>
              <a:ext cx="177099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1400" b="1" dirty="0">
                  <a:solidFill>
                    <a:schemeClr val="bg1"/>
                  </a:solidFill>
                  <a:latin typeface="Sora" pitchFamily="2" charset="0"/>
                  <a:cs typeface="Sora" pitchFamily="2" charset="0"/>
                </a:rPr>
                <a:t>CONAPROLE</a:t>
              </a:r>
            </a:p>
            <a:p>
              <a:r>
                <a:rPr lang="es-ES" sz="1400" dirty="0">
                  <a:solidFill>
                    <a:schemeClr val="bg1"/>
                  </a:solidFill>
                  <a:latin typeface="Sora" pitchFamily="2" charset="0"/>
                  <a:cs typeface="Sora" pitchFamily="2" charset="0"/>
                </a:rPr>
                <a:t>Costos</a:t>
              </a:r>
            </a:p>
            <a:p>
              <a:r>
                <a:rPr lang="es-ES" sz="1400" dirty="0">
                  <a:solidFill>
                    <a:schemeClr val="bg1"/>
                  </a:solidFill>
                  <a:latin typeface="Sora" pitchFamily="2" charset="0"/>
                  <a:cs typeface="Sora" pitchFamily="2" charset="0"/>
                </a:rPr>
                <a:t>(2001)</a:t>
              </a:r>
            </a:p>
            <a:p>
              <a:endParaRPr lang="es-ES" sz="1400" dirty="0">
                <a:solidFill>
                  <a:schemeClr val="bg1"/>
                </a:solidFill>
                <a:latin typeface="Sora" pitchFamily="2" charset="0"/>
                <a:cs typeface="Sora" pitchFamily="2" charset="0"/>
              </a:endParaRPr>
            </a:p>
          </p:txBody>
        </p:sp>
        <p:sp>
          <p:nvSpPr>
            <p:cNvPr id="65" name="Rectángulo 64"/>
            <p:cNvSpPr/>
            <p:nvPr/>
          </p:nvSpPr>
          <p:spPr>
            <a:xfrm>
              <a:off x="4038021" y="3800183"/>
              <a:ext cx="177099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1400" b="1" dirty="0">
                  <a:solidFill>
                    <a:schemeClr val="bg1"/>
                  </a:solidFill>
                  <a:latin typeface="Sora" pitchFamily="2" charset="0"/>
                  <a:cs typeface="Sora" pitchFamily="2" charset="0"/>
                </a:rPr>
                <a:t>CONAPROLE</a:t>
              </a:r>
            </a:p>
            <a:p>
              <a:r>
                <a:rPr lang="es-ES" sz="1400" dirty="0" err="1">
                  <a:solidFill>
                    <a:schemeClr val="bg1"/>
                  </a:solidFill>
                  <a:latin typeface="Sora" pitchFamily="2" charset="0"/>
                  <a:cs typeface="Sora" pitchFamily="2" charset="0"/>
                </a:rPr>
                <a:t>Bonat</a:t>
              </a:r>
              <a:r>
                <a:rPr lang="es-ES" sz="1400" dirty="0">
                  <a:solidFill>
                    <a:schemeClr val="bg1"/>
                  </a:solidFill>
                  <a:latin typeface="Sora" pitchFamily="2" charset="0"/>
                  <a:cs typeface="Sora" pitchFamily="2" charset="0"/>
                </a:rPr>
                <a:t> (2004)</a:t>
              </a:r>
            </a:p>
          </p:txBody>
        </p:sp>
        <p:sp>
          <p:nvSpPr>
            <p:cNvPr id="68" name="Rectángulo 67"/>
            <p:cNvSpPr/>
            <p:nvPr/>
          </p:nvSpPr>
          <p:spPr>
            <a:xfrm>
              <a:off x="2118385" y="3800181"/>
              <a:ext cx="177099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1400" b="1" dirty="0">
                  <a:solidFill>
                    <a:schemeClr val="bg1"/>
                  </a:solidFill>
                  <a:latin typeface="Sora" pitchFamily="2" charset="0"/>
                  <a:cs typeface="Sora" pitchFamily="2" charset="0"/>
                </a:rPr>
                <a:t>INIA</a:t>
              </a:r>
            </a:p>
            <a:p>
              <a:r>
                <a:rPr lang="es-ES" sz="1400" dirty="0">
                  <a:solidFill>
                    <a:schemeClr val="bg1"/>
                  </a:solidFill>
                  <a:latin typeface="Sora" pitchFamily="2" charset="0"/>
                  <a:cs typeface="Sora" pitchFamily="2" charset="0"/>
                </a:rPr>
                <a:t>Plan T</a:t>
              </a:r>
            </a:p>
          </p:txBody>
        </p:sp>
        <p:sp>
          <p:nvSpPr>
            <p:cNvPr id="69" name="Rectángulo 68"/>
            <p:cNvSpPr/>
            <p:nvPr/>
          </p:nvSpPr>
          <p:spPr>
            <a:xfrm>
              <a:off x="1146821" y="3793772"/>
              <a:ext cx="1240892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1400" b="1" dirty="0">
                  <a:solidFill>
                    <a:schemeClr val="bg1"/>
                  </a:solidFill>
                  <a:latin typeface="Sora" pitchFamily="2" charset="0"/>
                  <a:cs typeface="Sora" pitchFamily="2" charset="0"/>
                </a:rPr>
                <a:t>ANPL</a:t>
              </a:r>
            </a:p>
            <a:p>
              <a:r>
                <a:rPr lang="es-UY" sz="1400" dirty="0">
                  <a:solidFill>
                    <a:schemeClr val="bg1"/>
                  </a:solidFill>
                  <a:latin typeface="Sora" pitchFamily="2" charset="0"/>
                  <a:cs typeface="Sora" pitchFamily="2" charset="0"/>
                </a:rPr>
                <a:t>Sistema  Monitoreo de Empresas Lecheras</a:t>
              </a:r>
              <a:endParaRPr lang="es-ES" sz="1400" dirty="0">
                <a:solidFill>
                  <a:schemeClr val="bg1"/>
                </a:solidFill>
                <a:latin typeface="Sora" pitchFamily="2" charset="0"/>
                <a:cs typeface="Sora" pitchFamily="2" charset="0"/>
              </a:endParaRPr>
            </a:p>
          </p:txBody>
        </p:sp>
        <p:sp>
          <p:nvSpPr>
            <p:cNvPr id="70" name="Rectángulo 69"/>
            <p:cNvSpPr/>
            <p:nvPr/>
          </p:nvSpPr>
          <p:spPr>
            <a:xfrm>
              <a:off x="146032" y="3800183"/>
              <a:ext cx="1420750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1400" b="1" dirty="0">
                  <a:solidFill>
                    <a:schemeClr val="bg1"/>
                  </a:solidFill>
                  <a:latin typeface="Sora" pitchFamily="2" charset="0"/>
                  <a:cs typeface="Sora" pitchFamily="2" charset="0"/>
                </a:rPr>
                <a:t>FAGRO</a:t>
              </a:r>
            </a:p>
            <a:p>
              <a:r>
                <a:rPr lang="es-ES" sz="1400" dirty="0">
                  <a:solidFill>
                    <a:schemeClr val="bg1"/>
                  </a:solidFill>
                  <a:latin typeface="Sora" pitchFamily="2" charset="0"/>
                  <a:cs typeface="Sora" pitchFamily="2" charset="0"/>
                </a:rPr>
                <a:t>Manual de gestión de empresas lecheras</a:t>
              </a:r>
            </a:p>
          </p:txBody>
        </p:sp>
        <p:grpSp>
          <p:nvGrpSpPr>
            <p:cNvPr id="5" name="Grupo 4"/>
            <p:cNvGrpSpPr/>
            <p:nvPr/>
          </p:nvGrpSpPr>
          <p:grpSpPr>
            <a:xfrm>
              <a:off x="6199623" y="3653126"/>
              <a:ext cx="3975928" cy="1878392"/>
              <a:chOff x="6198274" y="3690019"/>
              <a:chExt cx="3975928" cy="1878392"/>
            </a:xfrm>
          </p:grpSpPr>
          <p:pic>
            <p:nvPicPr>
              <p:cNvPr id="76" name="Imagen 7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175177" y="4593788"/>
                <a:ext cx="999025" cy="974623"/>
              </a:xfrm>
              <a:prstGeom prst="ellipse">
                <a:avLst/>
              </a:prstGeom>
            </p:spPr>
          </p:pic>
          <p:pic>
            <p:nvPicPr>
              <p:cNvPr id="77" name="Imagen 76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198274" y="4574276"/>
                <a:ext cx="986366" cy="974623"/>
              </a:xfrm>
              <a:prstGeom prst="ellipse">
                <a:avLst/>
              </a:prstGeom>
            </p:spPr>
          </p:pic>
          <p:cxnSp>
            <p:nvCxnSpPr>
              <p:cNvPr id="4" name="Conector recto 3"/>
              <p:cNvCxnSpPr/>
              <p:nvPr/>
            </p:nvCxnSpPr>
            <p:spPr>
              <a:xfrm>
                <a:off x="6651785" y="3690019"/>
                <a:ext cx="0" cy="884257"/>
              </a:xfrm>
              <a:prstGeom prst="line">
                <a:avLst/>
              </a:prstGeom>
              <a:ln>
                <a:solidFill>
                  <a:srgbClr val="BDD83C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ector recto 33"/>
              <p:cNvCxnSpPr/>
              <p:nvPr/>
            </p:nvCxnSpPr>
            <p:spPr>
              <a:xfrm>
                <a:off x="9676883" y="3738282"/>
                <a:ext cx="0" cy="884257"/>
              </a:xfrm>
              <a:prstGeom prst="line">
                <a:avLst/>
              </a:prstGeom>
              <a:ln>
                <a:solidFill>
                  <a:srgbClr val="BDD83C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Rectángulo 34"/>
            <p:cNvSpPr/>
            <p:nvPr/>
          </p:nvSpPr>
          <p:spPr>
            <a:xfrm>
              <a:off x="8346034" y="3810881"/>
              <a:ext cx="173831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1400" b="1" dirty="0">
                  <a:solidFill>
                    <a:schemeClr val="bg1"/>
                  </a:solidFill>
                  <a:latin typeface="Sora" pitchFamily="2" charset="0"/>
                  <a:cs typeface="Sora" pitchFamily="2" charset="0"/>
                </a:rPr>
                <a:t>CONAPROLE</a:t>
              </a:r>
            </a:p>
            <a:p>
              <a:r>
                <a:rPr lang="es-ES" sz="1400" dirty="0" err="1">
                  <a:solidFill>
                    <a:schemeClr val="bg1"/>
                  </a:solidFill>
                  <a:latin typeface="Sora" pitchFamily="2" charset="0"/>
                  <a:cs typeface="Sora" pitchFamily="2" charset="0"/>
                </a:rPr>
                <a:t>Fosapp</a:t>
              </a:r>
              <a:endParaRPr lang="es-ES" sz="1400" dirty="0">
                <a:solidFill>
                  <a:schemeClr val="bg1"/>
                </a:solidFill>
                <a:latin typeface="Sora" pitchFamily="2" charset="0"/>
                <a:cs typeface="Sora" pitchFamily="2" charset="0"/>
              </a:endParaRPr>
            </a:p>
          </p:txBody>
        </p:sp>
        <p:sp>
          <p:nvSpPr>
            <p:cNvPr id="36" name="Rectángulo 35"/>
            <p:cNvSpPr/>
            <p:nvPr/>
          </p:nvSpPr>
          <p:spPr>
            <a:xfrm>
              <a:off x="6889604" y="3768482"/>
              <a:ext cx="104078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1400" b="1" dirty="0">
                  <a:solidFill>
                    <a:schemeClr val="bg1"/>
                  </a:solidFill>
                  <a:latin typeface="Sora" pitchFamily="2" charset="0"/>
                  <a:cs typeface="Sora" pitchFamily="2" charset="0"/>
                </a:rPr>
                <a:t>MU</a:t>
              </a:r>
            </a:p>
            <a:p>
              <a:r>
                <a:rPr lang="es-ES" sz="1400" dirty="0" err="1">
                  <a:solidFill>
                    <a:schemeClr val="bg1"/>
                  </a:solidFill>
                  <a:latin typeface="Sora" pitchFamily="2" charset="0"/>
                  <a:cs typeface="Sora" pitchFamily="2" charset="0"/>
                </a:rPr>
                <a:t>Syscord</a:t>
              </a:r>
              <a:endParaRPr lang="es-ES" sz="1400" dirty="0">
                <a:solidFill>
                  <a:schemeClr val="bg1"/>
                </a:solidFill>
                <a:latin typeface="Sora" pitchFamily="2" charset="0"/>
                <a:cs typeface="Sora" pitchFamily="2" charset="0"/>
              </a:endParaRPr>
            </a:p>
          </p:txBody>
        </p:sp>
      </p:grpSp>
      <p:sp>
        <p:nvSpPr>
          <p:cNvPr id="2" name="CuadroTexto 1"/>
          <p:cNvSpPr txBox="1"/>
          <p:nvPr/>
        </p:nvSpPr>
        <p:spPr>
          <a:xfrm>
            <a:off x="10758915" y="5430446"/>
            <a:ext cx="21353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>
                <a:solidFill>
                  <a:schemeClr val="bg1"/>
                </a:solidFill>
              </a:rPr>
              <a:t>Fechas aproximadas</a:t>
            </a:r>
          </a:p>
        </p:txBody>
      </p:sp>
    </p:spTree>
    <p:extLst>
      <p:ext uri="{BB962C8B-B14F-4D97-AF65-F5344CB8AC3E}">
        <p14:creationId xmlns:p14="http://schemas.microsoft.com/office/powerpoint/2010/main" val="155219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3C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5BF2DAE2-80BC-087A-9F09-D8965A0BF7DC}"/>
              </a:ext>
            </a:extLst>
          </p:cNvPr>
          <p:cNvCxnSpPr>
            <a:cxnSpLocks/>
          </p:cNvCxnSpPr>
          <p:nvPr/>
        </p:nvCxnSpPr>
        <p:spPr>
          <a:xfrm>
            <a:off x="-86139" y="5911053"/>
            <a:ext cx="12364278" cy="0"/>
          </a:xfrm>
          <a:prstGeom prst="line">
            <a:avLst/>
          </a:prstGeom>
          <a:ln>
            <a:solidFill>
              <a:srgbClr val="BDD83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Imagen 16">
            <a:extLst>
              <a:ext uri="{FF2B5EF4-FFF2-40B4-BE49-F238E27FC236}">
                <a16:creationId xmlns:a16="http://schemas.microsoft.com/office/drawing/2014/main" id="{D1FB720D-7692-A574-8944-248CE86CD6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36" t="29882" r="41441" b="34792"/>
          <a:stretch/>
        </p:blipFill>
        <p:spPr>
          <a:xfrm>
            <a:off x="10832124" y="5995461"/>
            <a:ext cx="1083212" cy="74704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3C7A188-7E9E-C62D-B0A5-5132D102B73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942" t="36102" r="20038" b="32103"/>
          <a:stretch/>
        </p:blipFill>
        <p:spPr>
          <a:xfrm>
            <a:off x="146032" y="6080592"/>
            <a:ext cx="2258316" cy="661908"/>
          </a:xfrm>
          <a:prstGeom prst="rect">
            <a:avLst/>
          </a:prstGeom>
        </p:spPr>
      </p:pic>
      <p:sp>
        <p:nvSpPr>
          <p:cNvPr id="7" name="Título 10">
            <a:extLst>
              <a:ext uri="{FF2B5EF4-FFF2-40B4-BE49-F238E27FC236}">
                <a16:creationId xmlns:a16="http://schemas.microsoft.com/office/drawing/2014/main" id="{2FDB835F-E80F-E435-7169-ADCEABF49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129" y="308599"/>
            <a:ext cx="10849691" cy="944717"/>
          </a:xfrm>
        </p:spPr>
        <p:txBody>
          <a:bodyPr>
            <a:noAutofit/>
          </a:bodyPr>
          <a:lstStyle/>
          <a:p>
            <a:r>
              <a:rPr lang="es-ES" sz="4000" b="1" dirty="0">
                <a:solidFill>
                  <a:prstClr val="white"/>
                </a:solidFill>
                <a:latin typeface="Raleway" pitchFamily="2" charset="0"/>
              </a:rPr>
              <a:t>1. Diferencias de resultados económicos</a:t>
            </a:r>
            <a:endParaRPr lang="es-UY" sz="4000" b="1" dirty="0">
              <a:solidFill>
                <a:prstClr val="white"/>
              </a:solidFill>
              <a:latin typeface="Raleway" pitchFamily="2" charset="0"/>
            </a:endParaRPr>
          </a:p>
        </p:txBody>
      </p:sp>
      <p:graphicFrame>
        <p:nvGraphicFramePr>
          <p:cNvPr id="8" name="Marcador de contenido 14">
            <a:extLst>
              <a:ext uri="{FF2B5EF4-FFF2-40B4-BE49-F238E27FC236}">
                <a16:creationId xmlns:a16="http://schemas.microsoft.com/office/drawing/2014/main" id="{D5AF4ED3-92EB-789F-C175-64C1DD41BB3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84179" y="1504863"/>
          <a:ext cx="7228146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6146">
                  <a:extLst>
                    <a:ext uri="{9D8B030D-6E8A-4147-A177-3AD203B41FA5}">
                      <a16:colId xmlns:a16="http://schemas.microsoft.com/office/drawing/2014/main" val="4245998455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960795226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510348943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372668815"/>
                    </a:ext>
                  </a:extLst>
                </a:gridCol>
                <a:gridCol w="1872000">
                  <a:extLst>
                    <a:ext uri="{9D8B030D-6E8A-4147-A177-3AD203B41FA5}">
                      <a16:colId xmlns:a16="http://schemas.microsoft.com/office/drawing/2014/main" val="870765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CONAPROLE Ingreso Neto US$/ha</a:t>
                      </a:r>
                      <a:endParaRPr lang="es-U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25% Superior</a:t>
                      </a:r>
                      <a:endParaRPr lang="es-UY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Medio</a:t>
                      </a:r>
                      <a:endParaRPr lang="es-UY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25% Inferior</a:t>
                      </a:r>
                      <a:endParaRPr lang="es-UY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Diferencia </a:t>
                      </a:r>
                    </a:p>
                    <a:p>
                      <a:pPr algn="ctr"/>
                      <a:r>
                        <a:rPr lang="es-ES" dirty="0"/>
                        <a:t>25% </a:t>
                      </a:r>
                      <a:r>
                        <a:rPr lang="es-ES" dirty="0" err="1"/>
                        <a:t>Sup</a:t>
                      </a:r>
                      <a:r>
                        <a:rPr lang="es-ES" dirty="0"/>
                        <a:t> - 25% </a:t>
                      </a:r>
                      <a:r>
                        <a:rPr lang="es-ES" dirty="0" err="1"/>
                        <a:t>Inf</a:t>
                      </a:r>
                      <a:endParaRPr lang="es-UY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429959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Ejercicio 2015-16</a:t>
                      </a:r>
                      <a:endParaRPr lang="es-U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233</a:t>
                      </a:r>
                      <a:endParaRPr lang="es-U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-218</a:t>
                      </a:r>
                      <a:endParaRPr lang="es-U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451</a:t>
                      </a:r>
                      <a:endParaRPr lang="es-UY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03825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Ejercicio 2017-18</a:t>
                      </a:r>
                      <a:endParaRPr lang="es-U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418</a:t>
                      </a:r>
                      <a:endParaRPr lang="es-U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188</a:t>
                      </a:r>
                      <a:endParaRPr lang="es-U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-19</a:t>
                      </a:r>
                      <a:endParaRPr lang="es-U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437</a:t>
                      </a:r>
                      <a:endParaRPr lang="es-UY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6135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UY" dirty="0"/>
                        <a:t>Ejercicio 2021-22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UY" dirty="0"/>
                        <a:t>864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UY" dirty="0"/>
                        <a:t>549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UY" dirty="0"/>
                        <a:t>205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UY" dirty="0"/>
                        <a:t>659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71030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UY" dirty="0"/>
                        <a:t>Ejercicio 2023-24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UY" dirty="0"/>
                        <a:t>725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UY" dirty="0"/>
                        <a:t>404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UY" dirty="0"/>
                        <a:t>113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UY" dirty="0"/>
                        <a:t>612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237300"/>
                  </a:ext>
                </a:extLst>
              </a:tr>
            </a:tbl>
          </a:graphicData>
        </a:graphic>
      </p:graphicFrame>
      <p:graphicFrame>
        <p:nvGraphicFramePr>
          <p:cNvPr id="9" name="Marcador de contenido 14">
            <a:extLst>
              <a:ext uri="{FF2B5EF4-FFF2-40B4-BE49-F238E27FC236}">
                <a16:creationId xmlns:a16="http://schemas.microsoft.com/office/drawing/2014/main" id="{4658D55C-E865-4B1C-A861-0D4F80B3810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8020027"/>
              </p:ext>
            </p:extLst>
          </p:nvPr>
        </p:nvGraphicFramePr>
        <p:xfrm>
          <a:off x="484179" y="3835621"/>
          <a:ext cx="7218621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6621">
                  <a:extLst>
                    <a:ext uri="{9D8B030D-6E8A-4147-A177-3AD203B41FA5}">
                      <a16:colId xmlns:a16="http://schemas.microsoft.com/office/drawing/2014/main" val="4245998455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960795226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510348943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372668815"/>
                    </a:ext>
                  </a:extLst>
                </a:gridCol>
                <a:gridCol w="1872000">
                  <a:extLst>
                    <a:ext uri="{9D8B030D-6E8A-4147-A177-3AD203B41FA5}">
                      <a16:colId xmlns:a16="http://schemas.microsoft.com/office/drawing/2014/main" val="870765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FUCREA Ingreso Capital US$/ha</a:t>
                      </a:r>
                      <a:endParaRPr lang="es-U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25% Superior</a:t>
                      </a:r>
                      <a:endParaRPr lang="es-UY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Medio</a:t>
                      </a:r>
                      <a:endParaRPr lang="es-UY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25% Inferior</a:t>
                      </a:r>
                      <a:endParaRPr lang="es-UY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Diferencia </a:t>
                      </a:r>
                    </a:p>
                    <a:p>
                      <a:pPr algn="ctr"/>
                      <a:r>
                        <a:rPr lang="es-ES" dirty="0"/>
                        <a:t>25% </a:t>
                      </a:r>
                      <a:r>
                        <a:rPr lang="es-ES" dirty="0" err="1"/>
                        <a:t>Sup</a:t>
                      </a:r>
                      <a:r>
                        <a:rPr lang="es-ES" dirty="0"/>
                        <a:t> - 25% </a:t>
                      </a:r>
                      <a:r>
                        <a:rPr lang="es-ES" dirty="0" err="1"/>
                        <a:t>Inf</a:t>
                      </a:r>
                      <a:endParaRPr lang="es-UY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429959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Ejercicio 2016-17</a:t>
                      </a:r>
                      <a:endParaRPr lang="es-U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532</a:t>
                      </a:r>
                      <a:endParaRPr lang="es-U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263</a:t>
                      </a:r>
                      <a:endParaRPr lang="es-U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18</a:t>
                      </a:r>
                      <a:endParaRPr lang="es-U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514</a:t>
                      </a:r>
                      <a:endParaRPr lang="es-UY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2313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Ejercicio 2017-18</a:t>
                      </a:r>
                      <a:endParaRPr lang="es-U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498</a:t>
                      </a:r>
                      <a:endParaRPr lang="es-U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270</a:t>
                      </a:r>
                      <a:endParaRPr lang="es-U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60</a:t>
                      </a:r>
                      <a:endParaRPr lang="es-U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438</a:t>
                      </a:r>
                      <a:endParaRPr lang="es-UY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6135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UY" dirty="0"/>
                        <a:t>Ejercicio</a:t>
                      </a:r>
                      <a:r>
                        <a:rPr lang="es-UY" baseline="0" dirty="0"/>
                        <a:t> 2023-24</a:t>
                      </a:r>
                      <a:endParaRPr lang="es-U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UY" dirty="0"/>
                        <a:t>767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UY" dirty="0"/>
                        <a:t>445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UY" dirty="0"/>
                        <a:t>168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UY" dirty="0"/>
                        <a:t>599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5397645"/>
                  </a:ext>
                </a:extLst>
              </a:tr>
            </a:tbl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E5A50599-FBE0-0549-8E54-111FD7A4FACB}"/>
              </a:ext>
            </a:extLst>
          </p:cNvPr>
          <p:cNvSpPr txBox="1"/>
          <p:nvPr/>
        </p:nvSpPr>
        <p:spPr>
          <a:xfrm>
            <a:off x="479213" y="5603870"/>
            <a:ext cx="62404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</a:rPr>
              <a:t>Fuente: Elaborado en base a proyecto Costos de CONAPROLE y Gestión de FUCREA</a:t>
            </a:r>
            <a:endParaRPr lang="es-UY" sz="1400" dirty="0">
              <a:solidFill>
                <a:schemeClr val="bg1"/>
              </a:solidFill>
            </a:endParaRPr>
          </a:p>
        </p:txBody>
      </p:sp>
      <p:sp>
        <p:nvSpPr>
          <p:cNvPr id="11" name="Rectángulo: esquinas redondeadas 3">
            <a:extLst>
              <a:ext uri="{FF2B5EF4-FFF2-40B4-BE49-F238E27FC236}">
                <a16:creationId xmlns:a16="http://schemas.microsoft.com/office/drawing/2014/main" id="{49D6712F-F0AF-5B0D-D7A6-3ADDE365DE9A}"/>
              </a:ext>
            </a:extLst>
          </p:cNvPr>
          <p:cNvSpPr/>
          <p:nvPr/>
        </p:nvSpPr>
        <p:spPr>
          <a:xfrm>
            <a:off x="6509828" y="2162410"/>
            <a:ext cx="497626" cy="145553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sp>
        <p:nvSpPr>
          <p:cNvPr id="12" name="Rectángulo: esquinas redondeadas 4">
            <a:extLst>
              <a:ext uri="{FF2B5EF4-FFF2-40B4-BE49-F238E27FC236}">
                <a16:creationId xmlns:a16="http://schemas.microsoft.com/office/drawing/2014/main" id="{2E941EF4-B864-6B32-1458-FF22A308B93B}"/>
              </a:ext>
            </a:extLst>
          </p:cNvPr>
          <p:cNvSpPr/>
          <p:nvPr/>
        </p:nvSpPr>
        <p:spPr>
          <a:xfrm>
            <a:off x="6509828" y="4450849"/>
            <a:ext cx="497626" cy="116393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sp>
        <p:nvSpPr>
          <p:cNvPr id="13" name="Rectángulo: esquinas redondeadas 8">
            <a:extLst>
              <a:ext uri="{FF2B5EF4-FFF2-40B4-BE49-F238E27FC236}">
                <a16:creationId xmlns:a16="http://schemas.microsoft.com/office/drawing/2014/main" id="{E878FCA4-2A83-9971-C560-1F4884584B1A}"/>
              </a:ext>
            </a:extLst>
          </p:cNvPr>
          <p:cNvSpPr/>
          <p:nvPr/>
        </p:nvSpPr>
        <p:spPr>
          <a:xfrm>
            <a:off x="8122179" y="1490364"/>
            <a:ext cx="3585642" cy="674544"/>
          </a:xfrm>
          <a:prstGeom prst="round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Impacto en </a:t>
            </a:r>
            <a:r>
              <a:rPr lang="es-ES" u="sng" dirty="0"/>
              <a:t>Ingreso de Capital</a:t>
            </a:r>
            <a:r>
              <a:rPr lang="es-ES" dirty="0"/>
              <a:t> por mejora de procesos:</a:t>
            </a:r>
          </a:p>
        </p:txBody>
      </p:sp>
      <p:sp>
        <p:nvSpPr>
          <p:cNvPr id="15" name="Rectángulo: esquinas redondeadas 9">
            <a:extLst>
              <a:ext uri="{FF2B5EF4-FFF2-40B4-BE49-F238E27FC236}">
                <a16:creationId xmlns:a16="http://schemas.microsoft.com/office/drawing/2014/main" id="{2BE0D696-B190-27AA-6F56-88A96937AC89}"/>
              </a:ext>
            </a:extLst>
          </p:cNvPr>
          <p:cNvSpPr/>
          <p:nvPr/>
        </p:nvSpPr>
        <p:spPr>
          <a:xfrm>
            <a:off x="8122179" y="2574424"/>
            <a:ext cx="3585642" cy="674544"/>
          </a:xfrm>
          <a:prstGeom prst="roundRect">
            <a:avLst/>
          </a:prstGeom>
          <a:solidFill>
            <a:srgbClr val="BDD83C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u="sng" dirty="0"/>
              <a:t>Consumo pastura </a:t>
            </a:r>
            <a:endParaRPr lang="es-ES" u="sng" dirty="0">
              <a:sym typeface="Wingdings" panose="05000000000000000000" pitchFamily="2" charset="2"/>
            </a:endParaRPr>
          </a:p>
          <a:p>
            <a:r>
              <a:rPr lang="es-ES" dirty="0">
                <a:sym typeface="Wingdings" panose="05000000000000000000" pitchFamily="2" charset="2"/>
              </a:rPr>
              <a:t>+ 1.000 kg MS/ha  140 US$/ha</a:t>
            </a:r>
            <a:endParaRPr lang="es-UY" dirty="0"/>
          </a:p>
        </p:txBody>
      </p:sp>
      <p:sp>
        <p:nvSpPr>
          <p:cNvPr id="16" name="Rectángulo: esquinas redondeadas 12">
            <a:extLst>
              <a:ext uri="{FF2B5EF4-FFF2-40B4-BE49-F238E27FC236}">
                <a16:creationId xmlns:a16="http://schemas.microsoft.com/office/drawing/2014/main" id="{3BA22C23-E28C-8305-BFB3-2E62241652CD}"/>
              </a:ext>
            </a:extLst>
          </p:cNvPr>
          <p:cNvSpPr/>
          <p:nvPr/>
        </p:nvSpPr>
        <p:spPr>
          <a:xfrm>
            <a:off x="8112653" y="3498349"/>
            <a:ext cx="3634267" cy="67454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u="sng" dirty="0"/>
              <a:t>Condición corporal</a:t>
            </a:r>
            <a:endParaRPr lang="es-ES" u="sng" dirty="0">
              <a:sym typeface="Wingdings" panose="05000000000000000000" pitchFamily="2" charset="2"/>
            </a:endParaRPr>
          </a:p>
          <a:p>
            <a:r>
              <a:rPr lang="es-ES" dirty="0">
                <a:sym typeface="Wingdings" panose="05000000000000000000" pitchFamily="2" charset="2"/>
              </a:rPr>
              <a:t>Parto entre 3 y 3,5  70 US$/ha</a:t>
            </a:r>
            <a:endParaRPr lang="es-UY" dirty="0"/>
          </a:p>
        </p:txBody>
      </p:sp>
      <p:sp>
        <p:nvSpPr>
          <p:cNvPr id="18" name="Rectángulo: esquinas redondeadas 13">
            <a:extLst>
              <a:ext uri="{FF2B5EF4-FFF2-40B4-BE49-F238E27FC236}">
                <a16:creationId xmlns:a16="http://schemas.microsoft.com/office/drawing/2014/main" id="{A669DAC3-3E64-2CC0-6FE1-FC6B1A61E24F}"/>
              </a:ext>
            </a:extLst>
          </p:cNvPr>
          <p:cNvSpPr/>
          <p:nvPr/>
        </p:nvSpPr>
        <p:spPr>
          <a:xfrm>
            <a:off x="8138631" y="4450849"/>
            <a:ext cx="3634268" cy="674544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u="sng" dirty="0"/>
              <a:t>Mastitis</a:t>
            </a:r>
            <a:endParaRPr lang="es-ES" u="sng" dirty="0">
              <a:sym typeface="Wingdings" panose="05000000000000000000" pitchFamily="2" charset="2"/>
            </a:endParaRPr>
          </a:p>
          <a:p>
            <a:r>
              <a:rPr lang="es-ES" dirty="0">
                <a:sym typeface="Wingdings" panose="05000000000000000000" pitchFamily="2" charset="2"/>
              </a:rPr>
              <a:t>Bajar incidencia a 5%  50 US$/ha</a:t>
            </a:r>
            <a:endParaRPr lang="es-UY" dirty="0"/>
          </a:p>
        </p:txBody>
      </p:sp>
      <p:sp>
        <p:nvSpPr>
          <p:cNvPr id="4" name="Rectángulo redondeado 3"/>
          <p:cNvSpPr/>
          <p:nvPr/>
        </p:nvSpPr>
        <p:spPr>
          <a:xfrm>
            <a:off x="6096000" y="3741086"/>
            <a:ext cx="1381197" cy="568542"/>
          </a:xfrm>
          <a:prstGeom prst="roundRect">
            <a:avLst/>
          </a:prstGeom>
          <a:solidFill>
            <a:srgbClr val="C00000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latin typeface="Sora" pitchFamily="2" charset="0"/>
                <a:cs typeface="Sora" pitchFamily="2" charset="0"/>
              </a:rPr>
              <a:t>530 USD</a:t>
            </a:r>
          </a:p>
        </p:txBody>
      </p:sp>
      <p:pic>
        <p:nvPicPr>
          <p:cNvPr id="20" name="Picture 2" descr="Vista previa de image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624" y="6080592"/>
            <a:ext cx="884500" cy="534375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7841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3" grpId="0" animBg="1"/>
      <p:bldP spid="15" grpId="0" animBg="1"/>
      <p:bldP spid="16" grpId="0" animBg="1"/>
      <p:bldP spid="18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3C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5BF2DAE2-80BC-087A-9F09-D8965A0BF7DC}"/>
              </a:ext>
            </a:extLst>
          </p:cNvPr>
          <p:cNvCxnSpPr>
            <a:cxnSpLocks/>
          </p:cNvCxnSpPr>
          <p:nvPr/>
        </p:nvCxnSpPr>
        <p:spPr>
          <a:xfrm>
            <a:off x="-86139" y="5911053"/>
            <a:ext cx="12364278" cy="0"/>
          </a:xfrm>
          <a:prstGeom prst="line">
            <a:avLst/>
          </a:prstGeom>
          <a:ln>
            <a:solidFill>
              <a:srgbClr val="BDD83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Imagen 16">
            <a:extLst>
              <a:ext uri="{FF2B5EF4-FFF2-40B4-BE49-F238E27FC236}">
                <a16:creationId xmlns:a16="http://schemas.microsoft.com/office/drawing/2014/main" id="{D1FB720D-7692-A574-8944-248CE86CD6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6" t="29882" r="41441" b="34792"/>
          <a:stretch/>
        </p:blipFill>
        <p:spPr>
          <a:xfrm>
            <a:off x="10832124" y="5995461"/>
            <a:ext cx="1083212" cy="74704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3C7A188-7E9E-C62D-B0A5-5132D102B7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942" t="36102" r="20038" b="32103"/>
          <a:stretch/>
        </p:blipFill>
        <p:spPr>
          <a:xfrm>
            <a:off x="146032" y="6080592"/>
            <a:ext cx="2258316" cy="661908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62104C21-9668-19B4-01E3-7DC1AC7C7D3F}"/>
              </a:ext>
            </a:extLst>
          </p:cNvPr>
          <p:cNvSpPr txBox="1">
            <a:spLocks/>
          </p:cNvSpPr>
          <p:nvPr/>
        </p:nvSpPr>
        <p:spPr>
          <a:xfrm>
            <a:off x="838203" y="-7799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0"/>
                <a:ea typeface="+mj-ea"/>
                <a:cs typeface="+mj-cs"/>
              </a:rPr>
              <a:t>2. Objetivos</a:t>
            </a: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9D5AE39F-88B0-49C0-0678-710F24CAB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0315" y="2606547"/>
            <a:ext cx="8755021" cy="266802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" sz="2300"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A través del uso de herramientas informáticas y la incorporación de metodologías de trabajo, enfocarnos sobre  3 de los procesos de mayor impacto: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000" b="1" u="sng"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Planificación</a:t>
            </a:r>
            <a:r>
              <a:rPr lang="es-ES" sz="2000"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 del sistema de producción </a:t>
            </a:r>
            <a:r>
              <a:rPr lang="es-ES" sz="2000" dirty="0">
                <a:solidFill>
                  <a:schemeClr val="bg1"/>
                </a:solidFill>
                <a:latin typeface="Sora" pitchFamily="2" charset="0"/>
                <a:cs typeface="Sora" pitchFamily="2" charset="0"/>
                <a:sym typeface="Wingdings" panose="05000000000000000000" pitchFamily="2" charset="2"/>
              </a:rPr>
              <a:t> definir objetivos y metas y comparar realidad</a:t>
            </a:r>
            <a:endParaRPr lang="es-ES" sz="2000" dirty="0">
              <a:solidFill>
                <a:schemeClr val="bg1"/>
              </a:solidFill>
              <a:latin typeface="Sora" pitchFamily="2" charset="0"/>
              <a:cs typeface="Sora" pitchFamily="2" charset="0"/>
            </a:endParaRPr>
          </a:p>
          <a:p>
            <a:pPr marL="342900" lvl="1" indent="-342900">
              <a:spcBef>
                <a:spcPts val="1000"/>
              </a:spcBef>
            </a:pPr>
            <a:r>
              <a:rPr lang="es-ES" sz="2000" b="1" u="sng"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Alimentación:</a:t>
            </a:r>
            <a:r>
              <a:rPr lang="es-ES" sz="2000" b="1"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 </a:t>
            </a:r>
            <a:r>
              <a:rPr lang="es-ES" sz="2000"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medición del pasto + formulación dietas + control de la ejecución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000" b="1" u="sng"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Vaca en transición:</a:t>
            </a:r>
            <a:r>
              <a:rPr lang="es-ES" sz="2000" b="1"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 </a:t>
            </a:r>
            <a:r>
              <a:rPr lang="es-ES" sz="2000"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alimentación y confort </a:t>
            </a:r>
            <a:r>
              <a:rPr lang="es-ES" sz="2000" dirty="0">
                <a:solidFill>
                  <a:schemeClr val="bg1"/>
                </a:solidFill>
                <a:latin typeface="Sora" pitchFamily="2" charset="0"/>
                <a:cs typeface="Sora" pitchFamily="2" charset="0"/>
                <a:sym typeface="Wingdings" panose="05000000000000000000" pitchFamily="2" charset="2"/>
              </a:rPr>
              <a:t></a:t>
            </a:r>
            <a:r>
              <a:rPr lang="es-ES" sz="2000"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 sanidad y reproducción</a:t>
            </a:r>
            <a:endParaRPr lang="es-ES" sz="2400" dirty="0">
              <a:solidFill>
                <a:schemeClr val="bg1"/>
              </a:solidFill>
              <a:latin typeface="Sora" pitchFamily="2" charset="0"/>
              <a:cs typeface="Sora" pitchFamily="2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/>
          <a:srcRect l="63704" t="49439" r="201" b="32119"/>
          <a:stretch/>
        </p:blipFill>
        <p:spPr>
          <a:xfrm>
            <a:off x="247321" y="1417110"/>
            <a:ext cx="2680832" cy="723844"/>
          </a:xfrm>
          <a:prstGeom prst="roundRect">
            <a:avLst>
              <a:gd name="adj" fmla="val 47791"/>
            </a:avLst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4"/>
          <a:srcRect l="63549" t="31671" r="-392" b="50337"/>
          <a:stretch/>
        </p:blipFill>
        <p:spPr>
          <a:xfrm>
            <a:off x="190806" y="2796801"/>
            <a:ext cx="2793863" cy="720997"/>
          </a:xfrm>
          <a:prstGeom prst="roundRect">
            <a:avLst>
              <a:gd name="adj" fmla="val 50000"/>
            </a:avLst>
          </a:prstGeom>
        </p:spPr>
      </p:pic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9D5AE39F-88B0-49C0-0678-710F24CABD24}"/>
              </a:ext>
            </a:extLst>
          </p:cNvPr>
          <p:cNvSpPr txBox="1">
            <a:spLocks/>
          </p:cNvSpPr>
          <p:nvPr/>
        </p:nvSpPr>
        <p:spPr>
          <a:xfrm>
            <a:off x="3130662" y="1331979"/>
            <a:ext cx="8223141" cy="9865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2300"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Desarrollar e implementar un </a:t>
            </a:r>
            <a:r>
              <a:rPr lang="es-ES" sz="2300" b="1"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sistema de gestión de información </a:t>
            </a:r>
            <a:r>
              <a:rPr lang="es-ES" sz="2300" b="1" dirty="0">
                <a:solidFill>
                  <a:schemeClr val="bg1"/>
                </a:solidFill>
                <a:latin typeface="Sora" pitchFamily="2" charset="0"/>
              </a:rPr>
              <a:t>  </a:t>
            </a:r>
            <a:r>
              <a:rPr lang="es-ES" sz="2300"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que integre el </a:t>
            </a:r>
            <a:r>
              <a:rPr lang="es-ES" sz="2300" b="1"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seguimiento de distintos procesos </a:t>
            </a:r>
            <a:r>
              <a:rPr lang="es-ES" sz="2300"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del tambo</a:t>
            </a:r>
            <a:endParaRPr lang="es-ES" sz="2300" dirty="0">
              <a:solidFill>
                <a:schemeClr val="bg1"/>
              </a:solidFill>
              <a:latin typeface="Raleway" pitchFamily="2" charset="0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45" t="64481" r="5338" b="18980"/>
          <a:stretch/>
        </p:blipFill>
        <p:spPr>
          <a:xfrm>
            <a:off x="247500" y="4178702"/>
            <a:ext cx="2737169" cy="758345"/>
          </a:xfrm>
          <a:prstGeom prst="roundRect">
            <a:avLst>
              <a:gd name="adj" fmla="val 50000"/>
            </a:avLst>
          </a:prstGeom>
        </p:spPr>
      </p:pic>
      <p:pic>
        <p:nvPicPr>
          <p:cNvPr id="19" name="Picture 2" descr="Vista previa de imagen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624" y="6080592"/>
            <a:ext cx="884500" cy="534375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1264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3C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5BF2DAE2-80BC-087A-9F09-D8965A0BF7DC}"/>
              </a:ext>
            </a:extLst>
          </p:cNvPr>
          <p:cNvCxnSpPr>
            <a:cxnSpLocks/>
          </p:cNvCxnSpPr>
          <p:nvPr/>
        </p:nvCxnSpPr>
        <p:spPr>
          <a:xfrm>
            <a:off x="-86139" y="5911053"/>
            <a:ext cx="12364278" cy="0"/>
          </a:xfrm>
          <a:prstGeom prst="line">
            <a:avLst/>
          </a:prstGeom>
          <a:ln>
            <a:solidFill>
              <a:srgbClr val="BDD83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Imagen 16">
            <a:extLst>
              <a:ext uri="{FF2B5EF4-FFF2-40B4-BE49-F238E27FC236}">
                <a16:creationId xmlns:a16="http://schemas.microsoft.com/office/drawing/2014/main" id="{D1FB720D-7692-A574-8944-248CE86CD6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6" t="29882" r="41441" b="34792"/>
          <a:stretch/>
        </p:blipFill>
        <p:spPr>
          <a:xfrm>
            <a:off x="10832124" y="5995461"/>
            <a:ext cx="1083212" cy="74704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3C7A188-7E9E-C62D-B0A5-5132D102B7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942" t="36102" r="20038" b="32103"/>
          <a:stretch/>
        </p:blipFill>
        <p:spPr>
          <a:xfrm>
            <a:off x="146032" y="6080592"/>
            <a:ext cx="2258316" cy="661908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62104C21-9668-19B4-01E3-7DC1AC7C7D3F}"/>
              </a:ext>
            </a:extLst>
          </p:cNvPr>
          <p:cNvSpPr txBox="1">
            <a:spLocks/>
          </p:cNvSpPr>
          <p:nvPr/>
        </p:nvSpPr>
        <p:spPr>
          <a:xfrm>
            <a:off x="838203" y="-7799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s-E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0"/>
              </a:rPr>
              <a:t>2. </a:t>
            </a:r>
            <a:r>
              <a:rPr lang="es-ES" sz="4800" b="1" dirty="0">
                <a:solidFill>
                  <a:prstClr val="white"/>
                </a:solidFill>
                <a:latin typeface="Raleway" pitchFamily="2" charset="0"/>
              </a:rPr>
              <a:t>Equipo de trabajo</a:t>
            </a:r>
          </a:p>
        </p:txBody>
      </p:sp>
      <p:sp>
        <p:nvSpPr>
          <p:cNvPr id="7" name="Rectángulo 6"/>
          <p:cNvSpPr/>
          <p:nvPr/>
        </p:nvSpPr>
        <p:spPr>
          <a:xfrm>
            <a:off x="7946800" y="1576249"/>
            <a:ext cx="35650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Equipo</a:t>
            </a:r>
            <a:r>
              <a:rPr kumimoji="0" lang="es-ES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 Técnico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838203" y="1576248"/>
            <a:ext cx="43148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S" sz="3200" b="1" dirty="0">
                <a:solidFill>
                  <a:schemeClr val="bg1"/>
                </a:solidFill>
                <a:latin typeface="Raleway" pitchFamily="2" charset="0"/>
              </a:rPr>
              <a:t>Comité de Dirección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aleway" pitchFamily="2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838203" y="2199098"/>
            <a:ext cx="437658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1"/>
                </a:solidFill>
                <a:latin typeface="Raleway" pitchFamily="2" charset="0"/>
              </a:rPr>
              <a:t>Pablo Chilibroste - RTCL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1"/>
                </a:solidFill>
                <a:latin typeface="Raleway" pitchFamily="2" charset="0"/>
              </a:rPr>
              <a:t>Alvaro Quintans - ANPL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1"/>
                </a:solidFill>
                <a:latin typeface="Raleway" pitchFamily="2" charset="0"/>
              </a:rPr>
              <a:t>Fernando Valverde - IPL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1"/>
                </a:solidFill>
                <a:latin typeface="Raleway" pitchFamily="2" charset="0"/>
              </a:rPr>
              <a:t>Justino Zavala - ATC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1"/>
                </a:solidFill>
                <a:latin typeface="Raleway" pitchFamily="2" charset="0"/>
              </a:rPr>
              <a:t>Horacio Rodríguez - SPLF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1"/>
                </a:solidFill>
                <a:latin typeface="Raleway" pitchFamily="2" charset="0"/>
              </a:rPr>
              <a:t>Daniel Laborde - CONAPROLE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1"/>
                </a:solidFill>
                <a:latin typeface="Raleway" pitchFamily="2" charset="0"/>
              </a:rPr>
              <a:t>Javier Parra - CONAPROLE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1"/>
                </a:solidFill>
                <a:latin typeface="Raleway" pitchFamily="2" charset="0"/>
              </a:rPr>
              <a:t>Ariel Londinsky - CILU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1"/>
                </a:solidFill>
                <a:latin typeface="Raleway" pitchFamily="2" charset="0"/>
              </a:rPr>
              <a:t>Nicolas Baraibar - INIA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1"/>
                </a:solidFill>
                <a:latin typeface="Raleway" pitchFamily="2" charset="0"/>
              </a:rPr>
              <a:t>Jorge Artagaveytia - INALE</a:t>
            </a:r>
          </a:p>
          <a:p>
            <a:endParaRPr lang="es-ES" sz="2000" dirty="0">
              <a:solidFill>
                <a:schemeClr val="bg1"/>
              </a:solidFill>
              <a:latin typeface="Raleway" pitchFamily="2" charset="0"/>
            </a:endParaRPr>
          </a:p>
          <a:p>
            <a:endParaRPr lang="es-ES" sz="2000" dirty="0">
              <a:solidFill>
                <a:schemeClr val="bg1"/>
              </a:solidFill>
              <a:latin typeface="Raleway" pitchFamily="2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7946800" y="2161023"/>
            <a:ext cx="369270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1"/>
                </a:solidFill>
                <a:latin typeface="Raleway" pitchFamily="2" charset="0"/>
              </a:rPr>
              <a:t>Jorge Artagaveytia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1"/>
                </a:solidFill>
                <a:latin typeface="Raleway" pitchFamily="2" charset="0"/>
              </a:rPr>
              <a:t>Gabriel Giudice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1"/>
                </a:solidFill>
                <a:latin typeface="Raleway" pitchFamily="2" charset="0"/>
              </a:rPr>
              <a:t>Juan de Mello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1"/>
                </a:solidFill>
                <a:latin typeface="Raleway" pitchFamily="2" charset="0"/>
              </a:rPr>
              <a:t>Juan Manuel Garrido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1"/>
                </a:solidFill>
                <a:latin typeface="Raleway" pitchFamily="2" charset="0"/>
              </a:rPr>
              <a:t>Guillermo Battegazzore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1"/>
                </a:solidFill>
                <a:latin typeface="Raleway" pitchFamily="2" charset="0"/>
              </a:rPr>
              <a:t>Magdalena Gil</a:t>
            </a:r>
          </a:p>
          <a:p>
            <a:endParaRPr lang="es-ES" sz="2000" dirty="0">
              <a:solidFill>
                <a:schemeClr val="bg1"/>
              </a:solidFill>
              <a:latin typeface="Raleway" pitchFamily="2" charset="0"/>
            </a:endParaRPr>
          </a:p>
          <a:p>
            <a:endParaRPr lang="es-ES" sz="2000" dirty="0">
              <a:solidFill>
                <a:schemeClr val="bg1"/>
              </a:solidFill>
              <a:latin typeface="Raleway" pitchFamily="2" charset="0"/>
            </a:endParaRPr>
          </a:p>
          <a:p>
            <a:endParaRPr lang="es-ES" sz="2000" dirty="0">
              <a:solidFill>
                <a:schemeClr val="bg1"/>
              </a:solidFill>
              <a:latin typeface="Raleway" pitchFamily="2" charset="0"/>
            </a:endParaRPr>
          </a:p>
          <a:p>
            <a:endParaRPr lang="es-ES" sz="2000" dirty="0">
              <a:solidFill>
                <a:schemeClr val="bg1"/>
              </a:solidFill>
              <a:latin typeface="Raleway" pitchFamily="2" charset="0"/>
            </a:endParaRPr>
          </a:p>
        </p:txBody>
      </p:sp>
      <p:pic>
        <p:nvPicPr>
          <p:cNvPr id="12" name="Picture 2" descr="Vista previa de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624" y="6080592"/>
            <a:ext cx="884500" cy="534375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09060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3C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5BF2DAE2-80BC-087A-9F09-D8965A0BF7DC}"/>
              </a:ext>
            </a:extLst>
          </p:cNvPr>
          <p:cNvCxnSpPr>
            <a:cxnSpLocks/>
          </p:cNvCxnSpPr>
          <p:nvPr/>
        </p:nvCxnSpPr>
        <p:spPr>
          <a:xfrm>
            <a:off x="-86139" y="5911053"/>
            <a:ext cx="12364278" cy="0"/>
          </a:xfrm>
          <a:prstGeom prst="line">
            <a:avLst/>
          </a:prstGeom>
          <a:ln>
            <a:solidFill>
              <a:srgbClr val="BDD83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Imagen 16">
            <a:extLst>
              <a:ext uri="{FF2B5EF4-FFF2-40B4-BE49-F238E27FC236}">
                <a16:creationId xmlns:a16="http://schemas.microsoft.com/office/drawing/2014/main" id="{D1FB720D-7692-A574-8944-248CE86CD6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6" t="29882" r="41441" b="34792"/>
          <a:stretch/>
        </p:blipFill>
        <p:spPr>
          <a:xfrm>
            <a:off x="10832124" y="5995461"/>
            <a:ext cx="1083212" cy="74704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3C7A188-7E9E-C62D-B0A5-5132D102B7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942" t="36102" r="20038" b="32103"/>
          <a:stretch/>
        </p:blipFill>
        <p:spPr>
          <a:xfrm>
            <a:off x="146032" y="6080592"/>
            <a:ext cx="2258316" cy="661908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62104C21-9668-19B4-01E3-7DC1AC7C7D3F}"/>
              </a:ext>
            </a:extLst>
          </p:cNvPr>
          <p:cNvSpPr txBox="1">
            <a:spLocks/>
          </p:cNvSpPr>
          <p:nvPr/>
        </p:nvSpPr>
        <p:spPr>
          <a:xfrm>
            <a:off x="838203" y="-7799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0"/>
              </a:rPr>
              <a:t>2. </a:t>
            </a:r>
            <a:r>
              <a:rPr lang="es-ES" sz="4800" b="1" dirty="0">
                <a:solidFill>
                  <a:prstClr val="white"/>
                </a:solidFill>
                <a:latin typeface="Raleway" pitchFamily="2" charset="0"/>
              </a:rPr>
              <a:t>Coordinación del trabajo</a:t>
            </a:r>
            <a:endParaRPr kumimoji="0" lang="es-E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itchFamily="2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CA89A4C-5791-9478-8BC7-0344970DD66E}"/>
              </a:ext>
            </a:extLst>
          </p:cNvPr>
          <p:cNvSpPr txBox="1"/>
          <p:nvPr/>
        </p:nvSpPr>
        <p:spPr>
          <a:xfrm>
            <a:off x="214418" y="1552038"/>
            <a:ext cx="51995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Articulando</a:t>
            </a:r>
            <a:r>
              <a:rPr lang="es-ES" sz="2000"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 con las capacidades académicas y técnicas de las instituciones del sector:</a:t>
            </a:r>
            <a:endParaRPr lang="es-UY" sz="2000" dirty="0">
              <a:solidFill>
                <a:schemeClr val="bg1"/>
              </a:solidFill>
              <a:latin typeface="Sora" pitchFamily="2" charset="0"/>
              <a:cs typeface="Sora" pitchFamily="2" charset="0"/>
            </a:endParaRPr>
          </a:p>
        </p:txBody>
      </p:sp>
      <p:pic>
        <p:nvPicPr>
          <p:cNvPr id="12" name="Picture 2" descr="Inale - Instituto Nacional de la Lech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600" y="3458659"/>
            <a:ext cx="780717" cy="78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422" y="2778890"/>
            <a:ext cx="737561" cy="66182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6"/>
          <a:srcRect l="13478" t="6635" r="15545" b="14146"/>
          <a:stretch/>
        </p:blipFill>
        <p:spPr>
          <a:xfrm>
            <a:off x="2358079" y="2782997"/>
            <a:ext cx="738103" cy="69552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1358" y="2778890"/>
            <a:ext cx="971274" cy="48204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422" y="3564313"/>
            <a:ext cx="617156" cy="617156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40130" y="3691004"/>
            <a:ext cx="689520" cy="501807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87577" y="2789721"/>
            <a:ext cx="693031" cy="688796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F894787D-767D-1A98-C298-993EA145765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31995" y="3691004"/>
            <a:ext cx="875822" cy="446122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 rotWithShape="1">
          <a:blip r:embed="rId12"/>
          <a:srcRect b="7340"/>
          <a:stretch/>
        </p:blipFill>
        <p:spPr>
          <a:xfrm>
            <a:off x="248677" y="2567702"/>
            <a:ext cx="4543112" cy="3157238"/>
          </a:xfrm>
          <a:prstGeom prst="rect">
            <a:avLst/>
          </a:prstGeom>
        </p:spPr>
      </p:pic>
      <p:pic>
        <p:nvPicPr>
          <p:cNvPr id="34" name="Picture 2" descr="Vista previa de imagen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624" y="6080592"/>
            <a:ext cx="884500" cy="534375"/>
          </a:xfrm>
          <a:prstGeom prst="roundRect">
            <a:avLst/>
          </a:prstGeom>
          <a:noFill/>
        </p:spPr>
      </p:pic>
      <p:grpSp>
        <p:nvGrpSpPr>
          <p:cNvPr id="7" name="Grupo 6"/>
          <p:cNvGrpSpPr/>
          <p:nvPr/>
        </p:nvGrpSpPr>
        <p:grpSpPr>
          <a:xfrm>
            <a:off x="7340964" y="1602995"/>
            <a:ext cx="5199532" cy="4079132"/>
            <a:chOff x="7340964" y="1602995"/>
            <a:chExt cx="5199532" cy="4079132"/>
          </a:xfrm>
        </p:grpSpPr>
        <p:grpSp>
          <p:nvGrpSpPr>
            <p:cNvPr id="5" name="Grupo 4"/>
            <p:cNvGrpSpPr/>
            <p:nvPr/>
          </p:nvGrpSpPr>
          <p:grpSpPr>
            <a:xfrm>
              <a:off x="7340964" y="1602995"/>
              <a:ext cx="5199532" cy="3774768"/>
              <a:chOff x="7340964" y="1602995"/>
              <a:chExt cx="5199532" cy="3774768"/>
            </a:xfrm>
          </p:grpSpPr>
          <p:sp>
            <p:nvSpPr>
              <p:cNvPr id="22" name="Rectángulo 21"/>
              <p:cNvSpPr/>
              <p:nvPr/>
            </p:nvSpPr>
            <p:spPr>
              <a:xfrm>
                <a:off x="7340964" y="1602995"/>
                <a:ext cx="5199532" cy="1080296"/>
              </a:xfrm>
              <a:prstGeom prst="rect">
                <a:avLst/>
              </a:prstGeom>
            </p:spPr>
            <p:txBody>
              <a:bodyPr wrap="square" lIns="91440" tIns="45720" rIns="91440" bIns="45720" anchor="t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s-UY" sz="2000" dirty="0">
                    <a:solidFill>
                      <a:schemeClr val="bg1"/>
                    </a:solidFill>
                    <a:latin typeface="Sora" pitchFamily="2" charset="0"/>
                    <a:cs typeface="Sora" pitchFamily="2" charset="0"/>
                  </a:rPr>
                  <a:t>Está orientado a trabajar con </a:t>
                </a:r>
                <a:r>
                  <a:rPr lang="es-UY" sz="2000" b="1" dirty="0">
                    <a:solidFill>
                      <a:schemeClr val="bg1"/>
                    </a:solidFill>
                    <a:latin typeface="Sora" pitchFamily="2" charset="0"/>
                    <a:cs typeface="Sora" pitchFamily="2" charset="0"/>
                  </a:rPr>
                  <a:t>productores/as lecheros remitentes </a:t>
                </a:r>
                <a:r>
                  <a:rPr lang="es-UY" sz="2000" dirty="0">
                    <a:solidFill>
                      <a:schemeClr val="bg1"/>
                    </a:solidFill>
                    <a:latin typeface="Sora" pitchFamily="2" charset="0"/>
                    <a:cs typeface="Sora" pitchFamily="2" charset="0"/>
                  </a:rPr>
                  <a:t>de las industrias del país: </a:t>
                </a:r>
              </a:p>
            </p:txBody>
          </p:sp>
          <p:pic>
            <p:nvPicPr>
              <p:cNvPr id="23" name="Imagen 22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444561" y="2843419"/>
                <a:ext cx="1076587" cy="548387"/>
              </a:xfrm>
              <a:prstGeom prst="rect">
                <a:avLst/>
              </a:prstGeom>
            </p:spPr>
          </p:pic>
          <p:pic>
            <p:nvPicPr>
              <p:cNvPr id="24" name="Imagen 23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642486" y="2852758"/>
                <a:ext cx="667157" cy="625759"/>
              </a:xfrm>
              <a:prstGeom prst="rect">
                <a:avLst/>
              </a:prstGeom>
            </p:spPr>
          </p:pic>
          <p:pic>
            <p:nvPicPr>
              <p:cNvPr id="25" name="Imagen 24"/>
              <p:cNvPicPr>
                <a:picLocks noChangeAspect="1"/>
              </p:cNvPicPr>
              <p:nvPr/>
            </p:nvPicPr>
            <p:blipFill rotWithShape="1">
              <a:blip r:embed="rId15"/>
              <a:srcRect t="24787" b="25182"/>
              <a:stretch/>
            </p:blipFill>
            <p:spPr>
              <a:xfrm>
                <a:off x="9475605" y="2854741"/>
                <a:ext cx="1128319" cy="537065"/>
              </a:xfrm>
              <a:prstGeom prst="rect">
                <a:avLst/>
              </a:prstGeom>
            </p:spPr>
          </p:pic>
          <p:pic>
            <p:nvPicPr>
              <p:cNvPr id="26" name="Imagen 25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486249" y="3451216"/>
                <a:ext cx="730253" cy="730253"/>
              </a:xfrm>
              <a:prstGeom prst="rect">
                <a:avLst/>
              </a:prstGeom>
            </p:spPr>
          </p:pic>
          <p:pic>
            <p:nvPicPr>
              <p:cNvPr id="27" name="Imagen 26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308082" y="3587432"/>
                <a:ext cx="1540953" cy="457820"/>
              </a:xfrm>
              <a:prstGeom prst="rect">
                <a:avLst/>
              </a:prstGeom>
            </p:spPr>
          </p:pic>
          <p:pic>
            <p:nvPicPr>
              <p:cNvPr id="28" name="Imagen 27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849035" y="3563256"/>
                <a:ext cx="787087" cy="572813"/>
              </a:xfrm>
              <a:prstGeom prst="rect">
                <a:avLst/>
              </a:prstGeom>
            </p:spPr>
          </p:pic>
          <p:pic>
            <p:nvPicPr>
              <p:cNvPr id="2" name="Imagen 1"/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542045" y="4578120"/>
                <a:ext cx="686738" cy="770614"/>
              </a:xfrm>
              <a:prstGeom prst="rect">
                <a:avLst/>
              </a:prstGeom>
            </p:spPr>
          </p:pic>
          <p:pic>
            <p:nvPicPr>
              <p:cNvPr id="32" name="Imagen 31"/>
              <p:cNvPicPr/>
              <p:nvPr/>
            </p:nvPicPr>
            <p:blipFill rotWithShape="1">
              <a:blip r:embed="rId19"/>
              <a:srcRect l="7143" t="7025"/>
              <a:stretch/>
            </p:blipFill>
            <p:spPr>
              <a:xfrm>
                <a:off x="8521148" y="4549092"/>
                <a:ext cx="824957" cy="828671"/>
              </a:xfrm>
              <a:prstGeom prst="ellipse">
                <a:avLst/>
              </a:prstGeom>
            </p:spPr>
          </p:pic>
          <p:pic>
            <p:nvPicPr>
              <p:cNvPr id="33" name="Imagen 32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9542547" y="4597916"/>
                <a:ext cx="931490" cy="763671"/>
              </a:xfrm>
              <a:prstGeom prst="ellipse">
                <a:avLst/>
              </a:prstGeom>
            </p:spPr>
          </p:pic>
        </p:grpSp>
        <p:sp>
          <p:nvSpPr>
            <p:cNvPr id="4" name="CuadroTexto 3"/>
            <p:cNvSpPr txBox="1"/>
            <p:nvPr/>
          </p:nvSpPr>
          <p:spPr>
            <a:xfrm>
              <a:off x="7480847" y="5343573"/>
              <a:ext cx="8091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600" b="1" dirty="0">
                  <a:solidFill>
                    <a:schemeClr val="bg1"/>
                  </a:solidFill>
                  <a:latin typeface="Sora" pitchFamily="2" charset="0"/>
                  <a:cs typeface="Sora" pitchFamily="2" charset="0"/>
                </a:rPr>
                <a:t>ANPL</a:t>
              </a:r>
            </a:p>
          </p:txBody>
        </p:sp>
      </p:grpSp>
      <p:pic>
        <p:nvPicPr>
          <p:cNvPr id="30" name="Imagen 29"/>
          <p:cNvPicPr>
            <a:picLocks noChangeAspect="1"/>
          </p:cNvPicPr>
          <p:nvPr/>
        </p:nvPicPr>
        <p:blipFill rotWithShape="1">
          <a:blip r:embed="rId21"/>
          <a:srcRect t="-1" r="24236" b="33689"/>
          <a:stretch/>
        </p:blipFill>
        <p:spPr>
          <a:xfrm>
            <a:off x="7167486" y="2701403"/>
            <a:ext cx="4747850" cy="311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834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3C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5BF2DAE2-80BC-087A-9F09-D8965A0BF7DC}"/>
              </a:ext>
            </a:extLst>
          </p:cNvPr>
          <p:cNvCxnSpPr>
            <a:cxnSpLocks/>
          </p:cNvCxnSpPr>
          <p:nvPr/>
        </p:nvCxnSpPr>
        <p:spPr>
          <a:xfrm>
            <a:off x="-86139" y="5911053"/>
            <a:ext cx="12364278" cy="0"/>
          </a:xfrm>
          <a:prstGeom prst="line">
            <a:avLst/>
          </a:prstGeom>
          <a:ln>
            <a:solidFill>
              <a:srgbClr val="BDD83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Imagen 16">
            <a:extLst>
              <a:ext uri="{FF2B5EF4-FFF2-40B4-BE49-F238E27FC236}">
                <a16:creationId xmlns:a16="http://schemas.microsoft.com/office/drawing/2014/main" id="{D1FB720D-7692-A574-8944-248CE86CD6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6" t="29882" r="41441" b="34792"/>
          <a:stretch/>
        </p:blipFill>
        <p:spPr>
          <a:xfrm>
            <a:off x="10832124" y="5995461"/>
            <a:ext cx="1083212" cy="74704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3C7A188-7E9E-C62D-B0A5-5132D102B7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942" t="36102" r="20038" b="32103"/>
          <a:stretch/>
        </p:blipFill>
        <p:spPr>
          <a:xfrm>
            <a:off x="146032" y="6080592"/>
            <a:ext cx="2258316" cy="661908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62104C21-9668-19B4-01E3-7DC1AC7C7D3F}"/>
              </a:ext>
            </a:extLst>
          </p:cNvPr>
          <p:cNvSpPr txBox="1">
            <a:spLocks/>
          </p:cNvSpPr>
          <p:nvPr/>
        </p:nvSpPr>
        <p:spPr>
          <a:xfrm>
            <a:off x="838203" y="-7799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0"/>
                <a:ea typeface="+mj-ea"/>
                <a:cs typeface="+mj-cs"/>
              </a:rPr>
              <a:t>3. Caracterización de los predios pilotos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4237822"/>
              </p:ext>
            </p:extLst>
          </p:nvPr>
        </p:nvGraphicFramePr>
        <p:xfrm>
          <a:off x="80436" y="1507076"/>
          <a:ext cx="3218315" cy="1703070"/>
        </p:xfrm>
        <a:graphic>
          <a:graphicData uri="http://schemas.openxmlformats.org/drawingml/2006/table">
            <a:tbl>
              <a:tblPr firstRow="1">
                <a:tableStyleId>{F2DE63D5-997A-4646-A377-4702673A728D}</a:tableStyleId>
              </a:tblPr>
              <a:tblGrid>
                <a:gridCol w="2039912">
                  <a:extLst>
                    <a:ext uri="{9D8B030D-6E8A-4147-A177-3AD203B41FA5}">
                      <a16:colId xmlns:a16="http://schemas.microsoft.com/office/drawing/2014/main" val="3042816741"/>
                    </a:ext>
                  </a:extLst>
                </a:gridCol>
                <a:gridCol w="1178403">
                  <a:extLst>
                    <a:ext uri="{9D8B030D-6E8A-4147-A177-3AD203B41FA5}">
                      <a16:colId xmlns:a16="http://schemas.microsoft.com/office/drawing/2014/main" val="1978061965"/>
                    </a:ext>
                  </a:extLst>
                </a:gridCol>
              </a:tblGrid>
              <a:tr h="220474">
                <a:tc>
                  <a:txBody>
                    <a:bodyPr/>
                    <a:lstStyle/>
                    <a:p>
                      <a:pPr algn="l" fontAlgn="b"/>
                      <a:r>
                        <a:rPr lang="es-UY" sz="1800" u="none" strike="noStrike" dirty="0">
                          <a:effectLst/>
                          <a:latin typeface="Sora" pitchFamily="2" charset="0"/>
                          <a:cs typeface="Sora" pitchFamily="2" charset="0"/>
                        </a:rPr>
                        <a:t>Vaca Masa</a:t>
                      </a:r>
                      <a:endParaRPr lang="es-UY" sz="1800" b="1" i="0" u="none" strike="noStrike" dirty="0">
                        <a:solidFill>
                          <a:schemeClr val="bg1"/>
                        </a:solidFill>
                        <a:effectLst/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UY" sz="1800" u="none" strike="noStrike" dirty="0">
                          <a:effectLst/>
                          <a:latin typeface="Sora" pitchFamily="2" charset="0"/>
                          <a:cs typeface="Sora" pitchFamily="2" charset="0"/>
                        </a:rPr>
                        <a:t>N°</a:t>
                      </a:r>
                      <a:endParaRPr lang="es-UY" sz="1800" b="1" i="0" u="none" strike="noStrike" dirty="0">
                        <a:solidFill>
                          <a:schemeClr val="bg1"/>
                        </a:solidFill>
                        <a:effectLst/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7337484"/>
                  </a:ext>
                </a:extLst>
              </a:tr>
              <a:tr h="220474">
                <a:tc>
                  <a:txBody>
                    <a:bodyPr/>
                    <a:lstStyle/>
                    <a:p>
                      <a:pPr algn="l" fontAlgn="b"/>
                      <a:r>
                        <a:rPr lang="es-UY" sz="1800" u="none" strike="noStrike" dirty="0">
                          <a:solidFill>
                            <a:schemeClr val="bg1"/>
                          </a:solidFill>
                          <a:effectLst/>
                          <a:latin typeface="Sora" pitchFamily="2" charset="0"/>
                          <a:cs typeface="Sora" pitchFamily="2" charset="0"/>
                        </a:rPr>
                        <a:t>Mas de 500</a:t>
                      </a:r>
                      <a:endParaRPr lang="es-UY" sz="1800" b="1" i="0" u="none" strike="noStrike" dirty="0">
                        <a:solidFill>
                          <a:schemeClr val="bg1"/>
                        </a:solidFill>
                        <a:effectLst/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UY" sz="1800" u="none" strike="noStrike" dirty="0">
                          <a:solidFill>
                            <a:schemeClr val="bg1"/>
                          </a:solidFill>
                          <a:effectLst/>
                          <a:latin typeface="Sora" pitchFamily="2" charset="0"/>
                          <a:cs typeface="Sora" pitchFamily="2" charset="0"/>
                        </a:rPr>
                        <a:t>3</a:t>
                      </a:r>
                      <a:endParaRPr lang="es-UY" sz="1800" b="1" i="0" u="none" strike="noStrike" dirty="0">
                        <a:solidFill>
                          <a:schemeClr val="bg1"/>
                        </a:solidFill>
                        <a:effectLst/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73950878"/>
                  </a:ext>
                </a:extLst>
              </a:tr>
              <a:tr h="220474">
                <a:tc>
                  <a:txBody>
                    <a:bodyPr/>
                    <a:lstStyle/>
                    <a:p>
                      <a:pPr algn="l" fontAlgn="b"/>
                      <a:r>
                        <a:rPr lang="es-UY" sz="1800" u="none" strike="noStrike" dirty="0">
                          <a:solidFill>
                            <a:schemeClr val="bg1"/>
                          </a:solidFill>
                          <a:effectLst/>
                          <a:latin typeface="Sora" pitchFamily="2" charset="0"/>
                          <a:cs typeface="Sora" pitchFamily="2" charset="0"/>
                        </a:rPr>
                        <a:t>Entre 300 y 500 </a:t>
                      </a:r>
                      <a:endParaRPr lang="es-UY" sz="1800" b="1" i="0" u="none" strike="noStrike" dirty="0">
                        <a:solidFill>
                          <a:schemeClr val="bg1"/>
                        </a:solidFill>
                        <a:effectLst/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UY" sz="1800" u="none" strike="noStrike" dirty="0">
                          <a:solidFill>
                            <a:schemeClr val="bg1"/>
                          </a:solidFill>
                          <a:effectLst/>
                          <a:latin typeface="Sora" pitchFamily="2" charset="0"/>
                          <a:cs typeface="Sora" pitchFamily="2" charset="0"/>
                        </a:rPr>
                        <a:t>3</a:t>
                      </a:r>
                      <a:endParaRPr lang="es-UY" sz="1800" b="1" i="0" u="none" strike="noStrike" dirty="0">
                        <a:solidFill>
                          <a:schemeClr val="bg1"/>
                        </a:solidFill>
                        <a:effectLst/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56263595"/>
                  </a:ext>
                </a:extLst>
              </a:tr>
              <a:tr h="220474">
                <a:tc>
                  <a:txBody>
                    <a:bodyPr/>
                    <a:lstStyle/>
                    <a:p>
                      <a:pPr algn="l" fontAlgn="b"/>
                      <a:r>
                        <a:rPr lang="es-UY" sz="1800" u="none" strike="noStrike" dirty="0">
                          <a:solidFill>
                            <a:schemeClr val="bg1"/>
                          </a:solidFill>
                          <a:effectLst/>
                          <a:latin typeface="Sora" pitchFamily="2" charset="0"/>
                          <a:cs typeface="Sora" pitchFamily="2" charset="0"/>
                        </a:rPr>
                        <a:t>Entre 150 y 300 </a:t>
                      </a:r>
                      <a:endParaRPr lang="es-UY" sz="1800" b="1" i="0" u="none" strike="noStrike" dirty="0">
                        <a:solidFill>
                          <a:schemeClr val="bg1"/>
                        </a:solidFill>
                        <a:effectLst/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UY" sz="1800" u="none" strike="noStrike" dirty="0">
                          <a:solidFill>
                            <a:schemeClr val="bg1"/>
                          </a:solidFill>
                          <a:effectLst/>
                          <a:latin typeface="Sora" pitchFamily="2" charset="0"/>
                          <a:cs typeface="Sora" pitchFamily="2" charset="0"/>
                        </a:rPr>
                        <a:t>10</a:t>
                      </a:r>
                      <a:endParaRPr lang="es-UY" sz="1800" b="1" i="0" u="none" strike="noStrike" dirty="0">
                        <a:solidFill>
                          <a:schemeClr val="bg1"/>
                        </a:solidFill>
                        <a:effectLst/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88779283"/>
                  </a:ext>
                </a:extLst>
              </a:tr>
              <a:tr h="253969">
                <a:tc>
                  <a:txBody>
                    <a:bodyPr/>
                    <a:lstStyle/>
                    <a:p>
                      <a:pPr algn="l" fontAlgn="b"/>
                      <a:r>
                        <a:rPr lang="es-UY" sz="1800" u="none" strike="noStrike">
                          <a:solidFill>
                            <a:schemeClr val="bg1"/>
                          </a:solidFill>
                          <a:effectLst/>
                          <a:latin typeface="Sora" pitchFamily="2" charset="0"/>
                          <a:cs typeface="Sora" pitchFamily="2" charset="0"/>
                        </a:rPr>
                        <a:t>Entre 50 y 150</a:t>
                      </a:r>
                      <a:endParaRPr lang="es-UY" sz="1800" b="1" i="0" u="none" strike="noStrike">
                        <a:solidFill>
                          <a:schemeClr val="bg1"/>
                        </a:solidFill>
                        <a:effectLst/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UY" sz="1800" u="none" strike="noStrike" dirty="0">
                          <a:solidFill>
                            <a:schemeClr val="bg1"/>
                          </a:solidFill>
                          <a:effectLst/>
                          <a:latin typeface="Sora" pitchFamily="2" charset="0"/>
                          <a:cs typeface="Sora" pitchFamily="2" charset="0"/>
                        </a:rPr>
                        <a:t>13</a:t>
                      </a:r>
                      <a:endParaRPr lang="es-UY" sz="1800" b="1" i="0" u="none" strike="noStrike" dirty="0">
                        <a:solidFill>
                          <a:schemeClr val="bg1"/>
                        </a:solidFill>
                        <a:effectLst/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28956699"/>
                  </a:ext>
                </a:extLst>
              </a:tr>
              <a:tr h="220474">
                <a:tc>
                  <a:txBody>
                    <a:bodyPr/>
                    <a:lstStyle/>
                    <a:p>
                      <a:pPr algn="l" fontAlgn="b"/>
                      <a:endParaRPr lang="es-UY" sz="1800" b="1" i="0" u="none" strike="noStrike">
                        <a:solidFill>
                          <a:schemeClr val="bg1"/>
                        </a:solidFill>
                        <a:effectLst/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UY" sz="1800" u="none" strike="noStrike" dirty="0">
                          <a:solidFill>
                            <a:schemeClr val="bg1"/>
                          </a:solidFill>
                          <a:effectLst/>
                          <a:latin typeface="Sora" pitchFamily="2" charset="0"/>
                          <a:cs typeface="Sora" pitchFamily="2" charset="0"/>
                        </a:rPr>
                        <a:t>29</a:t>
                      </a:r>
                      <a:endParaRPr lang="es-UY" sz="1800" b="1" i="0" u="none" strike="noStrike" dirty="0">
                        <a:solidFill>
                          <a:schemeClr val="bg1"/>
                        </a:solidFill>
                        <a:effectLst/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83463723"/>
                  </a:ext>
                </a:extLst>
              </a:tr>
            </a:tbl>
          </a:graphicData>
        </a:graphic>
      </p:graphicFrame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0223500"/>
              </p:ext>
            </p:extLst>
          </p:nvPr>
        </p:nvGraphicFramePr>
        <p:xfrm>
          <a:off x="3459623" y="1507076"/>
          <a:ext cx="2820062" cy="2270760"/>
        </p:xfrm>
        <a:graphic>
          <a:graphicData uri="http://schemas.openxmlformats.org/drawingml/2006/table">
            <a:tbl>
              <a:tblPr firstRow="1" firstCol="1">
                <a:tableStyleId>{F2DE63D5-997A-4646-A377-4702673A728D}</a:tableStyleId>
              </a:tblPr>
              <a:tblGrid>
                <a:gridCol w="1611464">
                  <a:extLst>
                    <a:ext uri="{9D8B030D-6E8A-4147-A177-3AD203B41FA5}">
                      <a16:colId xmlns:a16="http://schemas.microsoft.com/office/drawing/2014/main" val="2826603147"/>
                    </a:ext>
                  </a:extLst>
                </a:gridCol>
                <a:gridCol w="1208598">
                  <a:extLst>
                    <a:ext uri="{9D8B030D-6E8A-4147-A177-3AD203B41FA5}">
                      <a16:colId xmlns:a16="http://schemas.microsoft.com/office/drawing/2014/main" val="3046405788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UY" sz="1800" u="none" strike="noStrike" dirty="0">
                          <a:effectLst/>
                          <a:latin typeface="Sora" pitchFamily="2" charset="0"/>
                          <a:cs typeface="Sora" pitchFamily="2" charset="0"/>
                        </a:rPr>
                        <a:t>Industria/</a:t>
                      </a:r>
                      <a:r>
                        <a:rPr lang="es-UY" sz="1800" u="none" strike="noStrike" dirty="0" err="1">
                          <a:effectLst/>
                          <a:latin typeface="Sora" pitchFamily="2" charset="0"/>
                          <a:cs typeface="Sora" pitchFamily="2" charset="0"/>
                        </a:rPr>
                        <a:t>Int</a:t>
                      </a:r>
                      <a:endParaRPr lang="es-UY" sz="1800" b="1" i="0" u="none" strike="noStrike" dirty="0">
                        <a:solidFill>
                          <a:schemeClr val="bg1"/>
                        </a:solidFill>
                        <a:effectLst/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UY" sz="1800" u="none" strike="noStrike" dirty="0">
                          <a:effectLst/>
                          <a:latin typeface="Sora" pitchFamily="2" charset="0"/>
                          <a:cs typeface="Sora" pitchFamily="2" charset="0"/>
                        </a:rPr>
                        <a:t>N°</a:t>
                      </a:r>
                      <a:endParaRPr lang="es-UY" sz="1800" b="1" i="0" u="none" strike="noStrike" dirty="0">
                        <a:solidFill>
                          <a:schemeClr val="bg1"/>
                        </a:solidFill>
                        <a:effectLst/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057122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UY" sz="1800" b="0" u="none" strike="noStrike" dirty="0">
                          <a:solidFill>
                            <a:schemeClr val="bg1"/>
                          </a:solidFill>
                          <a:effectLst/>
                          <a:latin typeface="Sora" pitchFamily="2" charset="0"/>
                          <a:cs typeface="Sora" pitchFamily="2" charset="0"/>
                        </a:rPr>
                        <a:t>CONAPROLE</a:t>
                      </a:r>
                      <a:endParaRPr lang="es-UY" sz="1800" b="0" i="0" u="none" strike="noStrike" dirty="0">
                        <a:solidFill>
                          <a:schemeClr val="bg1"/>
                        </a:solidFill>
                        <a:effectLst/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UY" sz="1800" b="0" u="none" strike="noStrike" dirty="0">
                          <a:solidFill>
                            <a:schemeClr val="bg1"/>
                          </a:solidFill>
                          <a:effectLst/>
                          <a:latin typeface="Sora" pitchFamily="2" charset="0"/>
                          <a:cs typeface="Sora" pitchFamily="2" charset="0"/>
                        </a:rPr>
                        <a:t>18</a:t>
                      </a:r>
                      <a:endParaRPr lang="es-UY" sz="1800" b="0" i="0" u="none" strike="noStrike" dirty="0">
                        <a:solidFill>
                          <a:schemeClr val="bg1"/>
                        </a:solidFill>
                        <a:effectLst/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835729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UY" sz="1800" b="0" u="none" strike="noStrike" dirty="0">
                          <a:solidFill>
                            <a:schemeClr val="bg1"/>
                          </a:solidFill>
                          <a:effectLst/>
                          <a:latin typeface="Sora" pitchFamily="2" charset="0"/>
                          <a:cs typeface="Sora" pitchFamily="2" charset="0"/>
                        </a:rPr>
                        <a:t>CALCAR</a:t>
                      </a:r>
                      <a:endParaRPr lang="es-UY" sz="1800" b="0" i="0" u="none" strike="noStrike" dirty="0">
                        <a:solidFill>
                          <a:schemeClr val="bg1"/>
                        </a:solidFill>
                        <a:effectLst/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UY" sz="1800" b="0" u="none" strike="noStrike" dirty="0">
                          <a:solidFill>
                            <a:schemeClr val="bg1"/>
                          </a:solidFill>
                          <a:effectLst/>
                          <a:latin typeface="Sora" pitchFamily="2" charset="0"/>
                          <a:cs typeface="Sora" pitchFamily="2" charset="0"/>
                        </a:rPr>
                        <a:t>4</a:t>
                      </a:r>
                      <a:endParaRPr lang="es-UY" sz="1800" b="0" i="0" u="none" strike="noStrike" dirty="0">
                        <a:solidFill>
                          <a:schemeClr val="bg1"/>
                        </a:solidFill>
                        <a:effectLst/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1650661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UY" sz="1800" b="0" u="none" strike="noStrike" dirty="0">
                          <a:solidFill>
                            <a:schemeClr val="bg1"/>
                          </a:solidFill>
                          <a:effectLst/>
                          <a:latin typeface="Sora" pitchFamily="2" charset="0"/>
                          <a:cs typeface="Sora" pitchFamily="2" charset="0"/>
                        </a:rPr>
                        <a:t>FUCREA</a:t>
                      </a:r>
                      <a:endParaRPr lang="es-UY" sz="1800" b="0" i="0" u="none" strike="noStrike" dirty="0">
                        <a:solidFill>
                          <a:schemeClr val="bg1"/>
                        </a:solidFill>
                        <a:effectLst/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UY" sz="1800" b="0" u="none" strike="noStrike" dirty="0">
                          <a:solidFill>
                            <a:schemeClr val="bg1"/>
                          </a:solidFill>
                          <a:effectLst/>
                          <a:latin typeface="Sora" pitchFamily="2" charset="0"/>
                          <a:cs typeface="Sora" pitchFamily="2" charset="0"/>
                        </a:rPr>
                        <a:t>3</a:t>
                      </a:r>
                      <a:endParaRPr lang="es-UY" sz="1800" b="0" i="0" u="none" strike="noStrike" dirty="0">
                        <a:solidFill>
                          <a:schemeClr val="bg1"/>
                        </a:solidFill>
                        <a:effectLst/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1355754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UY" sz="1800" b="0" u="none" strike="noStrike">
                          <a:solidFill>
                            <a:schemeClr val="bg1"/>
                          </a:solidFill>
                          <a:effectLst/>
                          <a:latin typeface="Sora" pitchFamily="2" charset="0"/>
                          <a:cs typeface="Sora" pitchFamily="2" charset="0"/>
                        </a:rPr>
                        <a:t>CLALDY</a:t>
                      </a:r>
                      <a:endParaRPr lang="es-UY" sz="1800" b="0" i="0" u="none" strike="noStrike">
                        <a:solidFill>
                          <a:schemeClr val="bg1"/>
                        </a:solidFill>
                        <a:effectLst/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UY" sz="1800" b="0" u="none" strike="noStrike" dirty="0">
                          <a:solidFill>
                            <a:schemeClr val="bg1"/>
                          </a:solidFill>
                          <a:effectLst/>
                          <a:latin typeface="Sora" pitchFamily="2" charset="0"/>
                          <a:cs typeface="Sora" pitchFamily="2" charset="0"/>
                        </a:rPr>
                        <a:t>2</a:t>
                      </a:r>
                      <a:endParaRPr lang="es-UY" sz="1800" b="0" i="0" u="none" strike="noStrike" dirty="0">
                        <a:solidFill>
                          <a:schemeClr val="bg1"/>
                        </a:solidFill>
                        <a:effectLst/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3947284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UY" sz="1800" b="0" u="none" strike="noStrike">
                          <a:solidFill>
                            <a:schemeClr val="bg1"/>
                          </a:solidFill>
                          <a:effectLst/>
                          <a:latin typeface="Sora" pitchFamily="2" charset="0"/>
                          <a:cs typeface="Sora" pitchFamily="2" charset="0"/>
                        </a:rPr>
                        <a:t>LACTALIS</a:t>
                      </a:r>
                      <a:endParaRPr lang="es-UY" sz="1800" b="0" i="0" u="none" strike="noStrike">
                        <a:solidFill>
                          <a:schemeClr val="bg1"/>
                        </a:solidFill>
                        <a:effectLst/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UY" sz="1800" b="0" u="none" strike="noStrike" dirty="0">
                          <a:solidFill>
                            <a:schemeClr val="bg1"/>
                          </a:solidFill>
                          <a:effectLst/>
                          <a:latin typeface="Sora" pitchFamily="2" charset="0"/>
                          <a:cs typeface="Sora" pitchFamily="2" charset="0"/>
                        </a:rPr>
                        <a:t>1</a:t>
                      </a:r>
                      <a:endParaRPr lang="es-UY" sz="1800" b="0" i="0" u="none" strike="noStrike" dirty="0">
                        <a:solidFill>
                          <a:schemeClr val="bg1"/>
                        </a:solidFill>
                        <a:effectLst/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372587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UY" sz="1800" b="0" u="none" strike="noStrike">
                          <a:solidFill>
                            <a:schemeClr val="bg1"/>
                          </a:solidFill>
                          <a:effectLst/>
                          <a:latin typeface="Sora" pitchFamily="2" charset="0"/>
                          <a:cs typeface="Sora" pitchFamily="2" charset="0"/>
                        </a:rPr>
                        <a:t>COLEME</a:t>
                      </a:r>
                      <a:endParaRPr lang="es-UY" sz="1800" b="0" i="0" u="none" strike="noStrike">
                        <a:solidFill>
                          <a:schemeClr val="bg1"/>
                        </a:solidFill>
                        <a:effectLst/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UY" sz="1800" b="0" u="none" strike="noStrike" dirty="0">
                          <a:solidFill>
                            <a:schemeClr val="bg1"/>
                          </a:solidFill>
                          <a:effectLst/>
                          <a:latin typeface="Sora" pitchFamily="2" charset="0"/>
                          <a:cs typeface="Sora" pitchFamily="2" charset="0"/>
                        </a:rPr>
                        <a:t>1</a:t>
                      </a:r>
                      <a:endParaRPr lang="es-UY" sz="1800" b="0" i="0" u="none" strike="noStrike" dirty="0">
                        <a:solidFill>
                          <a:schemeClr val="bg1"/>
                        </a:solidFill>
                        <a:effectLst/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628931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s-UY" sz="1800" b="0" i="0" u="none" strike="noStrike" dirty="0">
                        <a:solidFill>
                          <a:schemeClr val="bg1"/>
                        </a:solidFill>
                        <a:effectLst/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UY" sz="1800" b="0" u="none" strike="noStrike" dirty="0">
                          <a:solidFill>
                            <a:schemeClr val="bg1"/>
                          </a:solidFill>
                          <a:effectLst/>
                          <a:latin typeface="Sora" pitchFamily="2" charset="0"/>
                          <a:cs typeface="Sora" pitchFamily="2" charset="0"/>
                        </a:rPr>
                        <a:t>29</a:t>
                      </a:r>
                      <a:endParaRPr lang="es-UY" sz="1800" b="0" i="0" u="none" strike="noStrike" dirty="0">
                        <a:solidFill>
                          <a:schemeClr val="bg1"/>
                        </a:solidFill>
                        <a:effectLst/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81085156"/>
                  </a:ext>
                </a:extLst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1672627"/>
              </p:ext>
            </p:extLst>
          </p:nvPr>
        </p:nvGraphicFramePr>
        <p:xfrm>
          <a:off x="146029" y="4391054"/>
          <a:ext cx="5870457" cy="1097280"/>
        </p:xfrm>
        <a:graphic>
          <a:graphicData uri="http://schemas.openxmlformats.org/drawingml/2006/table">
            <a:tbl>
              <a:tblPr firstRow="1">
                <a:tableStyleId>{F2DE63D5-997A-4646-A377-4702673A728D}</a:tableStyleId>
              </a:tblPr>
              <a:tblGrid>
                <a:gridCol w="1721724">
                  <a:extLst>
                    <a:ext uri="{9D8B030D-6E8A-4147-A177-3AD203B41FA5}">
                      <a16:colId xmlns:a16="http://schemas.microsoft.com/office/drawing/2014/main" val="2818730750"/>
                    </a:ext>
                  </a:extLst>
                </a:gridCol>
                <a:gridCol w="1244620">
                  <a:extLst>
                    <a:ext uri="{9D8B030D-6E8A-4147-A177-3AD203B41FA5}">
                      <a16:colId xmlns:a16="http://schemas.microsoft.com/office/drawing/2014/main" val="1476952545"/>
                    </a:ext>
                  </a:extLst>
                </a:gridCol>
                <a:gridCol w="1829828">
                  <a:extLst>
                    <a:ext uri="{9D8B030D-6E8A-4147-A177-3AD203B41FA5}">
                      <a16:colId xmlns:a16="http://schemas.microsoft.com/office/drawing/2014/main" val="1776078814"/>
                    </a:ext>
                  </a:extLst>
                </a:gridCol>
                <a:gridCol w="1074285">
                  <a:extLst>
                    <a:ext uri="{9D8B030D-6E8A-4147-A177-3AD203B41FA5}">
                      <a16:colId xmlns:a16="http://schemas.microsoft.com/office/drawing/2014/main" val="1125183946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endParaRPr lang="es-UY" sz="1800" b="0" i="0" u="none" strike="noStrike" dirty="0">
                        <a:solidFill>
                          <a:schemeClr val="bg1"/>
                        </a:solidFill>
                        <a:effectLst/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UY" sz="1800" u="none" strike="noStrike" dirty="0">
                          <a:effectLst/>
                          <a:latin typeface="Sora" pitchFamily="2" charset="0"/>
                          <a:cs typeface="Sora" pitchFamily="2" charset="0"/>
                        </a:rPr>
                        <a:t>VM</a:t>
                      </a:r>
                      <a:endParaRPr lang="es-UY" sz="1800" b="0" i="0" u="none" strike="noStrike" dirty="0">
                        <a:solidFill>
                          <a:schemeClr val="bg1"/>
                        </a:solidFill>
                        <a:effectLst/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UY" sz="1800" u="none" strike="noStrike" dirty="0" err="1">
                          <a:effectLst/>
                          <a:latin typeface="Sora" pitchFamily="2" charset="0"/>
                          <a:cs typeface="Sora" pitchFamily="2" charset="0"/>
                        </a:rPr>
                        <a:t>Lts</a:t>
                      </a:r>
                      <a:r>
                        <a:rPr lang="es-UY" sz="1800" u="none" strike="noStrike" dirty="0">
                          <a:effectLst/>
                          <a:latin typeface="Sora" pitchFamily="2" charset="0"/>
                          <a:cs typeface="Sora" pitchFamily="2" charset="0"/>
                        </a:rPr>
                        <a:t>/Ha SVM</a:t>
                      </a:r>
                      <a:endParaRPr lang="es-UY" sz="1800" b="0" i="0" u="none" strike="noStrike" dirty="0">
                        <a:solidFill>
                          <a:schemeClr val="bg1"/>
                        </a:solidFill>
                        <a:effectLst/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UY" sz="1800" u="none" strike="noStrike" dirty="0">
                          <a:effectLst/>
                          <a:latin typeface="Sora" pitchFamily="2" charset="0"/>
                          <a:cs typeface="Sora" pitchFamily="2" charset="0"/>
                        </a:rPr>
                        <a:t>L/VO/día</a:t>
                      </a:r>
                      <a:endParaRPr lang="es-UY" sz="1800" b="0" i="0" u="none" strike="noStrike" dirty="0">
                        <a:solidFill>
                          <a:schemeClr val="bg1"/>
                        </a:solidFill>
                        <a:effectLst/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13084507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UY" sz="1800" b="1" u="none" strike="noStrike" dirty="0">
                          <a:solidFill>
                            <a:schemeClr val="bg1"/>
                          </a:solidFill>
                          <a:effectLst/>
                          <a:latin typeface="Sora" pitchFamily="2" charset="0"/>
                          <a:cs typeface="Sora" pitchFamily="2" charset="0"/>
                        </a:rPr>
                        <a:t>Máximo</a:t>
                      </a:r>
                      <a:endParaRPr lang="es-UY" sz="1800" b="1" i="0" u="none" strike="noStrike" dirty="0">
                        <a:solidFill>
                          <a:schemeClr val="bg1"/>
                        </a:solidFill>
                        <a:effectLst/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UY" sz="1800" u="none" strike="noStrike" dirty="0">
                          <a:solidFill>
                            <a:schemeClr val="bg1"/>
                          </a:solidFill>
                          <a:effectLst/>
                          <a:latin typeface="Sora" pitchFamily="2" charset="0"/>
                          <a:cs typeface="Sora" pitchFamily="2" charset="0"/>
                        </a:rPr>
                        <a:t>908</a:t>
                      </a:r>
                      <a:endParaRPr lang="es-UY" sz="1800" b="0" i="0" u="none" strike="noStrike" dirty="0">
                        <a:solidFill>
                          <a:schemeClr val="bg1"/>
                        </a:solidFill>
                        <a:effectLst/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UY" sz="1800" u="none" strike="noStrike" dirty="0">
                          <a:solidFill>
                            <a:schemeClr val="bg1"/>
                          </a:solidFill>
                          <a:effectLst/>
                          <a:latin typeface="Sora" pitchFamily="2" charset="0"/>
                          <a:cs typeface="Sora" pitchFamily="2" charset="0"/>
                        </a:rPr>
                        <a:t>13,824</a:t>
                      </a:r>
                      <a:endParaRPr lang="es-UY" sz="1800" b="0" i="0" u="none" strike="noStrike" dirty="0">
                        <a:solidFill>
                          <a:schemeClr val="bg1"/>
                        </a:solidFill>
                        <a:effectLst/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UY" sz="1800" u="none" strike="noStrike">
                          <a:solidFill>
                            <a:schemeClr val="bg1"/>
                          </a:solidFill>
                          <a:effectLst/>
                          <a:latin typeface="Sora" pitchFamily="2" charset="0"/>
                          <a:cs typeface="Sora" pitchFamily="2" charset="0"/>
                        </a:rPr>
                        <a:t>31,7</a:t>
                      </a:r>
                      <a:endParaRPr lang="es-UY" sz="1800" b="0" i="0" u="none" strike="noStrike">
                        <a:solidFill>
                          <a:schemeClr val="bg1"/>
                        </a:solidFill>
                        <a:effectLst/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81491667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UY" sz="1800" b="1" u="none" strike="noStrike" dirty="0">
                          <a:solidFill>
                            <a:schemeClr val="bg1"/>
                          </a:solidFill>
                          <a:effectLst/>
                          <a:latin typeface="Sora" pitchFamily="2" charset="0"/>
                          <a:cs typeface="Sora" pitchFamily="2" charset="0"/>
                        </a:rPr>
                        <a:t>Promedio</a:t>
                      </a:r>
                      <a:endParaRPr lang="es-UY" sz="1800" b="1" i="0" u="none" strike="noStrike" dirty="0">
                        <a:solidFill>
                          <a:schemeClr val="bg1"/>
                        </a:solidFill>
                        <a:effectLst/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UY" sz="1800" u="none" strike="noStrike" dirty="0">
                          <a:solidFill>
                            <a:schemeClr val="bg1"/>
                          </a:solidFill>
                          <a:effectLst/>
                          <a:latin typeface="Sora" pitchFamily="2" charset="0"/>
                          <a:cs typeface="Sora" pitchFamily="2" charset="0"/>
                        </a:rPr>
                        <a:t>238</a:t>
                      </a:r>
                      <a:endParaRPr lang="es-UY" sz="1800" b="0" i="0" u="none" strike="noStrike" dirty="0">
                        <a:solidFill>
                          <a:schemeClr val="bg1"/>
                        </a:solidFill>
                        <a:effectLst/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UY" sz="1800" u="none" strike="noStrike" dirty="0">
                          <a:solidFill>
                            <a:schemeClr val="bg1"/>
                          </a:solidFill>
                          <a:effectLst/>
                          <a:latin typeface="Sora" pitchFamily="2" charset="0"/>
                          <a:cs typeface="Sora" pitchFamily="2" charset="0"/>
                        </a:rPr>
                        <a:t>8,244</a:t>
                      </a:r>
                      <a:endParaRPr lang="es-UY" sz="1800" b="0" i="0" u="none" strike="noStrike" dirty="0">
                        <a:solidFill>
                          <a:schemeClr val="bg1"/>
                        </a:solidFill>
                        <a:effectLst/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UY" sz="1800" u="none" strike="noStrike" dirty="0">
                          <a:solidFill>
                            <a:schemeClr val="bg1"/>
                          </a:solidFill>
                          <a:effectLst/>
                          <a:latin typeface="Sora" pitchFamily="2" charset="0"/>
                          <a:cs typeface="Sora" pitchFamily="2" charset="0"/>
                        </a:rPr>
                        <a:t>21,1</a:t>
                      </a:r>
                      <a:endParaRPr lang="es-UY" sz="1800" b="0" i="0" u="none" strike="noStrike" dirty="0">
                        <a:solidFill>
                          <a:schemeClr val="bg1"/>
                        </a:solidFill>
                        <a:effectLst/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99564047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UY" sz="1800" b="1" u="none" strike="noStrike" dirty="0">
                          <a:solidFill>
                            <a:schemeClr val="bg1"/>
                          </a:solidFill>
                          <a:effectLst/>
                          <a:latin typeface="Sora" pitchFamily="2" charset="0"/>
                          <a:cs typeface="Sora" pitchFamily="2" charset="0"/>
                        </a:rPr>
                        <a:t>Mínimo</a:t>
                      </a:r>
                      <a:endParaRPr lang="es-UY" sz="1800" b="1" i="0" u="none" strike="noStrike" dirty="0">
                        <a:solidFill>
                          <a:schemeClr val="bg1"/>
                        </a:solidFill>
                        <a:effectLst/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UY" sz="1800" u="none" strike="noStrike" dirty="0">
                          <a:solidFill>
                            <a:schemeClr val="bg1"/>
                          </a:solidFill>
                          <a:effectLst/>
                          <a:latin typeface="Sora" pitchFamily="2" charset="0"/>
                          <a:cs typeface="Sora" pitchFamily="2" charset="0"/>
                        </a:rPr>
                        <a:t>51</a:t>
                      </a:r>
                      <a:endParaRPr lang="es-UY" sz="1800" b="0" i="0" u="none" strike="noStrike" dirty="0">
                        <a:solidFill>
                          <a:schemeClr val="bg1"/>
                        </a:solidFill>
                        <a:effectLst/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UY" sz="1800" u="none" strike="noStrike" dirty="0">
                          <a:solidFill>
                            <a:schemeClr val="bg1"/>
                          </a:solidFill>
                          <a:effectLst/>
                          <a:latin typeface="Sora" pitchFamily="2" charset="0"/>
                          <a:cs typeface="Sora" pitchFamily="2" charset="0"/>
                        </a:rPr>
                        <a:t>3,276</a:t>
                      </a:r>
                      <a:endParaRPr lang="es-UY" sz="1800" b="0" i="0" u="none" strike="noStrike" dirty="0">
                        <a:solidFill>
                          <a:schemeClr val="bg1"/>
                        </a:solidFill>
                        <a:effectLst/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UY" sz="1800" u="none" strike="noStrike" dirty="0">
                          <a:solidFill>
                            <a:schemeClr val="bg1"/>
                          </a:solidFill>
                          <a:effectLst/>
                          <a:latin typeface="Sora" pitchFamily="2" charset="0"/>
                          <a:cs typeface="Sora" pitchFamily="2" charset="0"/>
                        </a:rPr>
                        <a:t>12,7</a:t>
                      </a:r>
                      <a:endParaRPr lang="es-UY" sz="1800" b="0" i="0" u="none" strike="noStrike" dirty="0">
                        <a:solidFill>
                          <a:schemeClr val="bg1"/>
                        </a:solidFill>
                        <a:effectLst/>
                        <a:latin typeface="Sora" pitchFamily="2" charset="0"/>
                        <a:cs typeface="Sora" pitchFamily="2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093251105"/>
                  </a:ext>
                </a:extLst>
              </a:tr>
            </a:tbl>
          </a:graphicData>
        </a:graphic>
      </p:graphicFrame>
      <p:pic>
        <p:nvPicPr>
          <p:cNvPr id="11" name="Picture 2" descr="Vista previa de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624" y="6080592"/>
            <a:ext cx="884500" cy="534375"/>
          </a:xfrm>
          <a:prstGeom prst="roundRect">
            <a:avLst/>
          </a:prstGeom>
          <a:noFill/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8961151-F15C-AD23-0094-B725492814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5727" y="1630473"/>
            <a:ext cx="5729782" cy="3597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492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3C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5BF2DAE2-80BC-087A-9F09-D8965A0BF7DC}"/>
              </a:ext>
            </a:extLst>
          </p:cNvPr>
          <p:cNvCxnSpPr>
            <a:cxnSpLocks/>
          </p:cNvCxnSpPr>
          <p:nvPr/>
        </p:nvCxnSpPr>
        <p:spPr>
          <a:xfrm>
            <a:off x="0" y="5976757"/>
            <a:ext cx="12364278" cy="0"/>
          </a:xfrm>
          <a:prstGeom prst="line">
            <a:avLst/>
          </a:prstGeom>
          <a:ln>
            <a:solidFill>
              <a:srgbClr val="BDD83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Imagen 16">
            <a:extLst>
              <a:ext uri="{FF2B5EF4-FFF2-40B4-BE49-F238E27FC236}">
                <a16:creationId xmlns:a16="http://schemas.microsoft.com/office/drawing/2014/main" id="{D1FB720D-7692-A574-8944-248CE86CD6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6" t="29882" r="41441" b="34792"/>
          <a:stretch/>
        </p:blipFill>
        <p:spPr>
          <a:xfrm>
            <a:off x="10832124" y="5995461"/>
            <a:ext cx="1083212" cy="74704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3C7A188-7E9E-C62D-B0A5-5132D102B7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942" t="36102" r="20038" b="32103"/>
          <a:stretch/>
        </p:blipFill>
        <p:spPr>
          <a:xfrm>
            <a:off x="146032" y="6080592"/>
            <a:ext cx="2258316" cy="661908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62104C21-9668-19B4-01E3-7DC1AC7C7D3F}"/>
              </a:ext>
            </a:extLst>
          </p:cNvPr>
          <p:cNvSpPr txBox="1">
            <a:spLocks/>
          </p:cNvSpPr>
          <p:nvPr/>
        </p:nvSpPr>
        <p:spPr>
          <a:xfrm>
            <a:off x="838203" y="-7799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000" b="1" dirty="0">
                <a:solidFill>
                  <a:prstClr val="white"/>
                </a:solidFill>
                <a:latin typeface="Raleway" pitchFamily="2" charset="0"/>
              </a:rPr>
              <a:t>4</a:t>
            </a:r>
            <a:r>
              <a:rPr kumimoji="0" lang="es-E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0"/>
                <a:ea typeface="+mj-ea"/>
                <a:cs typeface="+mj-cs"/>
              </a:rPr>
              <a:t>. </a:t>
            </a:r>
            <a:r>
              <a:rPr lang="es-ES" sz="4000" b="1" dirty="0">
                <a:solidFill>
                  <a:prstClr val="white"/>
                </a:solidFill>
                <a:latin typeface="Raleway" pitchFamily="2" charset="0"/>
              </a:rPr>
              <a:t>Proceso Alimentación</a:t>
            </a:r>
          </a:p>
        </p:txBody>
      </p:sp>
      <p:graphicFrame>
        <p:nvGraphicFramePr>
          <p:cNvPr id="11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3827196"/>
              </p:ext>
            </p:extLst>
          </p:nvPr>
        </p:nvGraphicFramePr>
        <p:xfrm>
          <a:off x="399037" y="1874706"/>
          <a:ext cx="10901671" cy="1144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13" name="Conector recto 12"/>
          <p:cNvCxnSpPr/>
          <p:nvPr/>
        </p:nvCxnSpPr>
        <p:spPr>
          <a:xfrm flipV="1">
            <a:off x="3360226" y="1486672"/>
            <a:ext cx="0" cy="388034"/>
          </a:xfrm>
          <a:prstGeom prst="line">
            <a:avLst/>
          </a:prstGeom>
          <a:ln>
            <a:head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CuadroTexto 14"/>
          <p:cNvSpPr txBox="1"/>
          <p:nvPr/>
        </p:nvSpPr>
        <p:spPr>
          <a:xfrm>
            <a:off x="5076372" y="3368456"/>
            <a:ext cx="2213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latin typeface="Raleway" pitchFamily="2" charset="0"/>
              </a:rPr>
              <a:t>Segmento 1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7426541" y="3344381"/>
            <a:ext cx="2213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latin typeface="Raleway" pitchFamily="2" charset="0"/>
              </a:rPr>
              <a:t>Segmento 2</a:t>
            </a: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41973" y="3827740"/>
            <a:ext cx="2363677" cy="1329568"/>
          </a:xfrm>
          <a:prstGeom prst="round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18399" y="3803444"/>
            <a:ext cx="2406870" cy="1353864"/>
          </a:xfrm>
          <a:prstGeom prst="roundRect">
            <a:avLst/>
          </a:prstGeom>
        </p:spPr>
      </p:pic>
      <p:sp>
        <p:nvSpPr>
          <p:cNvPr id="20" name="CuadroTexto 19"/>
          <p:cNvSpPr txBox="1"/>
          <p:nvPr/>
        </p:nvSpPr>
        <p:spPr>
          <a:xfrm>
            <a:off x="9622216" y="3344381"/>
            <a:ext cx="2213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latin typeface="Raleway" pitchFamily="2" charset="0"/>
              </a:rPr>
              <a:t>Segmento 3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03705" y="3803444"/>
            <a:ext cx="1265781" cy="1687708"/>
          </a:xfrm>
          <a:prstGeom prst="round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96951" y="3787674"/>
            <a:ext cx="953558" cy="1692489"/>
          </a:xfrm>
          <a:prstGeom prst="roundRect">
            <a:avLst/>
          </a:prstGeom>
        </p:spPr>
      </p:pic>
      <p:cxnSp>
        <p:nvCxnSpPr>
          <p:cNvPr id="22" name="Conector recto 21"/>
          <p:cNvCxnSpPr/>
          <p:nvPr/>
        </p:nvCxnSpPr>
        <p:spPr>
          <a:xfrm>
            <a:off x="3360226" y="1486672"/>
            <a:ext cx="6930087" cy="0"/>
          </a:xfrm>
          <a:prstGeom prst="line">
            <a:avLst/>
          </a:prstGeom>
          <a:ln>
            <a:head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/>
          <p:cNvCxnSpPr/>
          <p:nvPr/>
        </p:nvCxnSpPr>
        <p:spPr>
          <a:xfrm>
            <a:off x="10290313" y="1486672"/>
            <a:ext cx="0" cy="388034"/>
          </a:xfrm>
          <a:prstGeom prst="line">
            <a:avLst/>
          </a:prstGeom>
          <a:ln>
            <a:head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5" name="CuadroTexto 34"/>
          <p:cNvSpPr txBox="1"/>
          <p:nvPr/>
        </p:nvSpPr>
        <p:spPr>
          <a:xfrm>
            <a:off x="4527389" y="5307160"/>
            <a:ext cx="2136001" cy="367984"/>
          </a:xfrm>
          <a:prstGeom prst="rect">
            <a:avLst/>
          </a:prstGeom>
          <a:solidFill>
            <a:srgbClr val="183C7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Reporte Pastoreo</a:t>
            </a:r>
          </a:p>
        </p:txBody>
      </p:sp>
      <p:sp>
        <p:nvSpPr>
          <p:cNvPr id="36" name="CuadroTexto 35"/>
          <p:cNvSpPr txBox="1"/>
          <p:nvPr/>
        </p:nvSpPr>
        <p:spPr>
          <a:xfrm>
            <a:off x="9622216" y="5266449"/>
            <a:ext cx="2583454" cy="495206"/>
          </a:xfrm>
          <a:prstGeom prst="rect">
            <a:avLst/>
          </a:prstGeom>
          <a:solidFill>
            <a:srgbClr val="183C7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s-ES" sz="1400" dirty="0">
                <a:solidFill>
                  <a:prstClr val="white"/>
                </a:solidFill>
                <a:latin typeface="Aptos" panose="020B0004020202020204"/>
              </a:rPr>
              <a:t>Parcela, Comederos y Tambo</a:t>
            </a:r>
          </a:p>
        </p:txBody>
      </p:sp>
      <p:sp>
        <p:nvSpPr>
          <p:cNvPr id="37" name="CuadroTexto 36"/>
          <p:cNvSpPr txBox="1"/>
          <p:nvPr/>
        </p:nvSpPr>
        <p:spPr>
          <a:xfrm>
            <a:off x="7129354" y="5330060"/>
            <a:ext cx="2136001" cy="367984"/>
          </a:xfrm>
          <a:prstGeom prst="rect">
            <a:avLst/>
          </a:prstGeom>
          <a:solidFill>
            <a:srgbClr val="183C7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Reporte de Dieta</a:t>
            </a:r>
            <a:r>
              <a:rPr kumimoji="0" lang="es-ES" sz="1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 y Agenda Vaca</a:t>
            </a:r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pic>
        <p:nvPicPr>
          <p:cNvPr id="23" name="Picture 2" descr="Vista previa de imagen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624" y="6080592"/>
            <a:ext cx="884500" cy="534375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2940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0" grpId="0"/>
      <p:bldP spid="35" grpId="0" animBg="1"/>
      <p:bldP spid="36" grpId="0" animBg="1"/>
      <p:bldP spid="37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16062</TotalTime>
  <Words>1167</Words>
  <Application>Microsoft Office PowerPoint</Application>
  <PresentationFormat>Panorámica</PresentationFormat>
  <Paragraphs>297</Paragraphs>
  <Slides>16</Slides>
  <Notes>4</Notes>
  <HiddenSlides>0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3" baseType="lpstr">
      <vt:lpstr>Aptos</vt:lpstr>
      <vt:lpstr>Arial</vt:lpstr>
      <vt:lpstr>Calibri</vt:lpstr>
      <vt:lpstr>Raleway</vt:lpstr>
      <vt:lpstr>Sora</vt:lpstr>
      <vt:lpstr>Wingdings</vt:lpstr>
      <vt:lpstr>Tema de Office</vt:lpstr>
      <vt:lpstr>Presentación de PowerPoint</vt:lpstr>
      <vt:lpstr>Presentación de PowerPoint</vt:lpstr>
      <vt:lpstr>Presentación de PowerPoint</vt:lpstr>
      <vt:lpstr>1. Diferencias de resultados económicos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Desafíos en los predios piloto</vt:lpstr>
      <vt:lpstr>6. Desafíos del proyecto:  Sistema de Información</vt:lpstr>
      <vt:lpstr>Presentación de PowerPoint</vt:lpstr>
    </vt:vector>
  </TitlesOfParts>
  <Company>dGP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Diego García Pedrouzo</dc:creator>
  <cp:lastModifiedBy>Juan Manuel Garrido</cp:lastModifiedBy>
  <cp:revision>172</cp:revision>
  <dcterms:created xsi:type="dcterms:W3CDTF">2016-05-30T12:22:54Z</dcterms:created>
  <dcterms:modified xsi:type="dcterms:W3CDTF">2025-06-03T20:22:36Z</dcterms:modified>
</cp:coreProperties>
</file>