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4.xml" ContentType="application/vnd.openxmlformats-officedocument.presentationml.notesSlide+xml"/>
  <Override PartName="/ppt/charts/chart11.xml" ContentType="application/vnd.openxmlformats-officedocument.drawingml.chart+xml"/>
  <Override PartName="/ppt/theme/themeOverride3.xml" ContentType="application/vnd.openxmlformats-officedocument.themeOverr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notesMasterIdLst>
    <p:notesMasterId r:id="rId58"/>
  </p:notesMasterIdLst>
  <p:sldIdLst>
    <p:sldId id="2048" r:id="rId2"/>
    <p:sldId id="2133" r:id="rId3"/>
    <p:sldId id="2128" r:id="rId4"/>
    <p:sldId id="2156" r:id="rId5"/>
    <p:sldId id="2154" r:id="rId6"/>
    <p:sldId id="2139" r:id="rId7"/>
    <p:sldId id="2147" r:id="rId8"/>
    <p:sldId id="2117" r:id="rId9"/>
    <p:sldId id="2149" r:id="rId10"/>
    <p:sldId id="2148" r:id="rId11"/>
    <p:sldId id="2157" r:id="rId12"/>
    <p:sldId id="2158" r:id="rId13"/>
    <p:sldId id="2159" r:id="rId14"/>
    <p:sldId id="2160" r:id="rId15"/>
    <p:sldId id="2104" r:id="rId16"/>
    <p:sldId id="2079" r:id="rId17"/>
    <p:sldId id="2131" r:id="rId18"/>
    <p:sldId id="2105" r:id="rId19"/>
    <p:sldId id="2071" r:id="rId20"/>
    <p:sldId id="2107" r:id="rId21"/>
    <p:sldId id="2108" r:id="rId22"/>
    <p:sldId id="2161" r:id="rId23"/>
    <p:sldId id="2118" r:id="rId24"/>
    <p:sldId id="2094" r:id="rId25"/>
    <p:sldId id="2125" r:id="rId26"/>
    <p:sldId id="2126" r:id="rId27"/>
    <p:sldId id="2082" r:id="rId28"/>
    <p:sldId id="2080" r:id="rId29"/>
    <p:sldId id="2129" r:id="rId30"/>
    <p:sldId id="1995" r:id="rId31"/>
    <p:sldId id="2081" r:id="rId32"/>
    <p:sldId id="2103" r:id="rId33"/>
    <p:sldId id="2069" r:id="rId34"/>
    <p:sldId id="2046" r:id="rId35"/>
    <p:sldId id="2033" r:id="rId36"/>
    <p:sldId id="2006" r:id="rId37"/>
    <p:sldId id="2119" r:id="rId38"/>
    <p:sldId id="2111" r:id="rId39"/>
    <p:sldId id="258" r:id="rId40"/>
    <p:sldId id="2089" r:id="rId41"/>
    <p:sldId id="444" r:id="rId42"/>
    <p:sldId id="2031" r:id="rId43"/>
    <p:sldId id="2124" r:id="rId44"/>
    <p:sldId id="2123" r:id="rId45"/>
    <p:sldId id="325" r:id="rId46"/>
    <p:sldId id="2045" r:id="rId47"/>
    <p:sldId id="2100" r:id="rId48"/>
    <p:sldId id="328" r:id="rId49"/>
    <p:sldId id="2120" r:id="rId50"/>
    <p:sldId id="275" r:id="rId51"/>
    <p:sldId id="2114" r:id="rId52"/>
    <p:sldId id="2127" r:id="rId53"/>
    <p:sldId id="284" r:id="rId54"/>
    <p:sldId id="1998" r:id="rId55"/>
    <p:sldId id="2132" r:id="rId56"/>
    <p:sldId id="2049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FB56859D-3F7F-44AE-812D-6A918B48D2AB}">
          <p14:sldIdLst>
            <p14:sldId id="2048"/>
            <p14:sldId id="2133"/>
            <p14:sldId id="2128"/>
            <p14:sldId id="2156"/>
            <p14:sldId id="2154"/>
            <p14:sldId id="2139"/>
            <p14:sldId id="2147"/>
            <p14:sldId id="2117"/>
            <p14:sldId id="2149"/>
            <p14:sldId id="2148"/>
            <p14:sldId id="2157"/>
            <p14:sldId id="2158"/>
            <p14:sldId id="2159"/>
            <p14:sldId id="2160"/>
            <p14:sldId id="2104"/>
            <p14:sldId id="2079"/>
            <p14:sldId id="2131"/>
            <p14:sldId id="2105"/>
            <p14:sldId id="2071"/>
            <p14:sldId id="2107"/>
            <p14:sldId id="2108"/>
            <p14:sldId id="2161"/>
            <p14:sldId id="2118"/>
            <p14:sldId id="2094"/>
            <p14:sldId id="2125"/>
            <p14:sldId id="2126"/>
            <p14:sldId id="2082"/>
            <p14:sldId id="2080"/>
            <p14:sldId id="2129"/>
            <p14:sldId id="1995"/>
            <p14:sldId id="2081"/>
            <p14:sldId id="2103"/>
            <p14:sldId id="2069"/>
            <p14:sldId id="2046"/>
            <p14:sldId id="2033"/>
            <p14:sldId id="2006"/>
            <p14:sldId id="2119"/>
            <p14:sldId id="2111"/>
            <p14:sldId id="258"/>
            <p14:sldId id="2089"/>
            <p14:sldId id="444"/>
            <p14:sldId id="2031"/>
            <p14:sldId id="2124"/>
            <p14:sldId id="2123"/>
            <p14:sldId id="325"/>
            <p14:sldId id="2045"/>
            <p14:sldId id="2100"/>
            <p14:sldId id="328"/>
            <p14:sldId id="2120"/>
            <p14:sldId id="275"/>
            <p14:sldId id="2114"/>
            <p14:sldId id="2127"/>
            <p14:sldId id="284"/>
            <p14:sldId id="1998"/>
            <p14:sldId id="2132"/>
            <p14:sldId id="204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r Galan" initials="VG" lastIdx="1" clrIdx="0">
    <p:extLst>
      <p:ext uri="{19B8F6BF-5375-455C-9EA6-DF929625EA0E}">
        <p15:presenceInfo xmlns:p15="http://schemas.microsoft.com/office/powerpoint/2012/main" userId="S::valer@agripointserv.onmicrosoft.com::cd7e8eab-cab5-48ee-87a7-aeced7a5d3c9" providerId="AD"/>
      </p:ext>
    </p:extLst>
  </p:cmAuthor>
  <p:cmAuthor id="2" name="Amanda  Quintão" initials="AQ" lastIdx="2" clrIdx="1">
    <p:extLst>
      <p:ext uri="{19B8F6BF-5375-455C-9EA6-DF929625EA0E}">
        <p15:presenceInfo xmlns:p15="http://schemas.microsoft.com/office/powerpoint/2012/main" userId="S::amanda@agripointserv.onmicrosoft.com::9b7fdd8f-7a2a-4808-bb9d-ea6aac4107a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4E6F"/>
    <a:srgbClr val="215273"/>
    <a:srgbClr val="7CE195"/>
    <a:srgbClr val="3A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86" autoAdjust="0"/>
    <p:restoredTop sz="95763"/>
  </p:normalViewPr>
  <p:slideViewPr>
    <p:cSldViewPr snapToGrid="0" snapToObjects="1">
      <p:cViewPr varScale="1">
        <p:scale>
          <a:sx n="68" d="100"/>
          <a:sy n="68" d="100"/>
        </p:scale>
        <p:origin x="2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arceloPC\Library\CloudStorage\Dropbox\MilkPoint%20(1)\milkpoint%20mercado\Planilhas\A8_prec&#807;os%20internacionai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ph\Downloads\Top100%202023%20-%20An&#225;lises%20(version%201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alte\OneDrive\&#193;rea%20de%20Trabalho\dropbox\Dropbox\MilkPoint\milkpoint%20mercado\Planilhas\A3_Consumo%20aparente.xlsx" TargetMode="External"/><Relationship Id="rId1" Type="http://schemas.openxmlformats.org/officeDocument/2006/relationships/themeOverride" Target="../theme/themeOverride3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arceloPC\Library\CloudStorage\Dropbox\MilkPoint%20(1)\milkpoint%20mercado\Planilhas\A8_prec&#807;os%20internacionai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alte\OneDrive\&#193;rea%20de%20Trabalho\dropbox\Dropbox\MilkPoint\milkpoint%20mercado\Planilhas\A3_Consumo%20aparente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04\Dropbox\MilkPoint\milkpoint%20mercado\Planilhas\A2_pre&#231;os%20cepe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agripointserv-my.sharepoint.com/personal/mpc_agripointserv_onmicrosoft_com/Documents/Arquivos%20Marcelo/Consultoria/RMCA%20vs%20Produ&#231;&#227;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raboweb-my.sharepoint.com/personal/andres_padilla_rabobank_com/Documents/Dairy%20Vision/Dairy%20Vision%20char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raboweb-my.sharepoint.com/personal/andres_padilla_rabobank_com/Documents/Dairy%20Vision/Dairy%20Vision%20char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valte\OneDrive\&#193;rea%20de%20Trabalho\dropbox\Dropbox\MilkPoint\milkpoint%20mercado\Planilhas\A5_Produ&#231;&#227;o%20IBGE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MarceloPC\Library\CloudStorage\Dropbox\MilkPoint%20(1)\milkpoint%20mercado\Planilhas\Planilhas%20Suporte%20Mercado\Atemporais\N1_DinIa&#770;mica%20do%20crescimento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49542675264599"/>
          <c:y val="3.6343585541619899E-2"/>
          <c:w val="0.83499329486039753"/>
          <c:h val="0.76773633029029098"/>
        </c:manualLayout>
      </c:layout>
      <c:lineChart>
        <c:grouping val="standard"/>
        <c:varyColors val="0"/>
        <c:ser>
          <c:idx val="0"/>
          <c:order val="0"/>
          <c:tx>
            <c:v>Leite em pó integral - GDT </c:v>
          </c:tx>
          <c:spPr>
            <a:ln w="127000" cap="rnd">
              <a:solidFill>
                <a:srgbClr val="215273"/>
              </a:solidFill>
              <a:round/>
            </a:ln>
            <a:effectLst/>
          </c:spPr>
          <c:marker>
            <c:symbol val="none"/>
          </c:marker>
          <c:cat>
            <c:numRef>
              <c:f>(GDT!$H$14:$H$16,GDT!$H$22:$H$330)</c:f>
              <c:numCache>
                <c:formatCode>[$-416]d\-mmm\-yy;@</c:formatCode>
                <c:ptCount val="312"/>
                <c:pt idx="0">
                  <c:v>39945</c:v>
                </c:pt>
                <c:pt idx="1">
                  <c:v>39966</c:v>
                </c:pt>
                <c:pt idx="2">
                  <c:v>39995</c:v>
                </c:pt>
                <c:pt idx="3">
                  <c:v>40183</c:v>
                </c:pt>
                <c:pt idx="4">
                  <c:v>40211</c:v>
                </c:pt>
                <c:pt idx="5">
                  <c:v>40239</c:v>
                </c:pt>
                <c:pt idx="6">
                  <c:v>40274</c:v>
                </c:pt>
                <c:pt idx="7">
                  <c:v>40302</c:v>
                </c:pt>
                <c:pt idx="8">
                  <c:v>40330</c:v>
                </c:pt>
                <c:pt idx="9">
                  <c:v>40365</c:v>
                </c:pt>
                <c:pt idx="10">
                  <c:v>40393</c:v>
                </c:pt>
                <c:pt idx="11">
                  <c:v>40422</c:v>
                </c:pt>
                <c:pt idx="12">
                  <c:v>40436</c:v>
                </c:pt>
                <c:pt idx="13">
                  <c:v>40456</c:v>
                </c:pt>
                <c:pt idx="14">
                  <c:v>40470</c:v>
                </c:pt>
                <c:pt idx="15">
                  <c:v>40484</c:v>
                </c:pt>
                <c:pt idx="16">
                  <c:v>40498</c:v>
                </c:pt>
                <c:pt idx="17">
                  <c:v>40513</c:v>
                </c:pt>
                <c:pt idx="18">
                  <c:v>40527</c:v>
                </c:pt>
                <c:pt idx="19">
                  <c:v>40547</c:v>
                </c:pt>
                <c:pt idx="20">
                  <c:v>40561</c:v>
                </c:pt>
                <c:pt idx="21">
                  <c:v>40575</c:v>
                </c:pt>
                <c:pt idx="22">
                  <c:v>40589</c:v>
                </c:pt>
                <c:pt idx="23">
                  <c:v>40603</c:v>
                </c:pt>
                <c:pt idx="24">
                  <c:v>40617</c:v>
                </c:pt>
                <c:pt idx="25">
                  <c:v>40638</c:v>
                </c:pt>
                <c:pt idx="26">
                  <c:v>40652</c:v>
                </c:pt>
                <c:pt idx="27">
                  <c:v>40666</c:v>
                </c:pt>
                <c:pt idx="28">
                  <c:v>40680</c:v>
                </c:pt>
                <c:pt idx="29">
                  <c:v>40695</c:v>
                </c:pt>
                <c:pt idx="30">
                  <c:v>40709</c:v>
                </c:pt>
                <c:pt idx="31">
                  <c:v>40729</c:v>
                </c:pt>
                <c:pt idx="32">
                  <c:v>40743</c:v>
                </c:pt>
                <c:pt idx="33">
                  <c:v>40757</c:v>
                </c:pt>
                <c:pt idx="34">
                  <c:v>40771</c:v>
                </c:pt>
                <c:pt idx="35">
                  <c:v>40792</c:v>
                </c:pt>
                <c:pt idx="36">
                  <c:v>40806</c:v>
                </c:pt>
                <c:pt idx="37">
                  <c:v>40820</c:v>
                </c:pt>
                <c:pt idx="38">
                  <c:v>40834</c:v>
                </c:pt>
                <c:pt idx="39">
                  <c:v>40848</c:v>
                </c:pt>
                <c:pt idx="40">
                  <c:v>40862</c:v>
                </c:pt>
                <c:pt idx="41">
                  <c:v>40883</c:v>
                </c:pt>
                <c:pt idx="42">
                  <c:v>40897</c:v>
                </c:pt>
                <c:pt idx="43">
                  <c:v>40911</c:v>
                </c:pt>
                <c:pt idx="44">
                  <c:v>40925</c:v>
                </c:pt>
                <c:pt idx="45">
                  <c:v>40940</c:v>
                </c:pt>
                <c:pt idx="46">
                  <c:v>40954</c:v>
                </c:pt>
                <c:pt idx="47">
                  <c:v>40974</c:v>
                </c:pt>
                <c:pt idx="48">
                  <c:v>40988</c:v>
                </c:pt>
                <c:pt idx="49">
                  <c:v>41002</c:v>
                </c:pt>
                <c:pt idx="50">
                  <c:v>41016</c:v>
                </c:pt>
                <c:pt idx="51">
                  <c:v>41030</c:v>
                </c:pt>
                <c:pt idx="52">
                  <c:v>41044</c:v>
                </c:pt>
                <c:pt idx="53">
                  <c:v>41065</c:v>
                </c:pt>
                <c:pt idx="54">
                  <c:v>41079</c:v>
                </c:pt>
                <c:pt idx="55">
                  <c:v>41093</c:v>
                </c:pt>
                <c:pt idx="56">
                  <c:v>41107</c:v>
                </c:pt>
                <c:pt idx="57">
                  <c:v>41122</c:v>
                </c:pt>
                <c:pt idx="58">
                  <c:v>41136</c:v>
                </c:pt>
                <c:pt idx="59">
                  <c:v>41156</c:v>
                </c:pt>
                <c:pt idx="60">
                  <c:v>41170</c:v>
                </c:pt>
                <c:pt idx="61">
                  <c:v>41184</c:v>
                </c:pt>
                <c:pt idx="62">
                  <c:v>41198</c:v>
                </c:pt>
                <c:pt idx="63">
                  <c:v>41219</c:v>
                </c:pt>
                <c:pt idx="64">
                  <c:v>41233</c:v>
                </c:pt>
                <c:pt idx="65">
                  <c:v>41247</c:v>
                </c:pt>
                <c:pt idx="66">
                  <c:v>41261</c:v>
                </c:pt>
                <c:pt idx="67">
                  <c:v>41276</c:v>
                </c:pt>
                <c:pt idx="68">
                  <c:v>41290</c:v>
                </c:pt>
                <c:pt idx="69">
                  <c:v>41310</c:v>
                </c:pt>
                <c:pt idx="70">
                  <c:v>41324</c:v>
                </c:pt>
                <c:pt idx="71">
                  <c:v>41338</c:v>
                </c:pt>
                <c:pt idx="72">
                  <c:v>41352</c:v>
                </c:pt>
                <c:pt idx="73">
                  <c:v>41366</c:v>
                </c:pt>
                <c:pt idx="74">
                  <c:v>41380</c:v>
                </c:pt>
                <c:pt idx="75">
                  <c:v>41395</c:v>
                </c:pt>
                <c:pt idx="76">
                  <c:v>41409</c:v>
                </c:pt>
                <c:pt idx="77">
                  <c:v>41429</c:v>
                </c:pt>
                <c:pt idx="78">
                  <c:v>41441</c:v>
                </c:pt>
                <c:pt idx="79">
                  <c:v>41457</c:v>
                </c:pt>
                <c:pt idx="80">
                  <c:v>41471</c:v>
                </c:pt>
                <c:pt idx="81">
                  <c:v>41492</c:v>
                </c:pt>
                <c:pt idx="82">
                  <c:v>41506</c:v>
                </c:pt>
                <c:pt idx="83">
                  <c:v>41520</c:v>
                </c:pt>
                <c:pt idx="84">
                  <c:v>41534</c:v>
                </c:pt>
                <c:pt idx="85">
                  <c:v>41548</c:v>
                </c:pt>
                <c:pt idx="86">
                  <c:v>41562</c:v>
                </c:pt>
                <c:pt idx="87">
                  <c:v>41583</c:v>
                </c:pt>
                <c:pt idx="88">
                  <c:v>41597</c:v>
                </c:pt>
                <c:pt idx="89">
                  <c:v>41611</c:v>
                </c:pt>
                <c:pt idx="90">
                  <c:v>41625</c:v>
                </c:pt>
                <c:pt idx="91">
                  <c:v>41646</c:v>
                </c:pt>
                <c:pt idx="92">
                  <c:v>41660</c:v>
                </c:pt>
                <c:pt idx="93">
                  <c:v>41674</c:v>
                </c:pt>
                <c:pt idx="94">
                  <c:v>41688</c:v>
                </c:pt>
                <c:pt idx="95">
                  <c:v>41702</c:v>
                </c:pt>
                <c:pt idx="96">
                  <c:v>41716</c:v>
                </c:pt>
                <c:pt idx="97">
                  <c:v>41730</c:v>
                </c:pt>
                <c:pt idx="98">
                  <c:v>41744</c:v>
                </c:pt>
                <c:pt idx="99">
                  <c:v>41765</c:v>
                </c:pt>
                <c:pt idx="100">
                  <c:v>41779</c:v>
                </c:pt>
                <c:pt idx="101">
                  <c:v>41793</c:v>
                </c:pt>
                <c:pt idx="102">
                  <c:v>41807</c:v>
                </c:pt>
                <c:pt idx="103">
                  <c:v>41821</c:v>
                </c:pt>
                <c:pt idx="104">
                  <c:v>41835</c:v>
                </c:pt>
                <c:pt idx="105">
                  <c:v>41856</c:v>
                </c:pt>
                <c:pt idx="106">
                  <c:v>41870</c:v>
                </c:pt>
                <c:pt idx="107">
                  <c:v>41884</c:v>
                </c:pt>
                <c:pt idx="108">
                  <c:v>41898</c:v>
                </c:pt>
                <c:pt idx="109">
                  <c:v>41913</c:v>
                </c:pt>
                <c:pt idx="110">
                  <c:v>41927</c:v>
                </c:pt>
                <c:pt idx="111">
                  <c:v>41947</c:v>
                </c:pt>
                <c:pt idx="112">
                  <c:v>41961</c:v>
                </c:pt>
                <c:pt idx="113">
                  <c:v>41975</c:v>
                </c:pt>
                <c:pt idx="114">
                  <c:v>41989</c:v>
                </c:pt>
                <c:pt idx="115">
                  <c:v>42010</c:v>
                </c:pt>
                <c:pt idx="116">
                  <c:v>42024</c:v>
                </c:pt>
                <c:pt idx="117">
                  <c:v>42038</c:v>
                </c:pt>
                <c:pt idx="118">
                  <c:v>42052</c:v>
                </c:pt>
                <c:pt idx="119">
                  <c:v>42066</c:v>
                </c:pt>
                <c:pt idx="120">
                  <c:v>42080</c:v>
                </c:pt>
                <c:pt idx="121">
                  <c:v>42095</c:v>
                </c:pt>
                <c:pt idx="122">
                  <c:v>42109</c:v>
                </c:pt>
                <c:pt idx="123">
                  <c:v>42129</c:v>
                </c:pt>
                <c:pt idx="124">
                  <c:v>42143</c:v>
                </c:pt>
                <c:pt idx="125">
                  <c:v>42157</c:v>
                </c:pt>
                <c:pt idx="126">
                  <c:v>42171</c:v>
                </c:pt>
                <c:pt idx="127">
                  <c:v>42186</c:v>
                </c:pt>
                <c:pt idx="128">
                  <c:v>42200</c:v>
                </c:pt>
                <c:pt idx="129">
                  <c:v>42220</c:v>
                </c:pt>
                <c:pt idx="130">
                  <c:v>42234</c:v>
                </c:pt>
                <c:pt idx="131">
                  <c:v>42248</c:v>
                </c:pt>
                <c:pt idx="132">
                  <c:v>42262</c:v>
                </c:pt>
                <c:pt idx="133">
                  <c:v>42283</c:v>
                </c:pt>
                <c:pt idx="134">
                  <c:v>42297</c:v>
                </c:pt>
                <c:pt idx="135">
                  <c:v>42311</c:v>
                </c:pt>
                <c:pt idx="136">
                  <c:v>42325</c:v>
                </c:pt>
                <c:pt idx="137">
                  <c:v>42339</c:v>
                </c:pt>
                <c:pt idx="138">
                  <c:v>42353</c:v>
                </c:pt>
                <c:pt idx="139">
                  <c:v>42374</c:v>
                </c:pt>
                <c:pt idx="140">
                  <c:v>42388</c:v>
                </c:pt>
                <c:pt idx="141">
                  <c:v>42402</c:v>
                </c:pt>
                <c:pt idx="142">
                  <c:v>42416</c:v>
                </c:pt>
                <c:pt idx="143">
                  <c:v>42430</c:v>
                </c:pt>
                <c:pt idx="144">
                  <c:v>42444</c:v>
                </c:pt>
                <c:pt idx="145">
                  <c:v>42465</c:v>
                </c:pt>
                <c:pt idx="146">
                  <c:v>42479</c:v>
                </c:pt>
                <c:pt idx="147">
                  <c:v>42493</c:v>
                </c:pt>
                <c:pt idx="148">
                  <c:v>42507</c:v>
                </c:pt>
                <c:pt idx="149">
                  <c:v>42522</c:v>
                </c:pt>
                <c:pt idx="150">
                  <c:v>42536</c:v>
                </c:pt>
                <c:pt idx="151">
                  <c:v>42556</c:v>
                </c:pt>
                <c:pt idx="152">
                  <c:v>42570</c:v>
                </c:pt>
                <c:pt idx="153">
                  <c:v>42584</c:v>
                </c:pt>
                <c:pt idx="154">
                  <c:v>42598</c:v>
                </c:pt>
                <c:pt idx="155">
                  <c:v>42619</c:v>
                </c:pt>
                <c:pt idx="156">
                  <c:v>42633</c:v>
                </c:pt>
                <c:pt idx="157">
                  <c:v>42647</c:v>
                </c:pt>
                <c:pt idx="158">
                  <c:v>42661</c:v>
                </c:pt>
                <c:pt idx="159">
                  <c:v>42675</c:v>
                </c:pt>
                <c:pt idx="160">
                  <c:v>42689</c:v>
                </c:pt>
                <c:pt idx="161">
                  <c:v>42710</c:v>
                </c:pt>
                <c:pt idx="162">
                  <c:v>42724</c:v>
                </c:pt>
                <c:pt idx="163">
                  <c:v>42738</c:v>
                </c:pt>
                <c:pt idx="164">
                  <c:v>42752</c:v>
                </c:pt>
                <c:pt idx="165">
                  <c:v>42773</c:v>
                </c:pt>
                <c:pt idx="166">
                  <c:v>42787</c:v>
                </c:pt>
                <c:pt idx="167">
                  <c:v>42801</c:v>
                </c:pt>
                <c:pt idx="168">
                  <c:v>42815</c:v>
                </c:pt>
                <c:pt idx="169">
                  <c:v>42829</c:v>
                </c:pt>
                <c:pt idx="170">
                  <c:v>42843</c:v>
                </c:pt>
                <c:pt idx="171">
                  <c:v>42857</c:v>
                </c:pt>
                <c:pt idx="172">
                  <c:v>42871</c:v>
                </c:pt>
                <c:pt idx="173">
                  <c:v>42892</c:v>
                </c:pt>
                <c:pt idx="174">
                  <c:v>42906</c:v>
                </c:pt>
                <c:pt idx="175">
                  <c:v>42920</c:v>
                </c:pt>
                <c:pt idx="176">
                  <c:v>42934</c:v>
                </c:pt>
                <c:pt idx="177">
                  <c:v>42948</c:v>
                </c:pt>
                <c:pt idx="178">
                  <c:v>42962</c:v>
                </c:pt>
                <c:pt idx="179">
                  <c:v>42983</c:v>
                </c:pt>
                <c:pt idx="180">
                  <c:v>42997</c:v>
                </c:pt>
                <c:pt idx="181">
                  <c:v>43011</c:v>
                </c:pt>
                <c:pt idx="182">
                  <c:v>43025</c:v>
                </c:pt>
                <c:pt idx="183">
                  <c:v>43046</c:v>
                </c:pt>
                <c:pt idx="184">
                  <c:v>43060</c:v>
                </c:pt>
                <c:pt idx="185">
                  <c:v>43074</c:v>
                </c:pt>
                <c:pt idx="186">
                  <c:v>43088</c:v>
                </c:pt>
                <c:pt idx="187">
                  <c:v>43102</c:v>
                </c:pt>
                <c:pt idx="188">
                  <c:v>43116</c:v>
                </c:pt>
                <c:pt idx="189">
                  <c:v>43137</c:v>
                </c:pt>
                <c:pt idx="190">
                  <c:v>43151</c:v>
                </c:pt>
                <c:pt idx="191">
                  <c:v>43165</c:v>
                </c:pt>
                <c:pt idx="192">
                  <c:v>43179</c:v>
                </c:pt>
                <c:pt idx="193">
                  <c:v>43193</c:v>
                </c:pt>
                <c:pt idx="194">
                  <c:v>43207</c:v>
                </c:pt>
                <c:pt idx="195">
                  <c:v>43221</c:v>
                </c:pt>
                <c:pt idx="196">
                  <c:v>43235</c:v>
                </c:pt>
                <c:pt idx="197">
                  <c:v>43256</c:v>
                </c:pt>
                <c:pt idx="198">
                  <c:v>43270</c:v>
                </c:pt>
                <c:pt idx="199">
                  <c:v>43284</c:v>
                </c:pt>
                <c:pt idx="200">
                  <c:v>43298</c:v>
                </c:pt>
                <c:pt idx="201">
                  <c:v>43319</c:v>
                </c:pt>
                <c:pt idx="202">
                  <c:v>43333</c:v>
                </c:pt>
                <c:pt idx="203">
                  <c:v>43347</c:v>
                </c:pt>
                <c:pt idx="204">
                  <c:v>43361</c:v>
                </c:pt>
                <c:pt idx="205">
                  <c:v>43375</c:v>
                </c:pt>
                <c:pt idx="206">
                  <c:v>43389</c:v>
                </c:pt>
                <c:pt idx="207">
                  <c:v>43410</c:v>
                </c:pt>
                <c:pt idx="208">
                  <c:v>43424</c:v>
                </c:pt>
                <c:pt idx="209">
                  <c:v>43438</c:v>
                </c:pt>
                <c:pt idx="210">
                  <c:v>43452</c:v>
                </c:pt>
                <c:pt idx="211">
                  <c:v>43467</c:v>
                </c:pt>
                <c:pt idx="212">
                  <c:v>43480</c:v>
                </c:pt>
                <c:pt idx="213">
                  <c:v>43502</c:v>
                </c:pt>
                <c:pt idx="214">
                  <c:v>43515</c:v>
                </c:pt>
                <c:pt idx="215">
                  <c:v>43529</c:v>
                </c:pt>
                <c:pt idx="216">
                  <c:v>43543</c:v>
                </c:pt>
                <c:pt idx="217">
                  <c:v>43557</c:v>
                </c:pt>
                <c:pt idx="218">
                  <c:v>43571</c:v>
                </c:pt>
                <c:pt idx="219">
                  <c:v>43592</c:v>
                </c:pt>
                <c:pt idx="220">
                  <c:v>43593</c:v>
                </c:pt>
                <c:pt idx="221">
                  <c:v>43620</c:v>
                </c:pt>
                <c:pt idx="222">
                  <c:v>43634</c:v>
                </c:pt>
                <c:pt idx="223">
                  <c:v>43648</c:v>
                </c:pt>
                <c:pt idx="224">
                  <c:v>43662</c:v>
                </c:pt>
                <c:pt idx="225">
                  <c:v>43683</c:v>
                </c:pt>
                <c:pt idx="226">
                  <c:v>43697</c:v>
                </c:pt>
                <c:pt idx="227">
                  <c:v>43711</c:v>
                </c:pt>
                <c:pt idx="228">
                  <c:v>43725</c:v>
                </c:pt>
                <c:pt idx="229">
                  <c:v>43739</c:v>
                </c:pt>
                <c:pt idx="230">
                  <c:v>43774</c:v>
                </c:pt>
                <c:pt idx="231">
                  <c:v>43788</c:v>
                </c:pt>
                <c:pt idx="232">
                  <c:v>43802</c:v>
                </c:pt>
                <c:pt idx="233">
                  <c:v>43816</c:v>
                </c:pt>
                <c:pt idx="234">
                  <c:v>43837</c:v>
                </c:pt>
                <c:pt idx="235">
                  <c:v>43851</c:v>
                </c:pt>
                <c:pt idx="236">
                  <c:v>43865</c:v>
                </c:pt>
                <c:pt idx="237">
                  <c:v>43879</c:v>
                </c:pt>
                <c:pt idx="238">
                  <c:v>43893</c:v>
                </c:pt>
                <c:pt idx="239">
                  <c:v>43907</c:v>
                </c:pt>
                <c:pt idx="240">
                  <c:v>43928</c:v>
                </c:pt>
                <c:pt idx="241">
                  <c:v>43942</c:v>
                </c:pt>
                <c:pt idx="242">
                  <c:v>43956</c:v>
                </c:pt>
                <c:pt idx="243">
                  <c:v>43970</c:v>
                </c:pt>
                <c:pt idx="244">
                  <c:v>43984</c:v>
                </c:pt>
                <c:pt idx="245">
                  <c:v>43998</c:v>
                </c:pt>
                <c:pt idx="246">
                  <c:v>44019</c:v>
                </c:pt>
                <c:pt idx="247">
                  <c:v>44033</c:v>
                </c:pt>
                <c:pt idx="248">
                  <c:v>44047</c:v>
                </c:pt>
                <c:pt idx="249">
                  <c:v>44061</c:v>
                </c:pt>
                <c:pt idx="250">
                  <c:v>44075</c:v>
                </c:pt>
                <c:pt idx="251">
                  <c:v>44089</c:v>
                </c:pt>
                <c:pt idx="252">
                  <c:v>44110</c:v>
                </c:pt>
                <c:pt idx="253">
                  <c:v>44124</c:v>
                </c:pt>
                <c:pt idx="254">
                  <c:v>44138</c:v>
                </c:pt>
                <c:pt idx="255">
                  <c:v>44152</c:v>
                </c:pt>
                <c:pt idx="256">
                  <c:v>44166</c:v>
                </c:pt>
                <c:pt idx="257">
                  <c:v>44180</c:v>
                </c:pt>
                <c:pt idx="258">
                  <c:v>44201</c:v>
                </c:pt>
                <c:pt idx="259">
                  <c:v>44215</c:v>
                </c:pt>
                <c:pt idx="260">
                  <c:v>44229</c:v>
                </c:pt>
                <c:pt idx="261">
                  <c:v>44243</c:v>
                </c:pt>
                <c:pt idx="262">
                  <c:v>44257</c:v>
                </c:pt>
                <c:pt idx="263">
                  <c:v>44271</c:v>
                </c:pt>
                <c:pt idx="264">
                  <c:v>44292</c:v>
                </c:pt>
                <c:pt idx="265">
                  <c:v>44306</c:v>
                </c:pt>
                <c:pt idx="266">
                  <c:v>44320</c:v>
                </c:pt>
                <c:pt idx="267">
                  <c:v>44334</c:v>
                </c:pt>
                <c:pt idx="268">
                  <c:v>44348</c:v>
                </c:pt>
                <c:pt idx="269">
                  <c:v>44362</c:v>
                </c:pt>
                <c:pt idx="270">
                  <c:v>44383</c:v>
                </c:pt>
                <c:pt idx="271">
                  <c:v>44397</c:v>
                </c:pt>
                <c:pt idx="272">
                  <c:v>44411</c:v>
                </c:pt>
                <c:pt idx="273">
                  <c:v>44425</c:v>
                </c:pt>
                <c:pt idx="274">
                  <c:v>44446</c:v>
                </c:pt>
                <c:pt idx="275">
                  <c:v>44460</c:v>
                </c:pt>
                <c:pt idx="276">
                  <c:v>44474</c:v>
                </c:pt>
                <c:pt idx="277">
                  <c:v>44488</c:v>
                </c:pt>
                <c:pt idx="278">
                  <c:v>44503</c:v>
                </c:pt>
                <c:pt idx="279">
                  <c:v>44516</c:v>
                </c:pt>
                <c:pt idx="280">
                  <c:v>44537</c:v>
                </c:pt>
                <c:pt idx="281">
                  <c:v>44551</c:v>
                </c:pt>
                <c:pt idx="282">
                  <c:v>44565</c:v>
                </c:pt>
                <c:pt idx="283">
                  <c:v>44579</c:v>
                </c:pt>
                <c:pt idx="284">
                  <c:v>44593</c:v>
                </c:pt>
                <c:pt idx="285">
                  <c:v>44607</c:v>
                </c:pt>
                <c:pt idx="286">
                  <c:v>44621</c:v>
                </c:pt>
                <c:pt idx="287">
                  <c:v>44635</c:v>
                </c:pt>
                <c:pt idx="288">
                  <c:v>44656</c:v>
                </c:pt>
                <c:pt idx="289">
                  <c:v>44670</c:v>
                </c:pt>
                <c:pt idx="290">
                  <c:v>44684</c:v>
                </c:pt>
                <c:pt idx="291">
                  <c:v>44698</c:v>
                </c:pt>
                <c:pt idx="292">
                  <c:v>44719</c:v>
                </c:pt>
                <c:pt idx="293">
                  <c:v>44733</c:v>
                </c:pt>
                <c:pt idx="294">
                  <c:v>44747</c:v>
                </c:pt>
                <c:pt idx="295">
                  <c:v>44761</c:v>
                </c:pt>
                <c:pt idx="296">
                  <c:v>44775</c:v>
                </c:pt>
                <c:pt idx="297">
                  <c:v>44789</c:v>
                </c:pt>
                <c:pt idx="298">
                  <c:v>44810</c:v>
                </c:pt>
                <c:pt idx="299">
                  <c:v>44824</c:v>
                </c:pt>
                <c:pt idx="300">
                  <c:v>44838</c:v>
                </c:pt>
                <c:pt idx="301">
                  <c:v>44852</c:v>
                </c:pt>
                <c:pt idx="302">
                  <c:v>44866</c:v>
                </c:pt>
                <c:pt idx="303">
                  <c:v>44881</c:v>
                </c:pt>
                <c:pt idx="304">
                  <c:v>44901</c:v>
                </c:pt>
                <c:pt idx="305">
                  <c:v>44915</c:v>
                </c:pt>
                <c:pt idx="306">
                  <c:v>44929</c:v>
                </c:pt>
                <c:pt idx="307">
                  <c:v>44944</c:v>
                </c:pt>
                <c:pt idx="308">
                  <c:v>44964</c:v>
                </c:pt>
                <c:pt idx="309">
                  <c:v>44978</c:v>
                </c:pt>
                <c:pt idx="310">
                  <c:v>44992</c:v>
                </c:pt>
                <c:pt idx="311">
                  <c:v>45006</c:v>
                </c:pt>
              </c:numCache>
              <c:extLst/>
            </c:numRef>
          </c:cat>
          <c:val>
            <c:numRef>
              <c:f>(GDT!$L$14:$L$16,GDT!$L$22:$L$330)</c:f>
              <c:numCache>
                <c:formatCode>#,##0</c:formatCode>
                <c:ptCount val="312"/>
                <c:pt idx="0">
                  <c:v>2143.5523522563858</c:v>
                </c:pt>
                <c:pt idx="1">
                  <c:v>1886.1695340093427</c:v>
                </c:pt>
                <c:pt idx="2">
                  <c:v>1828.7757894736842</c:v>
                </c:pt>
                <c:pt idx="3">
                  <c:v>3308.8474747474747</c:v>
                </c:pt>
                <c:pt idx="4">
                  <c:v>3256.0358537282164</c:v>
                </c:pt>
                <c:pt idx="5">
                  <c:v>3280.9210526315787</c:v>
                </c:pt>
                <c:pt idx="6">
                  <c:v>3969.2229129662524</c:v>
                </c:pt>
                <c:pt idx="7">
                  <c:v>3932.3862473869144</c:v>
                </c:pt>
                <c:pt idx="8">
                  <c:v>3789.5820137853948</c:v>
                </c:pt>
                <c:pt idx="9">
                  <c:v>3223.6261501210652</c:v>
                </c:pt>
                <c:pt idx="10">
                  <c:v>2974.2152263854086</c:v>
                </c:pt>
                <c:pt idx="11">
                  <c:v>3522.4582781456952</c:v>
                </c:pt>
                <c:pt idx="12">
                  <c:v>3601.6047368421055</c:v>
                </c:pt>
                <c:pt idx="13">
                  <c:v>3521.102524934855</c:v>
                </c:pt>
                <c:pt idx="14">
                  <c:v>3483.9904746058814</c:v>
                </c:pt>
                <c:pt idx="15">
                  <c:v>3495.2670013692377</c:v>
                </c:pt>
                <c:pt idx="16">
                  <c:v>3447.4950405770965</c:v>
                </c:pt>
                <c:pt idx="17">
                  <c:v>3556.1155555555556</c:v>
                </c:pt>
                <c:pt idx="18">
                  <c:v>3619.7306359921831</c:v>
                </c:pt>
                <c:pt idx="19">
                  <c:v>3750.238157894737</c:v>
                </c:pt>
                <c:pt idx="20">
                  <c:v>3779.9823529411765</c:v>
                </c:pt>
                <c:pt idx="21">
                  <c:v>3994.7261287934862</c:v>
                </c:pt>
                <c:pt idx="22">
                  <c:v>4319.9327272727269</c:v>
                </c:pt>
                <c:pt idx="23">
                  <c:v>4618.9571428571426</c:v>
                </c:pt>
                <c:pt idx="24">
                  <c:v>4104.9857142857145</c:v>
                </c:pt>
                <c:pt idx="25">
                  <c:v>3877.9966666666664</c:v>
                </c:pt>
                <c:pt idx="26">
                  <c:v>3911.910678307589</c:v>
                </c:pt>
                <c:pt idx="27">
                  <c:v>3859.3776939655172</c:v>
                </c:pt>
                <c:pt idx="28">
                  <c:v>3862.8947368421054</c:v>
                </c:pt>
                <c:pt idx="29">
                  <c:v>3780.3259996788179</c:v>
                </c:pt>
                <c:pt idx="30">
                  <c:v>3887.6332537788385</c:v>
                </c:pt>
                <c:pt idx="31">
                  <c:v>3637.9169013203177</c:v>
                </c:pt>
                <c:pt idx="32">
                  <c:v>3475.2546874999998</c:v>
                </c:pt>
                <c:pt idx="33">
                  <c:v>3474.4767574471966</c:v>
                </c:pt>
                <c:pt idx="34">
                  <c:v>3385.2943181818182</c:v>
                </c:pt>
                <c:pt idx="35">
                  <c:v>3313.541346153846</c:v>
                </c:pt>
                <c:pt idx="36">
                  <c:v>3345.0892685366898</c:v>
                </c:pt>
                <c:pt idx="37">
                  <c:v>3308.5344051709999</c:v>
                </c:pt>
                <c:pt idx="38">
                  <c:v>3502.75651566225</c:v>
                </c:pt>
                <c:pt idx="39">
                  <c:v>3487.1281250000002</c:v>
                </c:pt>
                <c:pt idx="40">
                  <c:v>3574.3952164009102</c:v>
                </c:pt>
                <c:pt idx="41">
                  <c:v>3637.2306818181801</c:v>
                </c:pt>
                <c:pt idx="42">
                  <c:v>3589.1288842449599</c:v>
                </c:pt>
                <c:pt idx="43">
                  <c:v>3554.05909250791</c:v>
                </c:pt>
                <c:pt idx="44">
                  <c:v>3562.0925925925899</c:v>
                </c:pt>
                <c:pt idx="45">
                  <c:v>3533.10142857143</c:v>
                </c:pt>
                <c:pt idx="46">
                  <c:v>3420.9068114319098</c:v>
                </c:pt>
                <c:pt idx="47">
                  <c:v>3408.7230215827299</c:v>
                </c:pt>
                <c:pt idx="48">
                  <c:v>3315.86639549437</c:v>
                </c:pt>
                <c:pt idx="49">
                  <c:v>3227.4131147541002</c:v>
                </c:pt>
                <c:pt idx="50">
                  <c:v>2847.3915333299901</c:v>
                </c:pt>
                <c:pt idx="51">
                  <c:v>2776.36</c:v>
                </c:pt>
                <c:pt idx="52">
                  <c:v>2546.4899999999998</c:v>
                </c:pt>
                <c:pt idx="53">
                  <c:v>2762.99</c:v>
                </c:pt>
                <c:pt idx="54">
                  <c:v>2886.03</c:v>
                </c:pt>
                <c:pt idx="55">
                  <c:v>2759.74</c:v>
                </c:pt>
                <c:pt idx="56">
                  <c:v>2584.0500000000002</c:v>
                </c:pt>
                <c:pt idx="57">
                  <c:v>2675</c:v>
                </c:pt>
                <c:pt idx="58">
                  <c:v>2869.5853340929398</c:v>
                </c:pt>
                <c:pt idx="59">
                  <c:v>2977.9035915827199</c:v>
                </c:pt>
                <c:pt idx="60">
                  <c:v>3035.7783071748877</c:v>
                </c:pt>
                <c:pt idx="61">
                  <c:v>3166.8753721244898</c:v>
                </c:pt>
                <c:pt idx="62">
                  <c:v>3421.15561535814</c:v>
                </c:pt>
                <c:pt idx="63">
                  <c:v>3351.5823943661999</c:v>
                </c:pt>
                <c:pt idx="64">
                  <c:v>3275.9322702613799</c:v>
                </c:pt>
                <c:pt idx="65">
                  <c:v>3170.25027541595</c:v>
                </c:pt>
                <c:pt idx="66">
                  <c:v>3147.2685014881399</c:v>
                </c:pt>
                <c:pt idx="67">
                  <c:v>3198.6034960975298</c:v>
                </c:pt>
                <c:pt idx="68">
                  <c:v>3288.4184068058798</c:v>
                </c:pt>
                <c:pt idx="69">
                  <c:v>3468.0712530712499</c:v>
                </c:pt>
                <c:pt idx="70">
                  <c:v>3654.49191184453</c:v>
                </c:pt>
                <c:pt idx="71">
                  <c:v>4297.8162291169401</c:v>
                </c:pt>
                <c:pt idx="72">
                  <c:v>5115.8490912428897</c:v>
                </c:pt>
                <c:pt idx="73">
                  <c:v>5099.6375050627803</c:v>
                </c:pt>
                <c:pt idx="74">
                  <c:v>5245</c:v>
                </c:pt>
                <c:pt idx="75">
                  <c:v>4721</c:v>
                </c:pt>
                <c:pt idx="76">
                  <c:v>4722</c:v>
                </c:pt>
                <c:pt idx="77">
                  <c:v>4643</c:v>
                </c:pt>
                <c:pt idx="78">
                  <c:v>4668</c:v>
                </c:pt>
                <c:pt idx="79">
                  <c:v>4757</c:v>
                </c:pt>
                <c:pt idx="80">
                  <c:v>5058</c:v>
                </c:pt>
                <c:pt idx="81">
                  <c:v>5021</c:v>
                </c:pt>
                <c:pt idx="82">
                  <c:v>5124</c:v>
                </c:pt>
                <c:pt idx="83">
                  <c:v>5058</c:v>
                </c:pt>
                <c:pt idx="84">
                  <c:v>5096</c:v>
                </c:pt>
                <c:pt idx="85">
                  <c:v>5208</c:v>
                </c:pt>
                <c:pt idx="86">
                  <c:v>5058</c:v>
                </c:pt>
                <c:pt idx="87">
                  <c:v>4891</c:v>
                </c:pt>
                <c:pt idx="88">
                  <c:v>4870</c:v>
                </c:pt>
                <c:pt idx="89">
                  <c:v>5035</c:v>
                </c:pt>
                <c:pt idx="90">
                  <c:v>4958</c:v>
                </c:pt>
                <c:pt idx="91">
                  <c:v>4934</c:v>
                </c:pt>
                <c:pt idx="92">
                  <c:v>4943</c:v>
                </c:pt>
                <c:pt idx="93">
                  <c:v>5005</c:v>
                </c:pt>
                <c:pt idx="94">
                  <c:v>4999</c:v>
                </c:pt>
                <c:pt idx="95">
                  <c:v>4702.7552270142596</c:v>
                </c:pt>
                <c:pt idx="96">
                  <c:v>4439.2531702671504</c:v>
                </c:pt>
                <c:pt idx="97">
                  <c:v>4033</c:v>
                </c:pt>
                <c:pt idx="98">
                  <c:v>3990</c:v>
                </c:pt>
                <c:pt idx="99">
                  <c:v>3928</c:v>
                </c:pt>
                <c:pt idx="100">
                  <c:v>3877</c:v>
                </c:pt>
                <c:pt idx="101">
                  <c:v>3594</c:v>
                </c:pt>
                <c:pt idx="102">
                  <c:v>3658.2751700680301</c:v>
                </c:pt>
                <c:pt idx="103">
                  <c:v>3459</c:v>
                </c:pt>
                <c:pt idx="104">
                  <c:v>3088</c:v>
                </c:pt>
                <c:pt idx="105">
                  <c:v>2725</c:v>
                </c:pt>
                <c:pt idx="106">
                  <c:v>2804</c:v>
                </c:pt>
                <c:pt idx="107">
                  <c:v>2673</c:v>
                </c:pt>
                <c:pt idx="108">
                  <c:v>2692</c:v>
                </c:pt>
                <c:pt idx="109">
                  <c:v>2443</c:v>
                </c:pt>
                <c:pt idx="110">
                  <c:v>2503</c:v>
                </c:pt>
                <c:pt idx="111">
                  <c:v>2522</c:v>
                </c:pt>
                <c:pt idx="112">
                  <c:v>2400</c:v>
                </c:pt>
                <c:pt idx="113">
                  <c:v>2229</c:v>
                </c:pt>
                <c:pt idx="114">
                  <c:v>2270</c:v>
                </c:pt>
                <c:pt idx="115">
                  <c:v>2307</c:v>
                </c:pt>
                <c:pt idx="116">
                  <c:v>2402</c:v>
                </c:pt>
                <c:pt idx="117">
                  <c:v>2874</c:v>
                </c:pt>
                <c:pt idx="118">
                  <c:v>3272</c:v>
                </c:pt>
                <c:pt idx="119">
                  <c:v>3241</c:v>
                </c:pt>
                <c:pt idx="120">
                  <c:v>2928</c:v>
                </c:pt>
                <c:pt idx="121">
                  <c:v>2538</c:v>
                </c:pt>
                <c:pt idx="122">
                  <c:v>2446</c:v>
                </c:pt>
                <c:pt idx="123">
                  <c:v>2386</c:v>
                </c:pt>
                <c:pt idx="124">
                  <c:v>2390</c:v>
                </c:pt>
                <c:pt idx="125">
                  <c:v>2309</c:v>
                </c:pt>
                <c:pt idx="126">
                  <c:v>2327</c:v>
                </c:pt>
                <c:pt idx="127">
                  <c:v>2054</c:v>
                </c:pt>
                <c:pt idx="128">
                  <c:v>1848</c:v>
                </c:pt>
                <c:pt idx="129">
                  <c:v>1590</c:v>
                </c:pt>
                <c:pt idx="130">
                  <c:v>1856</c:v>
                </c:pt>
                <c:pt idx="131">
                  <c:v>2078</c:v>
                </c:pt>
                <c:pt idx="132">
                  <c:v>2495</c:v>
                </c:pt>
                <c:pt idx="133">
                  <c:v>2824</c:v>
                </c:pt>
                <c:pt idx="134">
                  <c:v>2694</c:v>
                </c:pt>
                <c:pt idx="135">
                  <c:v>2453</c:v>
                </c:pt>
                <c:pt idx="136">
                  <c:v>2148</c:v>
                </c:pt>
                <c:pt idx="137">
                  <c:v>2260</c:v>
                </c:pt>
                <c:pt idx="138">
                  <c:v>2304</c:v>
                </c:pt>
                <c:pt idx="139">
                  <c:v>2210</c:v>
                </c:pt>
                <c:pt idx="140">
                  <c:v>2188</c:v>
                </c:pt>
                <c:pt idx="141">
                  <c:v>1952</c:v>
                </c:pt>
                <c:pt idx="142">
                  <c:v>1890</c:v>
                </c:pt>
                <c:pt idx="143">
                  <c:v>1974</c:v>
                </c:pt>
                <c:pt idx="144">
                  <c:v>1971</c:v>
                </c:pt>
                <c:pt idx="145">
                  <c:v>2013</c:v>
                </c:pt>
                <c:pt idx="146">
                  <c:v>2156</c:v>
                </c:pt>
                <c:pt idx="147">
                  <c:v>2176</c:v>
                </c:pt>
                <c:pt idx="148">
                  <c:v>2252</c:v>
                </c:pt>
                <c:pt idx="149">
                  <c:v>2205</c:v>
                </c:pt>
                <c:pt idx="150">
                  <c:v>2118</c:v>
                </c:pt>
                <c:pt idx="151">
                  <c:v>2062</c:v>
                </c:pt>
                <c:pt idx="152">
                  <c:v>2079</c:v>
                </c:pt>
                <c:pt idx="153">
                  <c:v>2265</c:v>
                </c:pt>
                <c:pt idx="154">
                  <c:v>2695</c:v>
                </c:pt>
                <c:pt idx="155">
                  <c:v>2793</c:v>
                </c:pt>
                <c:pt idx="156">
                  <c:v>2782</c:v>
                </c:pt>
                <c:pt idx="157">
                  <c:v>2681</c:v>
                </c:pt>
                <c:pt idx="158">
                  <c:v>2760</c:v>
                </c:pt>
                <c:pt idx="159">
                  <c:v>3327</c:v>
                </c:pt>
                <c:pt idx="160">
                  <c:v>3423</c:v>
                </c:pt>
                <c:pt idx="161">
                  <c:v>3593</c:v>
                </c:pt>
                <c:pt idx="162">
                  <c:v>3568</c:v>
                </c:pt>
                <c:pt idx="163">
                  <c:v>3294</c:v>
                </c:pt>
                <c:pt idx="164">
                  <c:v>3283</c:v>
                </c:pt>
                <c:pt idx="165">
                  <c:v>3314</c:v>
                </c:pt>
                <c:pt idx="166">
                  <c:v>3189</c:v>
                </c:pt>
                <c:pt idx="167">
                  <c:v>2782</c:v>
                </c:pt>
                <c:pt idx="168">
                  <c:v>2855</c:v>
                </c:pt>
                <c:pt idx="169">
                  <c:v>2924</c:v>
                </c:pt>
                <c:pt idx="170">
                  <c:v>2998</c:v>
                </c:pt>
                <c:pt idx="171">
                  <c:v>3233</c:v>
                </c:pt>
                <c:pt idx="172">
                  <c:v>3312</c:v>
                </c:pt>
                <c:pt idx="173">
                  <c:v>3143</c:v>
                </c:pt>
                <c:pt idx="174">
                  <c:v>3022</c:v>
                </c:pt>
                <c:pt idx="175">
                  <c:v>3111</c:v>
                </c:pt>
                <c:pt idx="176">
                  <c:v>3114</c:v>
                </c:pt>
                <c:pt idx="177">
                  <c:v>3155</c:v>
                </c:pt>
                <c:pt idx="178">
                  <c:v>3143</c:v>
                </c:pt>
                <c:pt idx="179">
                  <c:v>3100</c:v>
                </c:pt>
                <c:pt idx="180">
                  <c:v>3122</c:v>
                </c:pt>
                <c:pt idx="181">
                  <c:v>3037</c:v>
                </c:pt>
                <c:pt idx="182">
                  <c:v>3014</c:v>
                </c:pt>
                <c:pt idx="183">
                  <c:v>2852</c:v>
                </c:pt>
                <c:pt idx="184">
                  <c:v>2778</c:v>
                </c:pt>
                <c:pt idx="185">
                  <c:v>2830</c:v>
                </c:pt>
                <c:pt idx="186">
                  <c:v>2755</c:v>
                </c:pt>
                <c:pt idx="187">
                  <c:v>2886</c:v>
                </c:pt>
                <c:pt idx="188">
                  <c:v>3010</c:v>
                </c:pt>
                <c:pt idx="189">
                  <c:v>3226</c:v>
                </c:pt>
                <c:pt idx="190">
                  <c:v>3246</c:v>
                </c:pt>
                <c:pt idx="191">
                  <c:v>3232</c:v>
                </c:pt>
                <c:pt idx="192">
                  <c:v>3226</c:v>
                </c:pt>
                <c:pt idx="193">
                  <c:v>3278</c:v>
                </c:pt>
                <c:pt idx="194">
                  <c:v>3311</c:v>
                </c:pt>
                <c:pt idx="195">
                  <c:v>3231</c:v>
                </c:pt>
                <c:pt idx="196">
                  <c:v>3226</c:v>
                </c:pt>
                <c:pt idx="197">
                  <c:v>3205</c:v>
                </c:pt>
                <c:pt idx="198">
                  <c:v>3189</c:v>
                </c:pt>
                <c:pt idx="199">
                  <c:v>2905</c:v>
                </c:pt>
                <c:pt idx="200">
                  <c:v>2973</c:v>
                </c:pt>
                <c:pt idx="201">
                  <c:v>2958</c:v>
                </c:pt>
                <c:pt idx="202">
                  <c:v>2883</c:v>
                </c:pt>
                <c:pt idx="203">
                  <c:v>2821</c:v>
                </c:pt>
                <c:pt idx="204">
                  <c:v>2768</c:v>
                </c:pt>
                <c:pt idx="205">
                  <c:v>2753</c:v>
                </c:pt>
                <c:pt idx="206">
                  <c:v>2729</c:v>
                </c:pt>
                <c:pt idx="207">
                  <c:v>2655</c:v>
                </c:pt>
                <c:pt idx="208">
                  <c:v>2599</c:v>
                </c:pt>
                <c:pt idx="209">
                  <c:v>2667</c:v>
                </c:pt>
                <c:pt idx="210">
                  <c:v>2674</c:v>
                </c:pt>
                <c:pt idx="211">
                  <c:v>2705</c:v>
                </c:pt>
                <c:pt idx="212">
                  <c:v>2777</c:v>
                </c:pt>
                <c:pt idx="213">
                  <c:v>3027</c:v>
                </c:pt>
                <c:pt idx="214">
                  <c:v>3022</c:v>
                </c:pt>
                <c:pt idx="215">
                  <c:v>3186</c:v>
                </c:pt>
                <c:pt idx="216">
                  <c:v>3317</c:v>
                </c:pt>
                <c:pt idx="217">
                  <c:v>3287</c:v>
                </c:pt>
                <c:pt idx="218">
                  <c:v>3269</c:v>
                </c:pt>
                <c:pt idx="219">
                  <c:v>3249</c:v>
                </c:pt>
                <c:pt idx="220">
                  <c:v>3249</c:v>
                </c:pt>
                <c:pt idx="221">
                  <c:v>3138</c:v>
                </c:pt>
                <c:pt idx="222">
                  <c:v>3006</c:v>
                </c:pt>
                <c:pt idx="223">
                  <c:v>2969</c:v>
                </c:pt>
                <c:pt idx="224">
                  <c:v>3074</c:v>
                </c:pt>
                <c:pt idx="225">
                  <c:v>3039</c:v>
                </c:pt>
                <c:pt idx="226">
                  <c:v>3100</c:v>
                </c:pt>
                <c:pt idx="227">
                  <c:v>3076</c:v>
                </c:pt>
                <c:pt idx="228">
                  <c:v>3133</c:v>
                </c:pt>
                <c:pt idx="229">
                  <c:v>3141</c:v>
                </c:pt>
                <c:pt idx="230">
                  <c:v>3254</c:v>
                </c:pt>
                <c:pt idx="231">
                  <c:v>3321</c:v>
                </c:pt>
                <c:pt idx="232">
                  <c:v>3331</c:v>
                </c:pt>
                <c:pt idx="233">
                  <c:v>3099</c:v>
                </c:pt>
                <c:pt idx="234">
                  <c:v>3150</c:v>
                </c:pt>
                <c:pt idx="235">
                  <c:v>3233</c:v>
                </c:pt>
                <c:pt idx="236">
                  <c:v>3039</c:v>
                </c:pt>
                <c:pt idx="237">
                  <c:v>2966</c:v>
                </c:pt>
                <c:pt idx="238">
                  <c:v>2952</c:v>
                </c:pt>
                <c:pt idx="239">
                  <c:v>2797</c:v>
                </c:pt>
                <c:pt idx="240">
                  <c:v>2820</c:v>
                </c:pt>
                <c:pt idx="241">
                  <c:v>2707</c:v>
                </c:pt>
                <c:pt idx="242">
                  <c:v>2745</c:v>
                </c:pt>
                <c:pt idx="243">
                  <c:v>2677</c:v>
                </c:pt>
                <c:pt idx="244">
                  <c:v>2761</c:v>
                </c:pt>
                <c:pt idx="245">
                  <c:v>2829</c:v>
                </c:pt>
                <c:pt idx="246">
                  <c:v>3208</c:v>
                </c:pt>
                <c:pt idx="247">
                  <c:v>3218</c:v>
                </c:pt>
                <c:pt idx="248">
                  <c:v>3003</c:v>
                </c:pt>
                <c:pt idx="249">
                  <c:v>2936</c:v>
                </c:pt>
                <c:pt idx="250">
                  <c:v>2884</c:v>
                </c:pt>
                <c:pt idx="251">
                  <c:v>2985</c:v>
                </c:pt>
                <c:pt idx="252">
                  <c:v>3041</c:v>
                </c:pt>
                <c:pt idx="253">
                  <c:v>3037</c:v>
                </c:pt>
                <c:pt idx="254">
                  <c:v>2985</c:v>
                </c:pt>
                <c:pt idx="255">
                  <c:v>3037</c:v>
                </c:pt>
                <c:pt idx="256">
                  <c:v>3182</c:v>
                </c:pt>
                <c:pt idx="257">
                  <c:v>3210</c:v>
                </c:pt>
                <c:pt idx="258">
                  <c:v>3306</c:v>
                </c:pt>
                <c:pt idx="259">
                  <c:v>3380</c:v>
                </c:pt>
                <c:pt idx="260">
                  <c:v>3458</c:v>
                </c:pt>
                <c:pt idx="261">
                  <c:v>3615</c:v>
                </c:pt>
                <c:pt idx="262">
                  <c:v>4364</c:v>
                </c:pt>
                <c:pt idx="263">
                  <c:v>4083</c:v>
                </c:pt>
                <c:pt idx="264">
                  <c:v>4085</c:v>
                </c:pt>
                <c:pt idx="265">
                  <c:v>4097</c:v>
                </c:pt>
                <c:pt idx="266">
                  <c:v>4115</c:v>
                </c:pt>
                <c:pt idx="267">
                  <c:v>4123</c:v>
                </c:pt>
                <c:pt idx="268">
                  <c:v>4062</c:v>
                </c:pt>
                <c:pt idx="269">
                  <c:v>3997</c:v>
                </c:pt>
                <c:pt idx="270">
                  <c:v>3864</c:v>
                </c:pt>
                <c:pt idx="271">
                  <c:v>3730</c:v>
                </c:pt>
                <c:pt idx="272">
                  <c:v>3598</c:v>
                </c:pt>
                <c:pt idx="273">
                  <c:v>3552</c:v>
                </c:pt>
                <c:pt idx="274">
                  <c:v>3691</c:v>
                </c:pt>
                <c:pt idx="275">
                  <c:v>3777</c:v>
                </c:pt>
                <c:pt idx="276">
                  <c:v>3749</c:v>
                </c:pt>
                <c:pt idx="277">
                  <c:v>3803</c:v>
                </c:pt>
                <c:pt idx="278">
                  <c:v>3921</c:v>
                </c:pt>
                <c:pt idx="279">
                  <c:v>3987</c:v>
                </c:pt>
                <c:pt idx="280">
                  <c:v>4008</c:v>
                </c:pt>
                <c:pt idx="281">
                  <c:v>3867</c:v>
                </c:pt>
                <c:pt idx="282">
                  <c:v>3866</c:v>
                </c:pt>
                <c:pt idx="283">
                  <c:v>4082</c:v>
                </c:pt>
                <c:pt idx="284">
                  <c:v>4324</c:v>
                </c:pt>
                <c:pt idx="285">
                  <c:v>4503</c:v>
                </c:pt>
                <c:pt idx="286">
                  <c:v>4757</c:v>
                </c:pt>
                <c:pt idx="287">
                  <c:v>4596</c:v>
                </c:pt>
                <c:pt idx="288">
                  <c:v>4532</c:v>
                </c:pt>
                <c:pt idx="289">
                  <c:v>4207</c:v>
                </c:pt>
                <c:pt idx="290">
                  <c:v>3916</c:v>
                </c:pt>
                <c:pt idx="291">
                  <c:v>3934</c:v>
                </c:pt>
                <c:pt idx="292">
                  <c:v>4158</c:v>
                </c:pt>
                <c:pt idx="293">
                  <c:v>4125</c:v>
                </c:pt>
                <c:pt idx="294">
                  <c:v>3961</c:v>
                </c:pt>
                <c:pt idx="295">
                  <c:v>3757</c:v>
                </c:pt>
                <c:pt idx="296">
                  <c:v>3544</c:v>
                </c:pt>
                <c:pt idx="297">
                  <c:v>3417</c:v>
                </c:pt>
                <c:pt idx="298">
                  <c:v>3610</c:v>
                </c:pt>
                <c:pt idx="299">
                  <c:v>3733</c:v>
                </c:pt>
                <c:pt idx="300">
                  <c:v>3573</c:v>
                </c:pt>
                <c:pt idx="301">
                  <c:v>3421</c:v>
                </c:pt>
                <c:pt idx="302">
                  <c:v>3279</c:v>
                </c:pt>
                <c:pt idx="303">
                  <c:v>3397</c:v>
                </c:pt>
                <c:pt idx="304">
                  <c:v>3400</c:v>
                </c:pt>
                <c:pt idx="305">
                  <c:v>3246</c:v>
                </c:pt>
                <c:pt idx="306">
                  <c:v>3208</c:v>
                </c:pt>
                <c:pt idx="307">
                  <c:v>3218</c:v>
                </c:pt>
                <c:pt idx="308">
                  <c:v>3329</c:v>
                </c:pt>
                <c:pt idx="309">
                  <c:v>3264</c:v>
                </c:pt>
                <c:pt idx="310">
                  <c:v>3277</c:v>
                </c:pt>
                <c:pt idx="311">
                  <c:v>3228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2E5D-1D4B-B30B-95C2B8B7A3A1}"/>
            </c:ext>
          </c:extLst>
        </c:ser>
        <c:ser>
          <c:idx val="1"/>
          <c:order val="1"/>
          <c:tx>
            <c:v>Média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(GDT!$H$14:$H$16,GDT!$H$22:$H$330)</c:f>
              <c:numCache>
                <c:formatCode>[$-416]d\-mmm\-yy;@</c:formatCode>
                <c:ptCount val="312"/>
                <c:pt idx="0">
                  <c:v>39945</c:v>
                </c:pt>
                <c:pt idx="1">
                  <c:v>39966</c:v>
                </c:pt>
                <c:pt idx="2">
                  <c:v>39995</c:v>
                </c:pt>
                <c:pt idx="3">
                  <c:v>40183</c:v>
                </c:pt>
                <c:pt idx="4">
                  <c:v>40211</c:v>
                </c:pt>
                <c:pt idx="5">
                  <c:v>40239</c:v>
                </c:pt>
                <c:pt idx="6">
                  <c:v>40274</c:v>
                </c:pt>
                <c:pt idx="7">
                  <c:v>40302</c:v>
                </c:pt>
                <c:pt idx="8">
                  <c:v>40330</c:v>
                </c:pt>
                <c:pt idx="9">
                  <c:v>40365</c:v>
                </c:pt>
                <c:pt idx="10">
                  <c:v>40393</c:v>
                </c:pt>
                <c:pt idx="11">
                  <c:v>40422</c:v>
                </c:pt>
                <c:pt idx="12">
                  <c:v>40436</c:v>
                </c:pt>
                <c:pt idx="13">
                  <c:v>40456</c:v>
                </c:pt>
                <c:pt idx="14">
                  <c:v>40470</c:v>
                </c:pt>
                <c:pt idx="15">
                  <c:v>40484</c:v>
                </c:pt>
                <c:pt idx="16">
                  <c:v>40498</c:v>
                </c:pt>
                <c:pt idx="17">
                  <c:v>40513</c:v>
                </c:pt>
                <c:pt idx="18">
                  <c:v>40527</c:v>
                </c:pt>
                <c:pt idx="19">
                  <c:v>40547</c:v>
                </c:pt>
                <c:pt idx="20">
                  <c:v>40561</c:v>
                </c:pt>
                <c:pt idx="21">
                  <c:v>40575</c:v>
                </c:pt>
                <c:pt idx="22">
                  <c:v>40589</c:v>
                </c:pt>
                <c:pt idx="23">
                  <c:v>40603</c:v>
                </c:pt>
                <c:pt idx="24">
                  <c:v>40617</c:v>
                </c:pt>
                <c:pt idx="25">
                  <c:v>40638</c:v>
                </c:pt>
                <c:pt idx="26">
                  <c:v>40652</c:v>
                </c:pt>
                <c:pt idx="27">
                  <c:v>40666</c:v>
                </c:pt>
                <c:pt idx="28">
                  <c:v>40680</c:v>
                </c:pt>
                <c:pt idx="29">
                  <c:v>40695</c:v>
                </c:pt>
                <c:pt idx="30">
                  <c:v>40709</c:v>
                </c:pt>
                <c:pt idx="31">
                  <c:v>40729</c:v>
                </c:pt>
                <c:pt idx="32">
                  <c:v>40743</c:v>
                </c:pt>
                <c:pt idx="33">
                  <c:v>40757</c:v>
                </c:pt>
                <c:pt idx="34">
                  <c:v>40771</c:v>
                </c:pt>
                <c:pt idx="35">
                  <c:v>40792</c:v>
                </c:pt>
                <c:pt idx="36">
                  <c:v>40806</c:v>
                </c:pt>
                <c:pt idx="37">
                  <c:v>40820</c:v>
                </c:pt>
                <c:pt idx="38">
                  <c:v>40834</c:v>
                </c:pt>
                <c:pt idx="39">
                  <c:v>40848</c:v>
                </c:pt>
                <c:pt idx="40">
                  <c:v>40862</c:v>
                </c:pt>
                <c:pt idx="41">
                  <c:v>40883</c:v>
                </c:pt>
                <c:pt idx="42">
                  <c:v>40897</c:v>
                </c:pt>
                <c:pt idx="43">
                  <c:v>40911</c:v>
                </c:pt>
                <c:pt idx="44">
                  <c:v>40925</c:v>
                </c:pt>
                <c:pt idx="45">
                  <c:v>40940</c:v>
                </c:pt>
                <c:pt idx="46">
                  <c:v>40954</c:v>
                </c:pt>
                <c:pt idx="47">
                  <c:v>40974</c:v>
                </c:pt>
                <c:pt idx="48">
                  <c:v>40988</c:v>
                </c:pt>
                <c:pt idx="49">
                  <c:v>41002</c:v>
                </c:pt>
                <c:pt idx="50">
                  <c:v>41016</c:v>
                </c:pt>
                <c:pt idx="51">
                  <c:v>41030</c:v>
                </c:pt>
                <c:pt idx="52">
                  <c:v>41044</c:v>
                </c:pt>
                <c:pt idx="53">
                  <c:v>41065</c:v>
                </c:pt>
                <c:pt idx="54">
                  <c:v>41079</c:v>
                </c:pt>
                <c:pt idx="55">
                  <c:v>41093</c:v>
                </c:pt>
                <c:pt idx="56">
                  <c:v>41107</c:v>
                </c:pt>
                <c:pt idx="57">
                  <c:v>41122</c:v>
                </c:pt>
                <c:pt idx="58">
                  <c:v>41136</c:v>
                </c:pt>
                <c:pt idx="59">
                  <c:v>41156</c:v>
                </c:pt>
                <c:pt idx="60">
                  <c:v>41170</c:v>
                </c:pt>
                <c:pt idx="61">
                  <c:v>41184</c:v>
                </c:pt>
                <c:pt idx="62">
                  <c:v>41198</c:v>
                </c:pt>
                <c:pt idx="63">
                  <c:v>41219</c:v>
                </c:pt>
                <c:pt idx="64">
                  <c:v>41233</c:v>
                </c:pt>
                <c:pt idx="65">
                  <c:v>41247</c:v>
                </c:pt>
                <c:pt idx="66">
                  <c:v>41261</c:v>
                </c:pt>
                <c:pt idx="67">
                  <c:v>41276</c:v>
                </c:pt>
                <c:pt idx="68">
                  <c:v>41290</c:v>
                </c:pt>
                <c:pt idx="69">
                  <c:v>41310</c:v>
                </c:pt>
                <c:pt idx="70">
                  <c:v>41324</c:v>
                </c:pt>
                <c:pt idx="71">
                  <c:v>41338</c:v>
                </c:pt>
                <c:pt idx="72">
                  <c:v>41352</c:v>
                </c:pt>
                <c:pt idx="73">
                  <c:v>41366</c:v>
                </c:pt>
                <c:pt idx="74">
                  <c:v>41380</c:v>
                </c:pt>
                <c:pt idx="75">
                  <c:v>41395</c:v>
                </c:pt>
                <c:pt idx="76">
                  <c:v>41409</c:v>
                </c:pt>
                <c:pt idx="77">
                  <c:v>41429</c:v>
                </c:pt>
                <c:pt idx="78">
                  <c:v>41441</c:v>
                </c:pt>
                <c:pt idx="79">
                  <c:v>41457</c:v>
                </c:pt>
                <c:pt idx="80">
                  <c:v>41471</c:v>
                </c:pt>
                <c:pt idx="81">
                  <c:v>41492</c:v>
                </c:pt>
                <c:pt idx="82">
                  <c:v>41506</c:v>
                </c:pt>
                <c:pt idx="83">
                  <c:v>41520</c:v>
                </c:pt>
                <c:pt idx="84">
                  <c:v>41534</c:v>
                </c:pt>
                <c:pt idx="85">
                  <c:v>41548</c:v>
                </c:pt>
                <c:pt idx="86">
                  <c:v>41562</c:v>
                </c:pt>
                <c:pt idx="87">
                  <c:v>41583</c:v>
                </c:pt>
                <c:pt idx="88">
                  <c:v>41597</c:v>
                </c:pt>
                <c:pt idx="89">
                  <c:v>41611</c:v>
                </c:pt>
                <c:pt idx="90">
                  <c:v>41625</c:v>
                </c:pt>
                <c:pt idx="91">
                  <c:v>41646</c:v>
                </c:pt>
                <c:pt idx="92">
                  <c:v>41660</c:v>
                </c:pt>
                <c:pt idx="93">
                  <c:v>41674</c:v>
                </c:pt>
                <c:pt idx="94">
                  <c:v>41688</c:v>
                </c:pt>
                <c:pt idx="95">
                  <c:v>41702</c:v>
                </c:pt>
                <c:pt idx="96">
                  <c:v>41716</c:v>
                </c:pt>
                <c:pt idx="97">
                  <c:v>41730</c:v>
                </c:pt>
                <c:pt idx="98">
                  <c:v>41744</c:v>
                </c:pt>
                <c:pt idx="99">
                  <c:v>41765</c:v>
                </c:pt>
                <c:pt idx="100">
                  <c:v>41779</c:v>
                </c:pt>
                <c:pt idx="101">
                  <c:v>41793</c:v>
                </c:pt>
                <c:pt idx="102">
                  <c:v>41807</c:v>
                </c:pt>
                <c:pt idx="103">
                  <c:v>41821</c:v>
                </c:pt>
                <c:pt idx="104">
                  <c:v>41835</c:v>
                </c:pt>
                <c:pt idx="105">
                  <c:v>41856</c:v>
                </c:pt>
                <c:pt idx="106">
                  <c:v>41870</c:v>
                </c:pt>
                <c:pt idx="107">
                  <c:v>41884</c:v>
                </c:pt>
                <c:pt idx="108">
                  <c:v>41898</c:v>
                </c:pt>
                <c:pt idx="109">
                  <c:v>41913</c:v>
                </c:pt>
                <c:pt idx="110">
                  <c:v>41927</c:v>
                </c:pt>
                <c:pt idx="111">
                  <c:v>41947</c:v>
                </c:pt>
                <c:pt idx="112">
                  <c:v>41961</c:v>
                </c:pt>
                <c:pt idx="113">
                  <c:v>41975</c:v>
                </c:pt>
                <c:pt idx="114">
                  <c:v>41989</c:v>
                </c:pt>
                <c:pt idx="115">
                  <c:v>42010</c:v>
                </c:pt>
                <c:pt idx="116">
                  <c:v>42024</c:v>
                </c:pt>
                <c:pt idx="117">
                  <c:v>42038</c:v>
                </c:pt>
                <c:pt idx="118">
                  <c:v>42052</c:v>
                </c:pt>
                <c:pt idx="119">
                  <c:v>42066</c:v>
                </c:pt>
                <c:pt idx="120">
                  <c:v>42080</c:v>
                </c:pt>
                <c:pt idx="121">
                  <c:v>42095</c:v>
                </c:pt>
                <c:pt idx="122">
                  <c:v>42109</c:v>
                </c:pt>
                <c:pt idx="123">
                  <c:v>42129</c:v>
                </c:pt>
                <c:pt idx="124">
                  <c:v>42143</c:v>
                </c:pt>
                <c:pt idx="125">
                  <c:v>42157</c:v>
                </c:pt>
                <c:pt idx="126">
                  <c:v>42171</c:v>
                </c:pt>
                <c:pt idx="127">
                  <c:v>42186</c:v>
                </c:pt>
                <c:pt idx="128">
                  <c:v>42200</c:v>
                </c:pt>
                <c:pt idx="129">
                  <c:v>42220</c:v>
                </c:pt>
                <c:pt idx="130">
                  <c:v>42234</c:v>
                </c:pt>
                <c:pt idx="131">
                  <c:v>42248</c:v>
                </c:pt>
                <c:pt idx="132">
                  <c:v>42262</c:v>
                </c:pt>
                <c:pt idx="133">
                  <c:v>42283</c:v>
                </c:pt>
                <c:pt idx="134">
                  <c:v>42297</c:v>
                </c:pt>
                <c:pt idx="135">
                  <c:v>42311</c:v>
                </c:pt>
                <c:pt idx="136">
                  <c:v>42325</c:v>
                </c:pt>
                <c:pt idx="137">
                  <c:v>42339</c:v>
                </c:pt>
                <c:pt idx="138">
                  <c:v>42353</c:v>
                </c:pt>
                <c:pt idx="139">
                  <c:v>42374</c:v>
                </c:pt>
                <c:pt idx="140">
                  <c:v>42388</c:v>
                </c:pt>
                <c:pt idx="141">
                  <c:v>42402</c:v>
                </c:pt>
                <c:pt idx="142">
                  <c:v>42416</c:v>
                </c:pt>
                <c:pt idx="143">
                  <c:v>42430</c:v>
                </c:pt>
                <c:pt idx="144">
                  <c:v>42444</c:v>
                </c:pt>
                <c:pt idx="145">
                  <c:v>42465</c:v>
                </c:pt>
                <c:pt idx="146">
                  <c:v>42479</c:v>
                </c:pt>
                <c:pt idx="147">
                  <c:v>42493</c:v>
                </c:pt>
                <c:pt idx="148">
                  <c:v>42507</c:v>
                </c:pt>
                <c:pt idx="149">
                  <c:v>42522</c:v>
                </c:pt>
                <c:pt idx="150">
                  <c:v>42536</c:v>
                </c:pt>
                <c:pt idx="151">
                  <c:v>42556</c:v>
                </c:pt>
                <c:pt idx="152">
                  <c:v>42570</c:v>
                </c:pt>
                <c:pt idx="153">
                  <c:v>42584</c:v>
                </c:pt>
                <c:pt idx="154">
                  <c:v>42598</c:v>
                </c:pt>
                <c:pt idx="155">
                  <c:v>42619</c:v>
                </c:pt>
                <c:pt idx="156">
                  <c:v>42633</c:v>
                </c:pt>
                <c:pt idx="157">
                  <c:v>42647</c:v>
                </c:pt>
                <c:pt idx="158">
                  <c:v>42661</c:v>
                </c:pt>
                <c:pt idx="159">
                  <c:v>42675</c:v>
                </c:pt>
                <c:pt idx="160">
                  <c:v>42689</c:v>
                </c:pt>
                <c:pt idx="161">
                  <c:v>42710</c:v>
                </c:pt>
                <c:pt idx="162">
                  <c:v>42724</c:v>
                </c:pt>
                <c:pt idx="163">
                  <c:v>42738</c:v>
                </c:pt>
                <c:pt idx="164">
                  <c:v>42752</c:v>
                </c:pt>
                <c:pt idx="165">
                  <c:v>42773</c:v>
                </c:pt>
                <c:pt idx="166">
                  <c:v>42787</c:v>
                </c:pt>
                <c:pt idx="167">
                  <c:v>42801</c:v>
                </c:pt>
                <c:pt idx="168">
                  <c:v>42815</c:v>
                </c:pt>
                <c:pt idx="169">
                  <c:v>42829</c:v>
                </c:pt>
                <c:pt idx="170">
                  <c:v>42843</c:v>
                </c:pt>
                <c:pt idx="171">
                  <c:v>42857</c:v>
                </c:pt>
                <c:pt idx="172">
                  <c:v>42871</c:v>
                </c:pt>
                <c:pt idx="173">
                  <c:v>42892</c:v>
                </c:pt>
                <c:pt idx="174">
                  <c:v>42906</c:v>
                </c:pt>
                <c:pt idx="175">
                  <c:v>42920</c:v>
                </c:pt>
                <c:pt idx="176">
                  <c:v>42934</c:v>
                </c:pt>
                <c:pt idx="177">
                  <c:v>42948</c:v>
                </c:pt>
                <c:pt idx="178">
                  <c:v>42962</c:v>
                </c:pt>
                <c:pt idx="179">
                  <c:v>42983</c:v>
                </c:pt>
                <c:pt idx="180">
                  <c:v>42997</c:v>
                </c:pt>
                <c:pt idx="181">
                  <c:v>43011</c:v>
                </c:pt>
                <c:pt idx="182">
                  <c:v>43025</c:v>
                </c:pt>
                <c:pt idx="183">
                  <c:v>43046</c:v>
                </c:pt>
                <c:pt idx="184">
                  <c:v>43060</c:v>
                </c:pt>
                <c:pt idx="185">
                  <c:v>43074</c:v>
                </c:pt>
                <c:pt idx="186">
                  <c:v>43088</c:v>
                </c:pt>
                <c:pt idx="187">
                  <c:v>43102</c:v>
                </c:pt>
                <c:pt idx="188">
                  <c:v>43116</c:v>
                </c:pt>
                <c:pt idx="189">
                  <c:v>43137</c:v>
                </c:pt>
                <c:pt idx="190">
                  <c:v>43151</c:v>
                </c:pt>
                <c:pt idx="191">
                  <c:v>43165</c:v>
                </c:pt>
                <c:pt idx="192">
                  <c:v>43179</c:v>
                </c:pt>
                <c:pt idx="193">
                  <c:v>43193</c:v>
                </c:pt>
                <c:pt idx="194">
                  <c:v>43207</c:v>
                </c:pt>
                <c:pt idx="195">
                  <c:v>43221</c:v>
                </c:pt>
                <c:pt idx="196">
                  <c:v>43235</c:v>
                </c:pt>
                <c:pt idx="197">
                  <c:v>43256</c:v>
                </c:pt>
                <c:pt idx="198">
                  <c:v>43270</c:v>
                </c:pt>
                <c:pt idx="199">
                  <c:v>43284</c:v>
                </c:pt>
                <c:pt idx="200">
                  <c:v>43298</c:v>
                </c:pt>
                <c:pt idx="201">
                  <c:v>43319</c:v>
                </c:pt>
                <c:pt idx="202">
                  <c:v>43333</c:v>
                </c:pt>
                <c:pt idx="203">
                  <c:v>43347</c:v>
                </c:pt>
                <c:pt idx="204">
                  <c:v>43361</c:v>
                </c:pt>
                <c:pt idx="205">
                  <c:v>43375</c:v>
                </c:pt>
                <c:pt idx="206">
                  <c:v>43389</c:v>
                </c:pt>
                <c:pt idx="207">
                  <c:v>43410</c:v>
                </c:pt>
                <c:pt idx="208">
                  <c:v>43424</c:v>
                </c:pt>
                <c:pt idx="209">
                  <c:v>43438</c:v>
                </c:pt>
                <c:pt idx="210">
                  <c:v>43452</c:v>
                </c:pt>
                <c:pt idx="211">
                  <c:v>43467</c:v>
                </c:pt>
                <c:pt idx="212">
                  <c:v>43480</c:v>
                </c:pt>
                <c:pt idx="213">
                  <c:v>43502</c:v>
                </c:pt>
                <c:pt idx="214">
                  <c:v>43515</c:v>
                </c:pt>
                <c:pt idx="215">
                  <c:v>43529</c:v>
                </c:pt>
                <c:pt idx="216">
                  <c:v>43543</c:v>
                </c:pt>
                <c:pt idx="217">
                  <c:v>43557</c:v>
                </c:pt>
                <c:pt idx="218">
                  <c:v>43571</c:v>
                </c:pt>
                <c:pt idx="219">
                  <c:v>43592</c:v>
                </c:pt>
                <c:pt idx="220">
                  <c:v>43593</c:v>
                </c:pt>
                <c:pt idx="221">
                  <c:v>43620</c:v>
                </c:pt>
                <c:pt idx="222">
                  <c:v>43634</c:v>
                </c:pt>
                <c:pt idx="223">
                  <c:v>43648</c:v>
                </c:pt>
                <c:pt idx="224">
                  <c:v>43662</c:v>
                </c:pt>
                <c:pt idx="225">
                  <c:v>43683</c:v>
                </c:pt>
                <c:pt idx="226">
                  <c:v>43697</c:v>
                </c:pt>
                <c:pt idx="227">
                  <c:v>43711</c:v>
                </c:pt>
                <c:pt idx="228">
                  <c:v>43725</c:v>
                </c:pt>
                <c:pt idx="229">
                  <c:v>43739</c:v>
                </c:pt>
                <c:pt idx="230">
                  <c:v>43774</c:v>
                </c:pt>
                <c:pt idx="231">
                  <c:v>43788</c:v>
                </c:pt>
                <c:pt idx="232">
                  <c:v>43802</c:v>
                </c:pt>
                <c:pt idx="233">
                  <c:v>43816</c:v>
                </c:pt>
                <c:pt idx="234">
                  <c:v>43837</c:v>
                </c:pt>
                <c:pt idx="235">
                  <c:v>43851</c:v>
                </c:pt>
                <c:pt idx="236">
                  <c:v>43865</c:v>
                </c:pt>
                <c:pt idx="237">
                  <c:v>43879</c:v>
                </c:pt>
                <c:pt idx="238">
                  <c:v>43893</c:v>
                </c:pt>
                <c:pt idx="239">
                  <c:v>43907</c:v>
                </c:pt>
                <c:pt idx="240">
                  <c:v>43928</c:v>
                </c:pt>
                <c:pt idx="241">
                  <c:v>43942</c:v>
                </c:pt>
                <c:pt idx="242">
                  <c:v>43956</c:v>
                </c:pt>
                <c:pt idx="243">
                  <c:v>43970</c:v>
                </c:pt>
                <c:pt idx="244">
                  <c:v>43984</c:v>
                </c:pt>
                <c:pt idx="245">
                  <c:v>43998</c:v>
                </c:pt>
                <c:pt idx="246">
                  <c:v>44019</c:v>
                </c:pt>
                <c:pt idx="247">
                  <c:v>44033</c:v>
                </c:pt>
                <c:pt idx="248">
                  <c:v>44047</c:v>
                </c:pt>
                <c:pt idx="249">
                  <c:v>44061</c:v>
                </c:pt>
                <c:pt idx="250">
                  <c:v>44075</c:v>
                </c:pt>
                <c:pt idx="251">
                  <c:v>44089</c:v>
                </c:pt>
                <c:pt idx="252">
                  <c:v>44110</c:v>
                </c:pt>
                <c:pt idx="253">
                  <c:v>44124</c:v>
                </c:pt>
                <c:pt idx="254">
                  <c:v>44138</c:v>
                </c:pt>
                <c:pt idx="255">
                  <c:v>44152</c:v>
                </c:pt>
                <c:pt idx="256">
                  <c:v>44166</c:v>
                </c:pt>
                <c:pt idx="257">
                  <c:v>44180</c:v>
                </c:pt>
                <c:pt idx="258">
                  <c:v>44201</c:v>
                </c:pt>
                <c:pt idx="259">
                  <c:v>44215</c:v>
                </c:pt>
                <c:pt idx="260">
                  <c:v>44229</c:v>
                </c:pt>
                <c:pt idx="261">
                  <c:v>44243</c:v>
                </c:pt>
                <c:pt idx="262">
                  <c:v>44257</c:v>
                </c:pt>
                <c:pt idx="263">
                  <c:v>44271</c:v>
                </c:pt>
                <c:pt idx="264">
                  <c:v>44292</c:v>
                </c:pt>
                <c:pt idx="265">
                  <c:v>44306</c:v>
                </c:pt>
                <c:pt idx="266">
                  <c:v>44320</c:v>
                </c:pt>
                <c:pt idx="267">
                  <c:v>44334</c:v>
                </c:pt>
                <c:pt idx="268">
                  <c:v>44348</c:v>
                </c:pt>
                <c:pt idx="269">
                  <c:v>44362</c:v>
                </c:pt>
                <c:pt idx="270">
                  <c:v>44383</c:v>
                </c:pt>
                <c:pt idx="271">
                  <c:v>44397</c:v>
                </c:pt>
                <c:pt idx="272">
                  <c:v>44411</c:v>
                </c:pt>
                <c:pt idx="273">
                  <c:v>44425</c:v>
                </c:pt>
                <c:pt idx="274">
                  <c:v>44446</c:v>
                </c:pt>
                <c:pt idx="275">
                  <c:v>44460</c:v>
                </c:pt>
                <c:pt idx="276">
                  <c:v>44474</c:v>
                </c:pt>
                <c:pt idx="277">
                  <c:v>44488</c:v>
                </c:pt>
                <c:pt idx="278">
                  <c:v>44503</c:v>
                </c:pt>
                <c:pt idx="279">
                  <c:v>44516</c:v>
                </c:pt>
                <c:pt idx="280">
                  <c:v>44537</c:v>
                </c:pt>
                <c:pt idx="281">
                  <c:v>44551</c:v>
                </c:pt>
                <c:pt idx="282">
                  <c:v>44565</c:v>
                </c:pt>
                <c:pt idx="283">
                  <c:v>44579</c:v>
                </c:pt>
                <c:pt idx="284">
                  <c:v>44593</c:v>
                </c:pt>
                <c:pt idx="285">
                  <c:v>44607</c:v>
                </c:pt>
                <c:pt idx="286">
                  <c:v>44621</c:v>
                </c:pt>
                <c:pt idx="287">
                  <c:v>44635</c:v>
                </c:pt>
                <c:pt idx="288">
                  <c:v>44656</c:v>
                </c:pt>
                <c:pt idx="289">
                  <c:v>44670</c:v>
                </c:pt>
                <c:pt idx="290">
                  <c:v>44684</c:v>
                </c:pt>
                <c:pt idx="291">
                  <c:v>44698</c:v>
                </c:pt>
                <c:pt idx="292">
                  <c:v>44719</c:v>
                </c:pt>
                <c:pt idx="293">
                  <c:v>44733</c:v>
                </c:pt>
                <c:pt idx="294">
                  <c:v>44747</c:v>
                </c:pt>
                <c:pt idx="295">
                  <c:v>44761</c:v>
                </c:pt>
                <c:pt idx="296">
                  <c:v>44775</c:v>
                </c:pt>
                <c:pt idx="297">
                  <c:v>44789</c:v>
                </c:pt>
                <c:pt idx="298">
                  <c:v>44810</c:v>
                </c:pt>
                <c:pt idx="299">
                  <c:v>44824</c:v>
                </c:pt>
                <c:pt idx="300">
                  <c:v>44838</c:v>
                </c:pt>
                <c:pt idx="301">
                  <c:v>44852</c:v>
                </c:pt>
                <c:pt idx="302">
                  <c:v>44866</c:v>
                </c:pt>
                <c:pt idx="303">
                  <c:v>44881</c:v>
                </c:pt>
                <c:pt idx="304">
                  <c:v>44901</c:v>
                </c:pt>
                <c:pt idx="305">
                  <c:v>44915</c:v>
                </c:pt>
                <c:pt idx="306">
                  <c:v>44929</c:v>
                </c:pt>
                <c:pt idx="307">
                  <c:v>44944</c:v>
                </c:pt>
                <c:pt idx="308">
                  <c:v>44964</c:v>
                </c:pt>
                <c:pt idx="309">
                  <c:v>44978</c:v>
                </c:pt>
                <c:pt idx="310">
                  <c:v>44992</c:v>
                </c:pt>
                <c:pt idx="311">
                  <c:v>45006</c:v>
                </c:pt>
              </c:numCache>
              <c:extLst/>
            </c:numRef>
          </c:cat>
          <c:val>
            <c:numRef>
              <c:f>(GDT!$T$14:$T$16,GDT!$T$22:$T$330)</c:f>
              <c:numCache>
                <c:formatCode>#,##0</c:formatCode>
                <c:ptCount val="312"/>
                <c:pt idx="0">
                  <c:v>3287.544943999862</c:v>
                </c:pt>
                <c:pt idx="1">
                  <c:v>3287.544943999862</c:v>
                </c:pt>
                <c:pt idx="2">
                  <c:v>3287.544943999862</c:v>
                </c:pt>
                <c:pt idx="3">
                  <c:v>3287.544943999862</c:v>
                </c:pt>
                <c:pt idx="4">
                  <c:v>3287.544943999862</c:v>
                </c:pt>
                <c:pt idx="5">
                  <c:v>3287.544943999862</c:v>
                </c:pt>
                <c:pt idx="6">
                  <c:v>3287.544943999862</c:v>
                </c:pt>
                <c:pt idx="7">
                  <c:v>3287.544943999862</c:v>
                </c:pt>
                <c:pt idx="8">
                  <c:v>3287.544943999862</c:v>
                </c:pt>
                <c:pt idx="9">
                  <c:v>3287.544943999862</c:v>
                </c:pt>
                <c:pt idx="10">
                  <c:v>3287.544943999862</c:v>
                </c:pt>
                <c:pt idx="11">
                  <c:v>3287.544943999862</c:v>
                </c:pt>
                <c:pt idx="12">
                  <c:v>3287.544943999862</c:v>
                </c:pt>
                <c:pt idx="13">
                  <c:v>3287.544943999862</c:v>
                </c:pt>
                <c:pt idx="14">
                  <c:v>3287.544943999862</c:v>
                </c:pt>
                <c:pt idx="15">
                  <c:v>3287.544943999862</c:v>
                </c:pt>
                <c:pt idx="16">
                  <c:v>3287.544943999862</c:v>
                </c:pt>
                <c:pt idx="17">
                  <c:v>3287.544943999862</c:v>
                </c:pt>
                <c:pt idx="18">
                  <c:v>3287.544943999862</c:v>
                </c:pt>
                <c:pt idx="19">
                  <c:v>3287.544943999862</c:v>
                </c:pt>
                <c:pt idx="20">
                  <c:v>3287.544943999862</c:v>
                </c:pt>
                <c:pt idx="21">
                  <c:v>3287.544943999862</c:v>
                </c:pt>
                <c:pt idx="22">
                  <c:v>3287.544943999862</c:v>
                </c:pt>
                <c:pt idx="23">
                  <c:v>3287.544943999862</c:v>
                </c:pt>
                <c:pt idx="24">
                  <c:v>3287.544943999862</c:v>
                </c:pt>
                <c:pt idx="25">
                  <c:v>3287.544943999862</c:v>
                </c:pt>
                <c:pt idx="26">
                  <c:v>3287.544943999862</c:v>
                </c:pt>
                <c:pt idx="27">
                  <c:v>3287.544943999862</c:v>
                </c:pt>
                <c:pt idx="28">
                  <c:v>3287.544943999862</c:v>
                </c:pt>
                <c:pt idx="29">
                  <c:v>3287.544943999862</c:v>
                </c:pt>
                <c:pt idx="30">
                  <c:v>3287.544943999862</c:v>
                </c:pt>
                <c:pt idx="31">
                  <c:v>3287.544943999862</c:v>
                </c:pt>
                <c:pt idx="32">
                  <c:v>3287.544943999862</c:v>
                </c:pt>
                <c:pt idx="33">
                  <c:v>3287.544943999862</c:v>
                </c:pt>
                <c:pt idx="34">
                  <c:v>3287.544943999862</c:v>
                </c:pt>
                <c:pt idx="35">
                  <c:v>3287.544943999862</c:v>
                </c:pt>
                <c:pt idx="36">
                  <c:v>3287.544943999862</c:v>
                </c:pt>
                <c:pt idx="37">
                  <c:v>3287.544943999862</c:v>
                </c:pt>
                <c:pt idx="38">
                  <c:v>3287.544943999862</c:v>
                </c:pt>
                <c:pt idx="39">
                  <c:v>3287.544943999862</c:v>
                </c:pt>
                <c:pt idx="40">
                  <c:v>3287.544943999862</c:v>
                </c:pt>
                <c:pt idx="41">
                  <c:v>3287.544943999862</c:v>
                </c:pt>
                <c:pt idx="42">
                  <c:v>3287.544943999862</c:v>
                </c:pt>
                <c:pt idx="43">
                  <c:v>3287.544943999862</c:v>
                </c:pt>
                <c:pt idx="44">
                  <c:v>3287.544943999862</c:v>
                </c:pt>
                <c:pt idx="45">
                  <c:v>3287.544943999862</c:v>
                </c:pt>
                <c:pt idx="46">
                  <c:v>3287.544943999862</c:v>
                </c:pt>
                <c:pt idx="47">
                  <c:v>3287.544943999862</c:v>
                </c:pt>
                <c:pt idx="48">
                  <c:v>3287.544943999862</c:v>
                </c:pt>
                <c:pt idx="49">
                  <c:v>3287.544943999862</c:v>
                </c:pt>
                <c:pt idx="50">
                  <c:v>3287.544943999862</c:v>
                </c:pt>
                <c:pt idx="51">
                  <c:v>3287.544943999862</c:v>
                </c:pt>
                <c:pt idx="52">
                  <c:v>3287.544943999862</c:v>
                </c:pt>
                <c:pt idx="53">
                  <c:v>3287.544943999862</c:v>
                </c:pt>
                <c:pt idx="54">
                  <c:v>3287.544943999862</c:v>
                </c:pt>
                <c:pt idx="55">
                  <c:v>3287.544943999862</c:v>
                </c:pt>
                <c:pt idx="56">
                  <c:v>3287.544943999862</c:v>
                </c:pt>
                <c:pt idx="57">
                  <c:v>3287.544943999862</c:v>
                </c:pt>
                <c:pt idx="58">
                  <c:v>3287.544943999862</c:v>
                </c:pt>
                <c:pt idx="59">
                  <c:v>3287.544943999862</c:v>
                </c:pt>
                <c:pt idx="60">
                  <c:v>3287.544943999862</c:v>
                </c:pt>
                <c:pt idx="61">
                  <c:v>3287.544943999862</c:v>
                </c:pt>
                <c:pt idx="62">
                  <c:v>3287.544943999862</c:v>
                </c:pt>
                <c:pt idx="63">
                  <c:v>3287.544943999862</c:v>
                </c:pt>
                <c:pt idx="64">
                  <c:v>3287.544943999862</c:v>
                </c:pt>
                <c:pt idx="65">
                  <c:v>3287.544943999862</c:v>
                </c:pt>
                <c:pt idx="66">
                  <c:v>3287.544943999862</c:v>
                </c:pt>
                <c:pt idx="67">
                  <c:v>3287.544943999862</c:v>
                </c:pt>
                <c:pt idx="68">
                  <c:v>3287.544943999862</c:v>
                </c:pt>
                <c:pt idx="69">
                  <c:v>3287.544943999862</c:v>
                </c:pt>
                <c:pt idx="70">
                  <c:v>3287.544943999862</c:v>
                </c:pt>
                <c:pt idx="71">
                  <c:v>3287.544943999862</c:v>
                </c:pt>
                <c:pt idx="72">
                  <c:v>3287.544943999862</c:v>
                </c:pt>
                <c:pt idx="73">
                  <c:v>3287.544943999862</c:v>
                </c:pt>
                <c:pt idx="74">
                  <c:v>3287.544943999862</c:v>
                </c:pt>
                <c:pt idx="75">
                  <c:v>3287.544943999862</c:v>
                </c:pt>
                <c:pt idx="76">
                  <c:v>3287.544943999862</c:v>
                </c:pt>
                <c:pt idx="77">
                  <c:v>3287.544943999862</c:v>
                </c:pt>
                <c:pt idx="78">
                  <c:v>3287.544943999862</c:v>
                </c:pt>
                <c:pt idx="79">
                  <c:v>3287.544943999862</c:v>
                </c:pt>
                <c:pt idx="80">
                  <c:v>3287.544943999862</c:v>
                </c:pt>
                <c:pt idx="81">
                  <c:v>3287.544943999862</c:v>
                </c:pt>
                <c:pt idx="82">
                  <c:v>3287.544943999862</c:v>
                </c:pt>
                <c:pt idx="83">
                  <c:v>3287.544943999862</c:v>
                </c:pt>
                <c:pt idx="84">
                  <c:v>3287.544943999862</c:v>
                </c:pt>
                <c:pt idx="85">
                  <c:v>3287.544943999862</c:v>
                </c:pt>
                <c:pt idx="86">
                  <c:v>3287.544943999862</c:v>
                </c:pt>
                <c:pt idx="87">
                  <c:v>3287.544943999862</c:v>
                </c:pt>
                <c:pt idx="88">
                  <c:v>3287.544943999862</c:v>
                </c:pt>
                <c:pt idx="89">
                  <c:v>3287.544943999862</c:v>
                </c:pt>
                <c:pt idx="90">
                  <c:v>3287.544943999862</c:v>
                </c:pt>
                <c:pt idx="91">
                  <c:v>3287.544943999862</c:v>
                </c:pt>
                <c:pt idx="92">
                  <c:v>3287.544943999862</c:v>
                </c:pt>
                <c:pt idx="93">
                  <c:v>3287.544943999862</c:v>
                </c:pt>
                <c:pt idx="94">
                  <c:v>3287.544943999862</c:v>
                </c:pt>
                <c:pt idx="95">
                  <c:v>3287.544943999862</c:v>
                </c:pt>
                <c:pt idx="96">
                  <c:v>3287.544943999862</c:v>
                </c:pt>
                <c:pt idx="97">
                  <c:v>3287.544943999862</c:v>
                </c:pt>
                <c:pt idx="98">
                  <c:v>3287.544943999862</c:v>
                </c:pt>
                <c:pt idx="99">
                  <c:v>3287.544943999862</c:v>
                </c:pt>
                <c:pt idx="100">
                  <c:v>3287.544943999862</c:v>
                </c:pt>
                <c:pt idx="101">
                  <c:v>3287.544943999862</c:v>
                </c:pt>
                <c:pt idx="102">
                  <c:v>3287.544943999862</c:v>
                </c:pt>
                <c:pt idx="103">
                  <c:v>3287.544943999862</c:v>
                </c:pt>
                <c:pt idx="104">
                  <c:v>3287.544943999862</c:v>
                </c:pt>
                <c:pt idx="105">
                  <c:v>3287.544943999862</c:v>
                </c:pt>
                <c:pt idx="106">
                  <c:v>3287.544943999862</c:v>
                </c:pt>
                <c:pt idx="107">
                  <c:v>3287.544943999862</c:v>
                </c:pt>
                <c:pt idx="108">
                  <c:v>3287.544943999862</c:v>
                </c:pt>
                <c:pt idx="109">
                  <c:v>3287.544943999862</c:v>
                </c:pt>
                <c:pt idx="110">
                  <c:v>3287.544943999862</c:v>
                </c:pt>
                <c:pt idx="111">
                  <c:v>3287.544943999862</c:v>
                </c:pt>
                <c:pt idx="112">
                  <c:v>3287.544943999862</c:v>
                </c:pt>
                <c:pt idx="113">
                  <c:v>3287.544943999862</c:v>
                </c:pt>
                <c:pt idx="114">
                  <c:v>3287.544943999862</c:v>
                </c:pt>
                <c:pt idx="115">
                  <c:v>3287.544943999862</c:v>
                </c:pt>
                <c:pt idx="116">
                  <c:v>3287.544943999862</c:v>
                </c:pt>
                <c:pt idx="117">
                  <c:v>3287.544943999862</c:v>
                </c:pt>
                <c:pt idx="118">
                  <c:v>3287.544943999862</c:v>
                </c:pt>
                <c:pt idx="119">
                  <c:v>3287.544943999862</c:v>
                </c:pt>
                <c:pt idx="120">
                  <c:v>3287.544943999862</c:v>
                </c:pt>
                <c:pt idx="121">
                  <c:v>3287.544943999862</c:v>
                </c:pt>
                <c:pt idx="122">
                  <c:v>3287.544943999862</c:v>
                </c:pt>
                <c:pt idx="123">
                  <c:v>3287.544943999862</c:v>
                </c:pt>
                <c:pt idx="124">
                  <c:v>3287.544943999862</c:v>
                </c:pt>
                <c:pt idx="125">
                  <c:v>3287.544943999862</c:v>
                </c:pt>
                <c:pt idx="126">
                  <c:v>3287.544943999862</c:v>
                </c:pt>
                <c:pt idx="127">
                  <c:v>3287.544943999862</c:v>
                </c:pt>
                <c:pt idx="128">
                  <c:v>3287.544943999862</c:v>
                </c:pt>
                <c:pt idx="129">
                  <c:v>3287.544943999862</c:v>
                </c:pt>
                <c:pt idx="130">
                  <c:v>3287.544943999862</c:v>
                </c:pt>
                <c:pt idx="131">
                  <c:v>3287.544943999862</c:v>
                </c:pt>
                <c:pt idx="132">
                  <c:v>3287.544943999862</c:v>
                </c:pt>
                <c:pt idx="133">
                  <c:v>3287.544943999862</c:v>
                </c:pt>
                <c:pt idx="134">
                  <c:v>3287.544943999862</c:v>
                </c:pt>
                <c:pt idx="135">
                  <c:v>3287.544943999862</c:v>
                </c:pt>
                <c:pt idx="136">
                  <c:v>3287.544943999862</c:v>
                </c:pt>
                <c:pt idx="137">
                  <c:v>3287.544943999862</c:v>
                </c:pt>
                <c:pt idx="138">
                  <c:v>3287.544943999862</c:v>
                </c:pt>
                <c:pt idx="139">
                  <c:v>3287.544943999862</c:v>
                </c:pt>
                <c:pt idx="140">
                  <c:v>3287.544943999862</c:v>
                </c:pt>
                <c:pt idx="141">
                  <c:v>3287.544943999862</c:v>
                </c:pt>
                <c:pt idx="142">
                  <c:v>3287.544943999862</c:v>
                </c:pt>
                <c:pt idx="143">
                  <c:v>3287.544943999862</c:v>
                </c:pt>
                <c:pt idx="144">
                  <c:v>3287.544943999862</c:v>
                </c:pt>
                <c:pt idx="145">
                  <c:v>3287.544943999862</c:v>
                </c:pt>
                <c:pt idx="146">
                  <c:v>3287.544943999862</c:v>
                </c:pt>
                <c:pt idx="147">
                  <c:v>3287.544943999862</c:v>
                </c:pt>
                <c:pt idx="148">
                  <c:v>3287.544943999862</c:v>
                </c:pt>
                <c:pt idx="149">
                  <c:v>3287.544943999862</c:v>
                </c:pt>
                <c:pt idx="150">
                  <c:v>3287.544943999862</c:v>
                </c:pt>
                <c:pt idx="151">
                  <c:v>3287.544943999862</c:v>
                </c:pt>
                <c:pt idx="152">
                  <c:v>3287.544943999862</c:v>
                </c:pt>
                <c:pt idx="153">
                  <c:v>3287.544943999862</c:v>
                </c:pt>
                <c:pt idx="154">
                  <c:v>3287.544943999862</c:v>
                </c:pt>
                <c:pt idx="155">
                  <c:v>3287.544943999862</c:v>
                </c:pt>
                <c:pt idx="156">
                  <c:v>3287.544943999862</c:v>
                </c:pt>
                <c:pt idx="157">
                  <c:v>3287.544943999862</c:v>
                </c:pt>
                <c:pt idx="158">
                  <c:v>3287.544943999862</c:v>
                </c:pt>
                <c:pt idx="159">
                  <c:v>3287.544943999862</c:v>
                </c:pt>
                <c:pt idx="160">
                  <c:v>3287.544943999862</c:v>
                </c:pt>
                <c:pt idx="161">
                  <c:v>3287.544943999862</c:v>
                </c:pt>
                <c:pt idx="162">
                  <c:v>3287.544943999862</c:v>
                </c:pt>
                <c:pt idx="163">
                  <c:v>3287.544943999862</c:v>
                </c:pt>
                <c:pt idx="164">
                  <c:v>3287.544943999862</c:v>
                </c:pt>
                <c:pt idx="165">
                  <c:v>3287.544943999862</c:v>
                </c:pt>
                <c:pt idx="166">
                  <c:v>3287.544943999862</c:v>
                </c:pt>
                <c:pt idx="167">
                  <c:v>3287.544943999862</c:v>
                </c:pt>
                <c:pt idx="168">
                  <c:v>3287.544943999862</c:v>
                </c:pt>
                <c:pt idx="169">
                  <c:v>3287.544943999862</c:v>
                </c:pt>
                <c:pt idx="170">
                  <c:v>3287.544943999862</c:v>
                </c:pt>
                <c:pt idx="171">
                  <c:v>3287.544943999862</c:v>
                </c:pt>
                <c:pt idx="172">
                  <c:v>3287.544943999862</c:v>
                </c:pt>
                <c:pt idx="173">
                  <c:v>3287.544943999862</c:v>
                </c:pt>
                <c:pt idx="174">
                  <c:v>3287.544943999862</c:v>
                </c:pt>
                <c:pt idx="175">
                  <c:v>3287.544943999862</c:v>
                </c:pt>
                <c:pt idx="176">
                  <c:v>3287.544943999862</c:v>
                </c:pt>
                <c:pt idx="177">
                  <c:v>3287.544943999862</c:v>
                </c:pt>
                <c:pt idx="178">
                  <c:v>3287.544943999862</c:v>
                </c:pt>
                <c:pt idx="179">
                  <c:v>3287.544943999862</c:v>
                </c:pt>
                <c:pt idx="180">
                  <c:v>3287.544943999862</c:v>
                </c:pt>
                <c:pt idx="181">
                  <c:v>3287.544943999862</c:v>
                </c:pt>
                <c:pt idx="182">
                  <c:v>3287.544943999862</c:v>
                </c:pt>
                <c:pt idx="183">
                  <c:v>3287.544943999862</c:v>
                </c:pt>
                <c:pt idx="184">
                  <c:v>3287.544943999862</c:v>
                </c:pt>
                <c:pt idx="185">
                  <c:v>3287.544943999862</c:v>
                </c:pt>
                <c:pt idx="186">
                  <c:v>3287.544943999862</c:v>
                </c:pt>
                <c:pt idx="187">
                  <c:v>3287.544943999862</c:v>
                </c:pt>
                <c:pt idx="188">
                  <c:v>3287.544943999862</c:v>
                </c:pt>
                <c:pt idx="189">
                  <c:v>3287.544943999862</c:v>
                </c:pt>
                <c:pt idx="190">
                  <c:v>3287.544943999862</c:v>
                </c:pt>
                <c:pt idx="191">
                  <c:v>3287.544943999862</c:v>
                </c:pt>
                <c:pt idx="192">
                  <c:v>3287.544943999862</c:v>
                </c:pt>
                <c:pt idx="193">
                  <c:v>3287.544943999862</c:v>
                </c:pt>
                <c:pt idx="194">
                  <c:v>3287.544943999862</c:v>
                </c:pt>
                <c:pt idx="195">
                  <c:v>3287.544943999862</c:v>
                </c:pt>
                <c:pt idx="196">
                  <c:v>3287.544943999862</c:v>
                </c:pt>
                <c:pt idx="197">
                  <c:v>3287.544943999862</c:v>
                </c:pt>
                <c:pt idx="198">
                  <c:v>3287.544943999862</c:v>
                </c:pt>
                <c:pt idx="199">
                  <c:v>3287.544943999862</c:v>
                </c:pt>
                <c:pt idx="200">
                  <c:v>3287.544943999862</c:v>
                </c:pt>
                <c:pt idx="201">
                  <c:v>3287.544943999862</c:v>
                </c:pt>
                <c:pt idx="202">
                  <c:v>3287.544943999862</c:v>
                </c:pt>
                <c:pt idx="203">
                  <c:v>3287.544943999862</c:v>
                </c:pt>
                <c:pt idx="204">
                  <c:v>3287.544943999862</c:v>
                </c:pt>
                <c:pt idx="205">
                  <c:v>3287.544943999862</c:v>
                </c:pt>
                <c:pt idx="206">
                  <c:v>3287.544943999862</c:v>
                </c:pt>
                <c:pt idx="207">
                  <c:v>3287.544943999862</c:v>
                </c:pt>
                <c:pt idx="208">
                  <c:v>3287.544943999862</c:v>
                </c:pt>
                <c:pt idx="209">
                  <c:v>3287.544943999862</c:v>
                </c:pt>
                <c:pt idx="210">
                  <c:v>3287.544943999862</c:v>
                </c:pt>
                <c:pt idx="211">
                  <c:v>3287.544943999862</c:v>
                </c:pt>
                <c:pt idx="212">
                  <c:v>3287.544943999862</c:v>
                </c:pt>
                <c:pt idx="213">
                  <c:v>3287.544943999862</c:v>
                </c:pt>
                <c:pt idx="214">
                  <c:v>3287.544943999862</c:v>
                </c:pt>
                <c:pt idx="215">
                  <c:v>3287.544943999862</c:v>
                </c:pt>
                <c:pt idx="216">
                  <c:v>3287.544943999862</c:v>
                </c:pt>
                <c:pt idx="217">
                  <c:v>3287.544943999862</c:v>
                </c:pt>
                <c:pt idx="218">
                  <c:v>3287.544943999862</c:v>
                </c:pt>
                <c:pt idx="219">
                  <c:v>3287.544943999862</c:v>
                </c:pt>
                <c:pt idx="220">
                  <c:v>3287.544943999862</c:v>
                </c:pt>
                <c:pt idx="221">
                  <c:v>3287.544943999862</c:v>
                </c:pt>
                <c:pt idx="222">
                  <c:v>3287.544943999862</c:v>
                </c:pt>
                <c:pt idx="223">
                  <c:v>3287.544943999862</c:v>
                </c:pt>
                <c:pt idx="224">
                  <c:v>3287.544943999862</c:v>
                </c:pt>
                <c:pt idx="225">
                  <c:v>3287.544943999862</c:v>
                </c:pt>
                <c:pt idx="226">
                  <c:v>3287.544943999862</c:v>
                </c:pt>
                <c:pt idx="227">
                  <c:v>3287.544943999862</c:v>
                </c:pt>
                <c:pt idx="228">
                  <c:v>3287.544943999862</c:v>
                </c:pt>
                <c:pt idx="229">
                  <c:v>3287.544943999862</c:v>
                </c:pt>
                <c:pt idx="230">
                  <c:v>3287.544943999862</c:v>
                </c:pt>
                <c:pt idx="231">
                  <c:v>3287.544943999862</c:v>
                </c:pt>
                <c:pt idx="232">
                  <c:v>3287.544943999862</c:v>
                </c:pt>
                <c:pt idx="233">
                  <c:v>3287.544943999862</c:v>
                </c:pt>
                <c:pt idx="234">
                  <c:v>3287.544943999862</c:v>
                </c:pt>
                <c:pt idx="235">
                  <c:v>3287.544943999862</c:v>
                </c:pt>
                <c:pt idx="236">
                  <c:v>3287.544943999862</c:v>
                </c:pt>
                <c:pt idx="237">
                  <c:v>3287.544943999862</c:v>
                </c:pt>
                <c:pt idx="238">
                  <c:v>3287.544943999862</c:v>
                </c:pt>
                <c:pt idx="239">
                  <c:v>3287.544943999862</c:v>
                </c:pt>
                <c:pt idx="240">
                  <c:v>3287.544943999862</c:v>
                </c:pt>
                <c:pt idx="241">
                  <c:v>3287.544943999862</c:v>
                </c:pt>
                <c:pt idx="242">
                  <c:v>3287.544943999862</c:v>
                </c:pt>
                <c:pt idx="243">
                  <c:v>3287.544943999862</c:v>
                </c:pt>
                <c:pt idx="244">
                  <c:v>3287.544943999862</c:v>
                </c:pt>
                <c:pt idx="245">
                  <c:v>3287.544943999862</c:v>
                </c:pt>
                <c:pt idx="246">
                  <c:v>3287.544943999862</c:v>
                </c:pt>
                <c:pt idx="247">
                  <c:v>3287.544943999862</c:v>
                </c:pt>
                <c:pt idx="248">
                  <c:v>3287.544943999862</c:v>
                </c:pt>
                <c:pt idx="249">
                  <c:v>3287.544943999862</c:v>
                </c:pt>
                <c:pt idx="250">
                  <c:v>3287.544943999862</c:v>
                </c:pt>
                <c:pt idx="251">
                  <c:v>3287.544943999862</c:v>
                </c:pt>
                <c:pt idx="252">
                  <c:v>3287.544943999862</c:v>
                </c:pt>
                <c:pt idx="253">
                  <c:v>3287.544943999862</c:v>
                </c:pt>
                <c:pt idx="254">
                  <c:v>3287.544943999862</c:v>
                </c:pt>
                <c:pt idx="255">
                  <c:v>3287.544943999862</c:v>
                </c:pt>
                <c:pt idx="256">
                  <c:v>3287.544943999862</c:v>
                </c:pt>
                <c:pt idx="257">
                  <c:v>3287.544943999862</c:v>
                </c:pt>
                <c:pt idx="258">
                  <c:v>3287.544943999862</c:v>
                </c:pt>
                <c:pt idx="259">
                  <c:v>3287.544943999862</c:v>
                </c:pt>
                <c:pt idx="260">
                  <c:v>3287.544943999862</c:v>
                </c:pt>
                <c:pt idx="261">
                  <c:v>3287.544943999862</c:v>
                </c:pt>
                <c:pt idx="262">
                  <c:v>3287.544943999862</c:v>
                </c:pt>
                <c:pt idx="263">
                  <c:v>3287.544943999862</c:v>
                </c:pt>
                <c:pt idx="264">
                  <c:v>3287.544943999862</c:v>
                </c:pt>
                <c:pt idx="265">
                  <c:v>3287.544943999862</c:v>
                </c:pt>
                <c:pt idx="266">
                  <c:v>3287.544943999862</c:v>
                </c:pt>
                <c:pt idx="267">
                  <c:v>3287.544943999862</c:v>
                </c:pt>
                <c:pt idx="268">
                  <c:v>3287.544943999862</c:v>
                </c:pt>
                <c:pt idx="269">
                  <c:v>3287.544943999862</c:v>
                </c:pt>
                <c:pt idx="270">
                  <c:v>3287.544943999862</c:v>
                </c:pt>
                <c:pt idx="271">
                  <c:v>3287.544943999862</c:v>
                </c:pt>
                <c:pt idx="272">
                  <c:v>3287.544943999862</c:v>
                </c:pt>
                <c:pt idx="273">
                  <c:v>3287.544943999862</c:v>
                </c:pt>
                <c:pt idx="274">
                  <c:v>3287.544943999862</c:v>
                </c:pt>
                <c:pt idx="275">
                  <c:v>3287.544943999862</c:v>
                </c:pt>
                <c:pt idx="276">
                  <c:v>3287.544943999862</c:v>
                </c:pt>
                <c:pt idx="277">
                  <c:v>3287.544943999862</c:v>
                </c:pt>
                <c:pt idx="278">
                  <c:v>3287.544943999862</c:v>
                </c:pt>
                <c:pt idx="279">
                  <c:v>3287.544943999862</c:v>
                </c:pt>
                <c:pt idx="280">
                  <c:v>3287.544943999862</c:v>
                </c:pt>
                <c:pt idx="281">
                  <c:v>3287.544943999862</c:v>
                </c:pt>
                <c:pt idx="282">
                  <c:v>3287.544943999862</c:v>
                </c:pt>
                <c:pt idx="283">
                  <c:v>3287.544943999862</c:v>
                </c:pt>
                <c:pt idx="284">
                  <c:v>3287.544943999862</c:v>
                </c:pt>
                <c:pt idx="285">
                  <c:v>3287.544943999862</c:v>
                </c:pt>
                <c:pt idx="286">
                  <c:v>3287.544943999862</c:v>
                </c:pt>
                <c:pt idx="287">
                  <c:v>3287.544943999862</c:v>
                </c:pt>
                <c:pt idx="288">
                  <c:v>3287.544943999862</c:v>
                </c:pt>
                <c:pt idx="289">
                  <c:v>3287.544943999862</c:v>
                </c:pt>
                <c:pt idx="290">
                  <c:v>3287.544943999862</c:v>
                </c:pt>
                <c:pt idx="291">
                  <c:v>3287.544943999862</c:v>
                </c:pt>
                <c:pt idx="292">
                  <c:v>3287.544943999862</c:v>
                </c:pt>
                <c:pt idx="293">
                  <c:v>3287.544943999862</c:v>
                </c:pt>
                <c:pt idx="294">
                  <c:v>3287.544943999862</c:v>
                </c:pt>
                <c:pt idx="295">
                  <c:v>3287.544943999862</c:v>
                </c:pt>
                <c:pt idx="296">
                  <c:v>3287.544943999862</c:v>
                </c:pt>
                <c:pt idx="297">
                  <c:v>3287.544943999862</c:v>
                </c:pt>
                <c:pt idx="298">
                  <c:v>3287.544943999862</c:v>
                </c:pt>
                <c:pt idx="299">
                  <c:v>3287.544943999862</c:v>
                </c:pt>
                <c:pt idx="300">
                  <c:v>3287.544943999862</c:v>
                </c:pt>
                <c:pt idx="301">
                  <c:v>3287.544943999862</c:v>
                </c:pt>
                <c:pt idx="302">
                  <c:v>3287.544943999862</c:v>
                </c:pt>
                <c:pt idx="303">
                  <c:v>3287.544943999862</c:v>
                </c:pt>
                <c:pt idx="304">
                  <c:v>3287.8963660498621</c:v>
                </c:pt>
                <c:pt idx="305">
                  <c:v>3287.8963660498621</c:v>
                </c:pt>
                <c:pt idx="306">
                  <c:v>3287.8963660498621</c:v>
                </c:pt>
                <c:pt idx="307">
                  <c:v>3287.8963660498621</c:v>
                </c:pt>
                <c:pt idx="308">
                  <c:v>3287.8963660498621</c:v>
                </c:pt>
                <c:pt idx="309">
                  <c:v>3287.8963660498621</c:v>
                </c:pt>
                <c:pt idx="310">
                  <c:v>3287.8963660498621</c:v>
                </c:pt>
                <c:pt idx="311">
                  <c:v>3287.8963660498621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2E5D-1D4B-B30B-95C2B8B7A3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4343496"/>
        <c:axId val="284342712"/>
      </c:lineChart>
      <c:dateAx>
        <c:axId val="284343496"/>
        <c:scaling>
          <c:orientation val="minMax"/>
          <c:max val="44986"/>
          <c:min val="43832"/>
        </c:scaling>
        <c:delete val="0"/>
        <c:axPos val="b"/>
        <c:numFmt formatCode="[$-416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84342712"/>
        <c:crosses val="autoZero"/>
        <c:auto val="1"/>
        <c:lblOffset val="100"/>
        <c:baseTimeUnit val="days"/>
        <c:majorUnit val="2"/>
        <c:majorTimeUnit val="months"/>
      </c:dateAx>
      <c:valAx>
        <c:axId val="2843427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US4/Litros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UY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84343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ysClr val="windowText" lastClr="000000"/>
          </a:solidFill>
        </a:defRPr>
      </a:pPr>
      <a:endParaRPr lang="es-UY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Top100</c:v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'Prod Formal x Top100'!$A$3:$A$23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'Prod Formal x Top100'!$D$3:$D$23</c:f>
              <c:numCache>
                <c:formatCode>0.00%</c:formatCode>
                <c:ptCount val="21"/>
                <c:pt idx="0">
                  <c:v>0.23499999999999999</c:v>
                </c:pt>
                <c:pt idx="1">
                  <c:v>0.29220000000000002</c:v>
                </c:pt>
                <c:pt idx="2">
                  <c:v>0.43930000000000002</c:v>
                </c:pt>
                <c:pt idx="3">
                  <c:v>0.50439999999999996</c:v>
                </c:pt>
                <c:pt idx="4">
                  <c:v>0.56169999999999998</c:v>
                </c:pt>
                <c:pt idx="5">
                  <c:v>0.64359999999999995</c:v>
                </c:pt>
                <c:pt idx="6">
                  <c:v>0.74239999999999995</c:v>
                </c:pt>
                <c:pt idx="7">
                  <c:v>0.75609999999999999</c:v>
                </c:pt>
                <c:pt idx="8">
                  <c:v>0.78739999999999999</c:v>
                </c:pt>
                <c:pt idx="9">
                  <c:v>0.83689999999999998</c:v>
                </c:pt>
                <c:pt idx="10">
                  <c:v>0.92859999999999998</c:v>
                </c:pt>
                <c:pt idx="11">
                  <c:v>1.1163000000000001</c:v>
                </c:pt>
                <c:pt idx="12">
                  <c:v>1.3153999999999999</c:v>
                </c:pt>
                <c:pt idx="13">
                  <c:v>1.3664000000000001</c:v>
                </c:pt>
                <c:pt idx="14">
                  <c:v>1.4814000000000001</c:v>
                </c:pt>
                <c:pt idx="15">
                  <c:v>1.7396</c:v>
                </c:pt>
                <c:pt idx="16">
                  <c:v>1.9398</c:v>
                </c:pt>
                <c:pt idx="17">
                  <c:v>2.1945000000000001</c:v>
                </c:pt>
                <c:pt idx="18">
                  <c:v>2.5234000000000001</c:v>
                </c:pt>
                <c:pt idx="19">
                  <c:v>2.8980999999999999</c:v>
                </c:pt>
                <c:pt idx="20" formatCode="0%">
                  <c:v>3.0832823960880198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79-1847-8C90-7F6987E0DA79}"/>
            </c:ext>
          </c:extLst>
        </c:ser>
        <c:ser>
          <c:idx val="1"/>
          <c:order val="1"/>
          <c:tx>
            <c:v>Produção Formal</c:v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'Prod Formal x Top100'!$A$3:$A$23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'Prod Formal x Top100'!$I$3:$I$23</c:f>
              <c:numCache>
                <c:formatCode>0.00%</c:formatCode>
                <c:ptCount val="21"/>
                <c:pt idx="0">
                  <c:v>5.9999999999999995E-4</c:v>
                </c:pt>
                <c:pt idx="1">
                  <c:v>3.1300000000000001E-2</c:v>
                </c:pt>
                <c:pt idx="2">
                  <c:v>9.7000000000000003E-2</c:v>
                </c:pt>
                <c:pt idx="3">
                  <c:v>0.2324</c:v>
                </c:pt>
                <c:pt idx="4">
                  <c:v>0.2616</c:v>
                </c:pt>
                <c:pt idx="5">
                  <c:v>0.35389999999999999</c:v>
                </c:pt>
                <c:pt idx="6">
                  <c:v>0.45950000000000002</c:v>
                </c:pt>
                <c:pt idx="7">
                  <c:v>0.48349999999999999</c:v>
                </c:pt>
                <c:pt idx="8">
                  <c:v>0.58750000000000002</c:v>
                </c:pt>
                <c:pt idx="9">
                  <c:v>0.64949999999999997</c:v>
                </c:pt>
                <c:pt idx="10">
                  <c:v>0.69059999999999999</c:v>
                </c:pt>
                <c:pt idx="11">
                  <c:v>0.78259999999999996</c:v>
                </c:pt>
                <c:pt idx="12">
                  <c:v>0.87290000000000001</c:v>
                </c:pt>
                <c:pt idx="13">
                  <c:v>0.82110000000000005</c:v>
                </c:pt>
                <c:pt idx="14">
                  <c:v>0.75360000000000005</c:v>
                </c:pt>
                <c:pt idx="15">
                  <c:v>0.8417</c:v>
                </c:pt>
                <c:pt idx="16">
                  <c:v>0.85150000000000003</c:v>
                </c:pt>
                <c:pt idx="17">
                  <c:v>0.89290000000000003</c:v>
                </c:pt>
                <c:pt idx="18">
                  <c:v>0.92210000000000003</c:v>
                </c:pt>
                <c:pt idx="19">
                  <c:v>0.89370000000000005</c:v>
                </c:pt>
                <c:pt idx="20">
                  <c:v>0.79747218648300922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79-1847-8C90-7F6987E0DA79}"/>
            </c:ext>
          </c:extLst>
        </c:ser>
        <c:ser>
          <c:idx val="2"/>
          <c:order val="2"/>
          <c:tx>
            <c:v>Produção Total</c:v>
          </c:tx>
          <c:spPr>
            <a:ln w="635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'Prod Formal x Top100'!$A$3:$A$23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'Prod Formal x Top100'!$N$3:$N$23</c:f>
              <c:numCache>
                <c:formatCode>0.00%</c:formatCode>
                <c:ptCount val="21"/>
                <c:pt idx="0">
                  <c:v>5.5199999999999999E-2</c:v>
                </c:pt>
                <c:pt idx="1">
                  <c:v>8.5000000000000006E-2</c:v>
                </c:pt>
                <c:pt idx="2">
                  <c:v>0.14460000000000001</c:v>
                </c:pt>
                <c:pt idx="3">
                  <c:v>0.19800000000000001</c:v>
                </c:pt>
                <c:pt idx="4">
                  <c:v>0.23830000000000001</c:v>
                </c:pt>
                <c:pt idx="5">
                  <c:v>0.2742</c:v>
                </c:pt>
                <c:pt idx="6">
                  <c:v>0.34470000000000001</c:v>
                </c:pt>
                <c:pt idx="7">
                  <c:v>0.4194</c:v>
                </c:pt>
                <c:pt idx="8">
                  <c:v>0.49759999999999999</c:v>
                </c:pt>
                <c:pt idx="9">
                  <c:v>0.56469999999999998</c:v>
                </c:pt>
                <c:pt idx="10">
                  <c:v>0.57499999999999996</c:v>
                </c:pt>
                <c:pt idx="11">
                  <c:v>0.67020000000000002</c:v>
                </c:pt>
                <c:pt idx="12">
                  <c:v>0.71250000000000002</c:v>
                </c:pt>
                <c:pt idx="13">
                  <c:v>0.6875</c:v>
                </c:pt>
                <c:pt idx="14">
                  <c:v>0.64100000000000001</c:v>
                </c:pt>
                <c:pt idx="15">
                  <c:v>0.63290000000000002</c:v>
                </c:pt>
                <c:pt idx="16">
                  <c:v>0.64990000000000003</c:v>
                </c:pt>
                <c:pt idx="17">
                  <c:v>0.69669999999999999</c:v>
                </c:pt>
                <c:pt idx="18">
                  <c:v>0.72289999999999999</c:v>
                </c:pt>
                <c:pt idx="19">
                  <c:v>0.67269999999999996</c:v>
                </c:pt>
                <c:pt idx="20">
                  <c:v>0.60087762067284256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A79-1847-8C90-7F6987E0D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4318408"/>
        <c:axId val="284321152"/>
      </c:lineChart>
      <c:catAx>
        <c:axId val="284318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84321152"/>
        <c:crosses val="autoZero"/>
        <c:auto val="1"/>
        <c:lblAlgn val="ctr"/>
        <c:lblOffset val="100"/>
        <c:noMultiLvlLbl val="0"/>
      </c:catAx>
      <c:valAx>
        <c:axId val="28432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84318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Y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UY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8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Importaciones</a:t>
            </a:r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 </a:t>
            </a:r>
            <a:r>
              <a:rPr lang="en-US" sz="18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Exportaciones</a:t>
            </a:r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</a:t>
            </a:r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% del </a:t>
            </a:r>
            <a:r>
              <a:rPr lang="en-US" sz="18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Consumo</a:t>
            </a:r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18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Considerando</a:t>
            </a:r>
            <a:r>
              <a:rPr lang="en-US" sz="18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produccion</a:t>
            </a:r>
            <a:r>
              <a:rPr lang="en-US" sz="1800" b="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formal</a:t>
            </a:r>
            <a:endParaRPr lang="en-US" sz="18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1907277234007"/>
          <c:y val="0.157539400414276"/>
          <c:w val="0.87665022434808804"/>
          <c:h val="0.62503026366860992"/>
        </c:manualLayout>
      </c:layout>
      <c:lineChart>
        <c:grouping val="standard"/>
        <c:varyColors val="0"/>
        <c:ser>
          <c:idx val="0"/>
          <c:order val="0"/>
          <c:tx>
            <c:strRef>
              <c:f>'Dados Finais'!$V$2</c:f>
              <c:strCache>
                <c:ptCount val="1"/>
                <c:pt idx="0">
                  <c:v>Importaciones/Consumo</c:v>
                </c:pt>
              </c:strCache>
            </c:strRef>
          </c:tx>
          <c:spPr>
            <a:ln>
              <a:solidFill>
                <a:srgbClr val="215273"/>
              </a:solidFill>
            </a:ln>
          </c:spPr>
          <c:marker>
            <c:symbol val="none"/>
          </c:marker>
          <c:cat>
            <c:strRef>
              <c:f>'Dados Finais'!$U$3:$U$26</c:f>
              <c:strCach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T1 2023</c:v>
                </c:pt>
              </c:strCache>
            </c:strRef>
          </c:cat>
          <c:val>
            <c:numRef>
              <c:f>'Dados Finais'!$V$3:$V$26</c:f>
              <c:numCache>
                <c:formatCode>0.0%</c:formatCode>
                <c:ptCount val="24"/>
                <c:pt idx="0">
                  <c:v>0.11113076666889846</c:v>
                </c:pt>
                <c:pt idx="1">
                  <c:v>4.3669718039808444E-2</c:v>
                </c:pt>
                <c:pt idx="2">
                  <c:v>8.0292575047024389E-2</c:v>
                </c:pt>
                <c:pt idx="3">
                  <c:v>2.9843657969431354E-2</c:v>
                </c:pt>
                <c:pt idx="4">
                  <c:v>1.8405929032614805E-2</c:v>
                </c:pt>
                <c:pt idx="5">
                  <c:v>2.0770167604759134E-2</c:v>
                </c:pt>
                <c:pt idx="6">
                  <c:v>2.8613895008183347E-2</c:v>
                </c:pt>
                <c:pt idx="7">
                  <c:v>1.4289616654703744E-2</c:v>
                </c:pt>
                <c:pt idx="8">
                  <c:v>1.7306615339118002E-2</c:v>
                </c:pt>
                <c:pt idx="9">
                  <c:v>3.9583534585209627E-2</c:v>
                </c:pt>
                <c:pt idx="10">
                  <c:v>3.2903922420187512E-2</c:v>
                </c:pt>
                <c:pt idx="11">
                  <c:v>5.3123139589284551E-2</c:v>
                </c:pt>
                <c:pt idx="12">
                  <c:v>5.3954822801753573E-2</c:v>
                </c:pt>
                <c:pt idx="13">
                  <c:v>4.3522119079502514E-2</c:v>
                </c:pt>
                <c:pt idx="14">
                  <c:v>2.8987105648849893E-2</c:v>
                </c:pt>
                <c:pt idx="15">
                  <c:v>4.4190962630258707E-2</c:v>
                </c:pt>
                <c:pt idx="16">
                  <c:v>7.5783276023337537E-2</c:v>
                </c:pt>
                <c:pt idx="17">
                  <c:v>4.9873231074643115E-2</c:v>
                </c:pt>
                <c:pt idx="18">
                  <c:v>4.6516143259082807E-2</c:v>
                </c:pt>
                <c:pt idx="19">
                  <c:v>4.1613613916009616E-2</c:v>
                </c:pt>
                <c:pt idx="20">
                  <c:v>5.0119858017321418E-2</c:v>
                </c:pt>
                <c:pt idx="21">
                  <c:v>2.9796111277254445E-2</c:v>
                </c:pt>
                <c:pt idx="22">
                  <c:v>5.1700374447572209E-2</c:v>
                </c:pt>
                <c:pt idx="23">
                  <c:v>7.987686593269E-2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0E-41F5-B1A3-B6A04F5A300F}"/>
            </c:ext>
          </c:extLst>
        </c:ser>
        <c:ser>
          <c:idx val="1"/>
          <c:order val="1"/>
          <c:tx>
            <c:strRef>
              <c:f>'Dados Finais'!$W$2</c:f>
              <c:strCache>
                <c:ptCount val="1"/>
                <c:pt idx="0">
                  <c:v>Exportaciones/Consumo</c:v>
                </c:pt>
              </c:strCache>
              <c:extLst xmlns:c15="http://schemas.microsoft.com/office/drawing/2012/chart"/>
            </c:strRef>
          </c:tx>
          <c:spPr>
            <a:ln>
              <a:solidFill>
                <a:srgbClr val="54C595"/>
              </a:solidFill>
            </a:ln>
          </c:spPr>
          <c:marker>
            <c:symbol val="none"/>
          </c:marker>
          <c:cat>
            <c:strRef>
              <c:f>'Dados Finais'!$U$3:$U$26</c:f>
              <c:strCach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T1 2023</c:v>
                </c:pt>
              </c:strCache>
            </c:strRef>
          </c:cat>
          <c:val>
            <c:numRef>
              <c:f>'Dados Finais'!$W$3:$W$26</c:f>
              <c:numCache>
                <c:formatCode>0.0%</c:formatCode>
                <c:ptCount val="24"/>
                <c:pt idx="0">
                  <c:v>2.4677896502918149E-3</c:v>
                </c:pt>
                <c:pt idx="1">
                  <c:v>3.7118124173137301E-3</c:v>
                </c:pt>
                <c:pt idx="2">
                  <c:v>8.1715643087967235E-3</c:v>
                </c:pt>
                <c:pt idx="3">
                  <c:v>1.2817162481549186E-2</c:v>
                </c:pt>
                <c:pt idx="4">
                  <c:v>2.6311334180758129E-2</c:v>
                </c:pt>
                <c:pt idx="5">
                  <c:v>2.9271452913837932E-2</c:v>
                </c:pt>
                <c:pt idx="6">
                  <c:v>2.5392632587524788E-2</c:v>
                </c:pt>
                <c:pt idx="7">
                  <c:v>3.2483470850468571E-2</c:v>
                </c:pt>
                <c:pt idx="8">
                  <c:v>4.6751495160223026E-2</c:v>
                </c:pt>
                <c:pt idx="9">
                  <c:v>3.3587844931346443E-2</c:v>
                </c:pt>
                <c:pt idx="10">
                  <c:v>8.3106581930655291E-3</c:v>
                </c:pt>
                <c:pt idx="11">
                  <c:v>5.0883697371283563E-3</c:v>
                </c:pt>
                <c:pt idx="12">
                  <c:v>4.8858010658332229E-3</c:v>
                </c:pt>
                <c:pt idx="13">
                  <c:v>5.3879988574795108E-3</c:v>
                </c:pt>
                <c:pt idx="14">
                  <c:v>1.749875277094701E-2</c:v>
                </c:pt>
                <c:pt idx="15">
                  <c:v>1.7774515190715941E-2</c:v>
                </c:pt>
                <c:pt idx="16">
                  <c:v>9.5134791518655948E-3</c:v>
                </c:pt>
                <c:pt idx="17">
                  <c:v>5.3589795056066787E-3</c:v>
                </c:pt>
                <c:pt idx="18">
                  <c:v>2.6069808451090587E-3</c:v>
                </c:pt>
                <c:pt idx="19">
                  <c:v>2.490610559926127E-3</c:v>
                </c:pt>
                <c:pt idx="20">
                  <c:v>3.7430949676303762E-3</c:v>
                </c:pt>
                <c:pt idx="21">
                  <c:v>4.6416376946217036E-3</c:v>
                </c:pt>
                <c:pt idx="22">
                  <c:v>5.0083948935103293E-3</c:v>
                </c:pt>
                <c:pt idx="23">
                  <c:v>2.6794150503565723E-3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800E-41F5-B1A3-B6A04F5A30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4330952"/>
        <c:axId val="284331736"/>
        <c:extLst/>
      </c:lineChart>
      <c:catAx>
        <c:axId val="284330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s-UY"/>
          </a:p>
        </c:txPr>
        <c:crossAx val="28433173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8433173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UY"/>
          </a:p>
        </c:txPr>
        <c:crossAx val="2843309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5574004000718394"/>
          <c:y val="0.92587613804628077"/>
          <c:w val="0.71848255874546196"/>
          <c:h val="7.3872607181153099E-2"/>
        </c:manualLayout>
      </c:layout>
      <c:overlay val="0"/>
      <c:txPr>
        <a:bodyPr/>
        <a:lstStyle/>
        <a:p>
          <a:pPr>
            <a:defRPr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s-UY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/>
      </a:pPr>
      <a:endParaRPr lang="es-UY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UY" b="1" noProof="0" dirty="0"/>
              <a:t>Precio</a:t>
            </a:r>
            <a:r>
              <a:rPr lang="es-UY" b="1" baseline="0" noProof="0" dirty="0"/>
              <a:t> en el establecimiento </a:t>
            </a:r>
          </a:p>
          <a:p>
            <a:pPr>
              <a:defRPr b="1"/>
            </a:pPr>
            <a:r>
              <a:rPr lang="es-UY" b="1" noProof="0" dirty="0"/>
              <a:t>considerando sólidos (U$/l)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UY"/>
        </a:p>
      </c:txPr>
    </c:title>
    <c:autoTitleDeleted val="0"/>
    <c:plotArea>
      <c:layout>
        <c:manualLayout>
          <c:layoutTarget val="inner"/>
          <c:xMode val="edge"/>
          <c:yMode val="edge"/>
          <c:x val="8.4159723076729628E-2"/>
          <c:y val="0.1231600088653004"/>
          <c:w val="0.89492792348563577"/>
          <c:h val="0.62047590187760016"/>
        </c:manualLayout>
      </c:layout>
      <c:lineChart>
        <c:grouping val="standard"/>
        <c:varyColors val="0"/>
        <c:ser>
          <c:idx val="1"/>
          <c:order val="1"/>
          <c:tx>
            <c:strRef>
              <c:f>'Análise Sólidos'!$AH$4</c:f>
              <c:strCache>
                <c:ptCount val="1"/>
                <c:pt idx="0">
                  <c:v>Nova Zelândia</c:v>
                </c:pt>
              </c:strCache>
            </c:strRef>
          </c:tx>
          <c:spPr>
            <a:ln w="28575" cap="rnd">
              <a:solidFill>
                <a:srgbClr val="7CE495"/>
              </a:solidFill>
              <a:round/>
            </a:ln>
            <a:effectLst/>
          </c:spPr>
          <c:marker>
            <c:symbol val="none"/>
          </c:marker>
          <c:cat>
            <c:numRef>
              <c:f>'Análise Sólidos'!$AF$115:$AF$282</c:f>
              <c:numCache>
                <c:formatCode>mmm\-yy</c:formatCode>
                <c:ptCount val="168"/>
                <c:pt idx="0">
                  <c:v>39873</c:v>
                </c:pt>
                <c:pt idx="1">
                  <c:v>39904</c:v>
                </c:pt>
                <c:pt idx="2">
                  <c:v>39934</c:v>
                </c:pt>
                <c:pt idx="3">
                  <c:v>39965</c:v>
                </c:pt>
                <c:pt idx="4">
                  <c:v>39995</c:v>
                </c:pt>
                <c:pt idx="5">
                  <c:v>40026</c:v>
                </c:pt>
                <c:pt idx="6">
                  <c:v>40057</c:v>
                </c:pt>
                <c:pt idx="7">
                  <c:v>40087</c:v>
                </c:pt>
                <c:pt idx="8">
                  <c:v>40118</c:v>
                </c:pt>
                <c:pt idx="9">
                  <c:v>40148</c:v>
                </c:pt>
                <c:pt idx="10">
                  <c:v>40179</c:v>
                </c:pt>
                <c:pt idx="11">
                  <c:v>40210</c:v>
                </c:pt>
                <c:pt idx="12">
                  <c:v>40238</c:v>
                </c:pt>
                <c:pt idx="13">
                  <c:v>40269</c:v>
                </c:pt>
                <c:pt idx="14">
                  <c:v>40299</c:v>
                </c:pt>
                <c:pt idx="15">
                  <c:v>40330</c:v>
                </c:pt>
                <c:pt idx="16">
                  <c:v>40360</c:v>
                </c:pt>
                <c:pt idx="17">
                  <c:v>40391</c:v>
                </c:pt>
                <c:pt idx="18">
                  <c:v>40422</c:v>
                </c:pt>
                <c:pt idx="19">
                  <c:v>40452</c:v>
                </c:pt>
                <c:pt idx="20">
                  <c:v>40483</c:v>
                </c:pt>
                <c:pt idx="21">
                  <c:v>40513</c:v>
                </c:pt>
                <c:pt idx="22">
                  <c:v>40544</c:v>
                </c:pt>
                <c:pt idx="23">
                  <c:v>40575</c:v>
                </c:pt>
                <c:pt idx="24">
                  <c:v>40603</c:v>
                </c:pt>
                <c:pt idx="25">
                  <c:v>40634</c:v>
                </c:pt>
                <c:pt idx="26">
                  <c:v>40664</c:v>
                </c:pt>
                <c:pt idx="27">
                  <c:v>40695</c:v>
                </c:pt>
                <c:pt idx="28">
                  <c:v>40725</c:v>
                </c:pt>
                <c:pt idx="29">
                  <c:v>40756</c:v>
                </c:pt>
                <c:pt idx="30">
                  <c:v>40787</c:v>
                </c:pt>
                <c:pt idx="31">
                  <c:v>40817</c:v>
                </c:pt>
                <c:pt idx="32">
                  <c:v>40848</c:v>
                </c:pt>
                <c:pt idx="33">
                  <c:v>40878</c:v>
                </c:pt>
                <c:pt idx="34">
                  <c:v>40909</c:v>
                </c:pt>
                <c:pt idx="35">
                  <c:v>40940</c:v>
                </c:pt>
                <c:pt idx="36">
                  <c:v>40969</c:v>
                </c:pt>
                <c:pt idx="37">
                  <c:v>41000</c:v>
                </c:pt>
                <c:pt idx="38">
                  <c:v>41030</c:v>
                </c:pt>
                <c:pt idx="39">
                  <c:v>41061</c:v>
                </c:pt>
                <c:pt idx="40">
                  <c:v>41091</c:v>
                </c:pt>
                <c:pt idx="41">
                  <c:v>41122</c:v>
                </c:pt>
                <c:pt idx="42">
                  <c:v>41153</c:v>
                </c:pt>
                <c:pt idx="43">
                  <c:v>41183</c:v>
                </c:pt>
                <c:pt idx="44">
                  <c:v>41214</c:v>
                </c:pt>
                <c:pt idx="45">
                  <c:v>41244</c:v>
                </c:pt>
                <c:pt idx="46">
                  <c:v>41275</c:v>
                </c:pt>
                <c:pt idx="47">
                  <c:v>41306</c:v>
                </c:pt>
                <c:pt idx="48">
                  <c:v>41334</c:v>
                </c:pt>
                <c:pt idx="49">
                  <c:v>41365</c:v>
                </c:pt>
                <c:pt idx="50">
                  <c:v>41395</c:v>
                </c:pt>
                <c:pt idx="51">
                  <c:v>41426</c:v>
                </c:pt>
                <c:pt idx="52">
                  <c:v>41456</c:v>
                </c:pt>
                <c:pt idx="53">
                  <c:v>41487</c:v>
                </c:pt>
                <c:pt idx="54">
                  <c:v>41518</c:v>
                </c:pt>
                <c:pt idx="55">
                  <c:v>41548</c:v>
                </c:pt>
                <c:pt idx="56">
                  <c:v>41579</c:v>
                </c:pt>
                <c:pt idx="57">
                  <c:v>41609</c:v>
                </c:pt>
                <c:pt idx="58">
                  <c:v>41640</c:v>
                </c:pt>
                <c:pt idx="59">
                  <c:v>41671</c:v>
                </c:pt>
                <c:pt idx="60">
                  <c:v>41699</c:v>
                </c:pt>
                <c:pt idx="61">
                  <c:v>41730</c:v>
                </c:pt>
                <c:pt idx="62">
                  <c:v>41760</c:v>
                </c:pt>
                <c:pt idx="63">
                  <c:v>41791</c:v>
                </c:pt>
                <c:pt idx="64">
                  <c:v>41821</c:v>
                </c:pt>
                <c:pt idx="65">
                  <c:v>41852</c:v>
                </c:pt>
                <c:pt idx="66">
                  <c:v>41883</c:v>
                </c:pt>
                <c:pt idx="67">
                  <c:v>41913</c:v>
                </c:pt>
                <c:pt idx="68">
                  <c:v>41944</c:v>
                </c:pt>
                <c:pt idx="69">
                  <c:v>41974</c:v>
                </c:pt>
                <c:pt idx="70">
                  <c:v>42005</c:v>
                </c:pt>
                <c:pt idx="71">
                  <c:v>42036</c:v>
                </c:pt>
                <c:pt idx="72">
                  <c:v>42064</c:v>
                </c:pt>
                <c:pt idx="73">
                  <c:v>42095</c:v>
                </c:pt>
                <c:pt idx="74">
                  <c:v>42125</c:v>
                </c:pt>
                <c:pt idx="75">
                  <c:v>42156</c:v>
                </c:pt>
                <c:pt idx="76">
                  <c:v>42186</c:v>
                </c:pt>
                <c:pt idx="77">
                  <c:v>42217</c:v>
                </c:pt>
                <c:pt idx="78">
                  <c:v>42248</c:v>
                </c:pt>
                <c:pt idx="79">
                  <c:v>42278</c:v>
                </c:pt>
                <c:pt idx="80">
                  <c:v>42309</c:v>
                </c:pt>
                <c:pt idx="81">
                  <c:v>42339</c:v>
                </c:pt>
                <c:pt idx="82">
                  <c:v>42370</c:v>
                </c:pt>
                <c:pt idx="83">
                  <c:v>42401</c:v>
                </c:pt>
                <c:pt idx="84">
                  <c:v>42430</c:v>
                </c:pt>
                <c:pt idx="85">
                  <c:v>42461</c:v>
                </c:pt>
                <c:pt idx="86">
                  <c:v>42491</c:v>
                </c:pt>
                <c:pt idx="87">
                  <c:v>42522</c:v>
                </c:pt>
                <c:pt idx="88">
                  <c:v>42552</c:v>
                </c:pt>
                <c:pt idx="89">
                  <c:v>42583</c:v>
                </c:pt>
                <c:pt idx="90">
                  <c:v>42614</c:v>
                </c:pt>
                <c:pt idx="91">
                  <c:v>42644</c:v>
                </c:pt>
                <c:pt idx="92">
                  <c:v>42675</c:v>
                </c:pt>
                <c:pt idx="93">
                  <c:v>42705</c:v>
                </c:pt>
                <c:pt idx="94">
                  <c:v>42736</c:v>
                </c:pt>
                <c:pt idx="95">
                  <c:v>42767</c:v>
                </c:pt>
                <c:pt idx="96">
                  <c:v>42795</c:v>
                </c:pt>
                <c:pt idx="97">
                  <c:v>42826</c:v>
                </c:pt>
                <c:pt idx="98">
                  <c:v>42856</c:v>
                </c:pt>
                <c:pt idx="99">
                  <c:v>42887</c:v>
                </c:pt>
                <c:pt idx="100">
                  <c:v>42917</c:v>
                </c:pt>
                <c:pt idx="101">
                  <c:v>42948</c:v>
                </c:pt>
                <c:pt idx="102">
                  <c:v>42979</c:v>
                </c:pt>
                <c:pt idx="103">
                  <c:v>43009</c:v>
                </c:pt>
                <c:pt idx="104">
                  <c:v>43040</c:v>
                </c:pt>
                <c:pt idx="105">
                  <c:v>43070</c:v>
                </c:pt>
                <c:pt idx="106">
                  <c:v>43101</c:v>
                </c:pt>
                <c:pt idx="107">
                  <c:v>43132</c:v>
                </c:pt>
                <c:pt idx="108">
                  <c:v>43160</c:v>
                </c:pt>
                <c:pt idx="109">
                  <c:v>43191</c:v>
                </c:pt>
                <c:pt idx="110">
                  <c:v>43221</c:v>
                </c:pt>
                <c:pt idx="111">
                  <c:v>43252</c:v>
                </c:pt>
                <c:pt idx="112">
                  <c:v>43282</c:v>
                </c:pt>
                <c:pt idx="113">
                  <c:v>43313</c:v>
                </c:pt>
                <c:pt idx="114">
                  <c:v>43344</c:v>
                </c:pt>
                <c:pt idx="115">
                  <c:v>43374</c:v>
                </c:pt>
                <c:pt idx="116">
                  <c:v>43405</c:v>
                </c:pt>
                <c:pt idx="117">
                  <c:v>43435</c:v>
                </c:pt>
                <c:pt idx="118">
                  <c:v>43466</c:v>
                </c:pt>
                <c:pt idx="119">
                  <c:v>43497</c:v>
                </c:pt>
                <c:pt idx="120">
                  <c:v>43525</c:v>
                </c:pt>
                <c:pt idx="121">
                  <c:v>43556</c:v>
                </c:pt>
                <c:pt idx="122">
                  <c:v>43586</c:v>
                </c:pt>
                <c:pt idx="123">
                  <c:v>43617</c:v>
                </c:pt>
                <c:pt idx="124">
                  <c:v>43647</c:v>
                </c:pt>
                <c:pt idx="125">
                  <c:v>43678</c:v>
                </c:pt>
                <c:pt idx="126">
                  <c:v>43709</c:v>
                </c:pt>
                <c:pt idx="127">
                  <c:v>43739</c:v>
                </c:pt>
                <c:pt idx="128">
                  <c:v>43770</c:v>
                </c:pt>
                <c:pt idx="129">
                  <c:v>43800</c:v>
                </c:pt>
                <c:pt idx="130">
                  <c:v>43831</c:v>
                </c:pt>
                <c:pt idx="131">
                  <c:v>43862</c:v>
                </c:pt>
                <c:pt idx="132">
                  <c:v>43891</c:v>
                </c:pt>
                <c:pt idx="133">
                  <c:v>43922</c:v>
                </c:pt>
                <c:pt idx="134">
                  <c:v>43952</c:v>
                </c:pt>
                <c:pt idx="135">
                  <c:v>43983</c:v>
                </c:pt>
                <c:pt idx="136">
                  <c:v>44013</c:v>
                </c:pt>
                <c:pt idx="137">
                  <c:v>44044</c:v>
                </c:pt>
                <c:pt idx="138">
                  <c:v>44075</c:v>
                </c:pt>
                <c:pt idx="139">
                  <c:v>44105</c:v>
                </c:pt>
                <c:pt idx="140">
                  <c:v>44136</c:v>
                </c:pt>
                <c:pt idx="141">
                  <c:v>44166</c:v>
                </c:pt>
                <c:pt idx="142">
                  <c:v>44197</c:v>
                </c:pt>
                <c:pt idx="143">
                  <c:v>44228</c:v>
                </c:pt>
                <c:pt idx="144">
                  <c:v>44256</c:v>
                </c:pt>
                <c:pt idx="145">
                  <c:v>44287</c:v>
                </c:pt>
                <c:pt idx="146">
                  <c:v>44317</c:v>
                </c:pt>
                <c:pt idx="147">
                  <c:v>44348</c:v>
                </c:pt>
                <c:pt idx="148">
                  <c:v>44378</c:v>
                </c:pt>
                <c:pt idx="149">
                  <c:v>44409</c:v>
                </c:pt>
                <c:pt idx="150">
                  <c:v>44440</c:v>
                </c:pt>
                <c:pt idx="151">
                  <c:v>44470</c:v>
                </c:pt>
                <c:pt idx="152">
                  <c:v>44501</c:v>
                </c:pt>
                <c:pt idx="153">
                  <c:v>44531</c:v>
                </c:pt>
                <c:pt idx="154">
                  <c:v>44562</c:v>
                </c:pt>
                <c:pt idx="155">
                  <c:v>44593</c:v>
                </c:pt>
                <c:pt idx="156">
                  <c:v>44621</c:v>
                </c:pt>
                <c:pt idx="157">
                  <c:v>44652</c:v>
                </c:pt>
                <c:pt idx="158">
                  <c:v>44682</c:v>
                </c:pt>
                <c:pt idx="159">
                  <c:v>44713</c:v>
                </c:pt>
                <c:pt idx="160">
                  <c:v>44743</c:v>
                </c:pt>
                <c:pt idx="161">
                  <c:v>44774</c:v>
                </c:pt>
                <c:pt idx="162">
                  <c:v>44805</c:v>
                </c:pt>
                <c:pt idx="163">
                  <c:v>44835</c:v>
                </c:pt>
                <c:pt idx="164">
                  <c:v>44866</c:v>
                </c:pt>
                <c:pt idx="165">
                  <c:v>44896</c:v>
                </c:pt>
                <c:pt idx="166">
                  <c:v>44927</c:v>
                </c:pt>
                <c:pt idx="167">
                  <c:v>44958</c:v>
                </c:pt>
              </c:numCache>
              <c:extLst/>
            </c:numRef>
          </c:cat>
          <c:val>
            <c:numRef>
              <c:f>'Análise Sólidos'!$AH$115:$AH$282</c:f>
              <c:numCache>
                <c:formatCode>0.00</c:formatCode>
                <c:ptCount val="168"/>
                <c:pt idx="0">
                  <c:v>0.20251445693737061</c:v>
                </c:pt>
                <c:pt idx="1">
                  <c:v>0.20620888273822977</c:v>
                </c:pt>
                <c:pt idx="2">
                  <c:v>0.21361000746274422</c:v>
                </c:pt>
                <c:pt idx="3">
                  <c:v>0.31891397049490783</c:v>
                </c:pt>
                <c:pt idx="4">
                  <c:v>0.33001615815963048</c:v>
                </c:pt>
                <c:pt idx="5">
                  <c:v>0.35123834973154511</c:v>
                </c:pt>
                <c:pt idx="6">
                  <c:v>0.37588806215796161</c:v>
                </c:pt>
                <c:pt idx="7">
                  <c:v>0.39771242013979125</c:v>
                </c:pt>
                <c:pt idx="8">
                  <c:v>0.3918689947672585</c:v>
                </c:pt>
                <c:pt idx="9">
                  <c:v>0.38030220716112101</c:v>
                </c:pt>
                <c:pt idx="10">
                  <c:v>0.37405407980431649</c:v>
                </c:pt>
                <c:pt idx="11">
                  <c:v>0.30886800096681455</c:v>
                </c:pt>
                <c:pt idx="12">
                  <c:v>0.32754363158545446</c:v>
                </c:pt>
                <c:pt idx="13">
                  <c:v>0.31482753051530243</c:v>
                </c:pt>
                <c:pt idx="14">
                  <c:v>0.30159882271790661</c:v>
                </c:pt>
                <c:pt idx="15">
                  <c:v>0.42838811742873278</c:v>
                </c:pt>
                <c:pt idx="16">
                  <c:v>0.45583262898503635</c:v>
                </c:pt>
                <c:pt idx="17">
                  <c:v>0.46081086539734994</c:v>
                </c:pt>
                <c:pt idx="18">
                  <c:v>0.48302858149667754</c:v>
                </c:pt>
                <c:pt idx="19">
                  <c:v>0.52463354824548258</c:v>
                </c:pt>
                <c:pt idx="20">
                  <c:v>0.51248417396617141</c:v>
                </c:pt>
                <c:pt idx="21">
                  <c:v>0.49560793110256446</c:v>
                </c:pt>
                <c:pt idx="22">
                  <c:v>0.48950635255810071</c:v>
                </c:pt>
                <c:pt idx="23">
                  <c:v>0.46811076118921158</c:v>
                </c:pt>
                <c:pt idx="24">
                  <c:v>0.42888940911694634</c:v>
                </c:pt>
                <c:pt idx="25">
                  <c:v>0.43216724385056704</c:v>
                </c:pt>
                <c:pt idx="26">
                  <c:v>0.42666507123225067</c:v>
                </c:pt>
                <c:pt idx="27">
                  <c:v>0.40924446468144876</c:v>
                </c:pt>
                <c:pt idx="28">
                  <c:v>0.43556850199375563</c:v>
                </c:pt>
                <c:pt idx="29">
                  <c:v>0.43716673093084513</c:v>
                </c:pt>
                <c:pt idx="30">
                  <c:v>0.43493231176969421</c:v>
                </c:pt>
                <c:pt idx="31">
                  <c:v>0.42761214854333329</c:v>
                </c:pt>
                <c:pt idx="32">
                  <c:v>0.41530341937382959</c:v>
                </c:pt>
                <c:pt idx="33">
                  <c:v>0.41131253108174898</c:v>
                </c:pt>
                <c:pt idx="34">
                  <c:v>0.41360871464673421</c:v>
                </c:pt>
                <c:pt idx="35">
                  <c:v>0.41559675088412001</c:v>
                </c:pt>
                <c:pt idx="36">
                  <c:v>0.38375965538942197</c:v>
                </c:pt>
                <c:pt idx="37">
                  <c:v>0.36288331041441618</c:v>
                </c:pt>
                <c:pt idx="38">
                  <c:v>0.33626445352909579</c:v>
                </c:pt>
                <c:pt idx="39">
                  <c:v>0.37695372497742419</c:v>
                </c:pt>
                <c:pt idx="40">
                  <c:v>0.39527405086514678</c:v>
                </c:pt>
                <c:pt idx="41">
                  <c:v>0.40740581643261309</c:v>
                </c:pt>
                <c:pt idx="42">
                  <c:v>0.42234117345438182</c:v>
                </c:pt>
                <c:pt idx="43">
                  <c:v>0.42731066061824063</c:v>
                </c:pt>
                <c:pt idx="44">
                  <c:v>0.42563060433988614</c:v>
                </c:pt>
                <c:pt idx="45">
                  <c:v>0.42708553031203955</c:v>
                </c:pt>
                <c:pt idx="46">
                  <c:v>0.41711872183014509</c:v>
                </c:pt>
                <c:pt idx="47">
                  <c:v>0.40125297360767437</c:v>
                </c:pt>
                <c:pt idx="48">
                  <c:v>0.37308315698654326</c:v>
                </c:pt>
                <c:pt idx="49">
                  <c:v>0.36253992773941124</c:v>
                </c:pt>
                <c:pt idx="50">
                  <c:v>0.34437420636350724</c:v>
                </c:pt>
                <c:pt idx="51">
                  <c:v>0.52701917222568306</c:v>
                </c:pt>
                <c:pt idx="52">
                  <c:v>0.53945835086991456</c:v>
                </c:pt>
                <c:pt idx="53">
                  <c:v>0.54881888128946665</c:v>
                </c:pt>
                <c:pt idx="54">
                  <c:v>0.57953392620176458</c:v>
                </c:pt>
                <c:pt idx="55">
                  <c:v>0.59985107592173559</c:v>
                </c:pt>
                <c:pt idx="56">
                  <c:v>0.5918113735737135</c:v>
                </c:pt>
                <c:pt idx="57">
                  <c:v>0.58304242711260568</c:v>
                </c:pt>
                <c:pt idx="58">
                  <c:v>0.57384826246534315</c:v>
                </c:pt>
                <c:pt idx="59">
                  <c:v>0.54855872280604756</c:v>
                </c:pt>
                <c:pt idx="60">
                  <c:v>0.53055577569098245</c:v>
                </c:pt>
                <c:pt idx="61">
                  <c:v>0.50677558065810246</c:v>
                </c:pt>
                <c:pt idx="62">
                  <c:v>0.49649020745684491</c:v>
                </c:pt>
                <c:pt idx="63">
                  <c:v>0.37842373385744871</c:v>
                </c:pt>
                <c:pt idx="64">
                  <c:v>0.39114525600709976</c:v>
                </c:pt>
                <c:pt idx="65">
                  <c:v>0.38558259171846571</c:v>
                </c:pt>
                <c:pt idx="66">
                  <c:v>0.38158933315952709</c:v>
                </c:pt>
                <c:pt idx="67">
                  <c:v>0.3728298635555844</c:v>
                </c:pt>
                <c:pt idx="68">
                  <c:v>0.32989981133435242</c:v>
                </c:pt>
                <c:pt idx="69">
                  <c:v>0.3138104915937116</c:v>
                </c:pt>
                <c:pt idx="70">
                  <c:v>0.30862578361088638</c:v>
                </c:pt>
                <c:pt idx="71">
                  <c:v>0.28654918055155321</c:v>
                </c:pt>
                <c:pt idx="72">
                  <c:v>0.27394567592097929</c:v>
                </c:pt>
                <c:pt idx="73">
                  <c:v>0.2451826055507548</c:v>
                </c:pt>
                <c:pt idx="74">
                  <c:v>0.23328240711577422</c:v>
                </c:pt>
                <c:pt idx="75">
                  <c:v>0.28720772685881762</c:v>
                </c:pt>
                <c:pt idx="76">
                  <c:v>0.229945210430335</c:v>
                </c:pt>
                <c:pt idx="77">
                  <c:v>0.26971877856117255</c:v>
                </c:pt>
                <c:pt idx="78">
                  <c:v>0.26801673135630827</c:v>
                </c:pt>
                <c:pt idx="79">
                  <c:v>0.28739209715437558</c:v>
                </c:pt>
                <c:pt idx="80">
                  <c:v>0.28092141185681857</c:v>
                </c:pt>
                <c:pt idx="81">
                  <c:v>0.28714791024980002</c:v>
                </c:pt>
                <c:pt idx="82">
                  <c:v>0.24368538075984086</c:v>
                </c:pt>
                <c:pt idx="83">
                  <c:v>0.22210955601373625</c:v>
                </c:pt>
                <c:pt idx="84">
                  <c:v>0.2165647828345291</c:v>
                </c:pt>
                <c:pt idx="85">
                  <c:v>0.21021922442416408</c:v>
                </c:pt>
                <c:pt idx="86">
                  <c:v>0.20313607746852669</c:v>
                </c:pt>
                <c:pt idx="87">
                  <c:v>0.26470265301782325</c:v>
                </c:pt>
                <c:pt idx="88">
                  <c:v>0.30374179678990032</c:v>
                </c:pt>
                <c:pt idx="89">
                  <c:v>0.34189177911465912</c:v>
                </c:pt>
                <c:pt idx="90">
                  <c:v>0.3552540300144949</c:v>
                </c:pt>
                <c:pt idx="91">
                  <c:v>0.39513967430690078</c:v>
                </c:pt>
                <c:pt idx="92">
                  <c:v>0.39380048154968589</c:v>
                </c:pt>
                <c:pt idx="93">
                  <c:v>0.38427384384102092</c:v>
                </c:pt>
                <c:pt idx="94">
                  <c:v>0.37286514274481108</c:v>
                </c:pt>
                <c:pt idx="95">
                  <c:v>0.36433251380326659</c:v>
                </c:pt>
                <c:pt idx="96">
                  <c:v>0.3367135338591723</c:v>
                </c:pt>
                <c:pt idx="97">
                  <c:v>0.32453001557935834</c:v>
                </c:pt>
                <c:pt idx="98">
                  <c:v>0.31340897006996782</c:v>
                </c:pt>
                <c:pt idx="99">
                  <c:v>0.40012175073487888</c:v>
                </c:pt>
                <c:pt idx="100">
                  <c:v>0.4136873130389514</c:v>
                </c:pt>
                <c:pt idx="101">
                  <c:v>0.43730398676708537</c:v>
                </c:pt>
                <c:pt idx="102">
                  <c:v>0.44600774376196362</c:v>
                </c:pt>
                <c:pt idx="103">
                  <c:v>0.43502256091137387</c:v>
                </c:pt>
                <c:pt idx="104">
                  <c:v>0.40443630287309262</c:v>
                </c:pt>
                <c:pt idx="105">
                  <c:v>0.40770395535590637</c:v>
                </c:pt>
                <c:pt idx="106">
                  <c:v>0.41148942125583166</c:v>
                </c:pt>
                <c:pt idx="107">
                  <c:v>0.39529218187102083</c:v>
                </c:pt>
                <c:pt idx="108">
                  <c:v>0.36988024052187191</c:v>
                </c:pt>
                <c:pt idx="109">
                  <c:v>0.35074589771101</c:v>
                </c:pt>
                <c:pt idx="110">
                  <c:v>0.32786255737494119</c:v>
                </c:pt>
                <c:pt idx="111">
                  <c:v>0.37817103959350479</c:v>
                </c:pt>
                <c:pt idx="112">
                  <c:v>0.39100529548143625</c:v>
                </c:pt>
                <c:pt idx="113">
                  <c:v>0.38851953936060185</c:v>
                </c:pt>
                <c:pt idx="114">
                  <c:v>0.39464088858005458</c:v>
                </c:pt>
                <c:pt idx="115">
                  <c:v>0.35674684814489693</c:v>
                </c:pt>
                <c:pt idx="116">
                  <c:v>0.36720469013196932</c:v>
                </c:pt>
                <c:pt idx="117">
                  <c:v>0.36736252282670789</c:v>
                </c:pt>
                <c:pt idx="118">
                  <c:v>0.37076445329170826</c:v>
                </c:pt>
                <c:pt idx="119">
                  <c:v>0.35955392477346149</c:v>
                </c:pt>
                <c:pt idx="120">
                  <c:v>0.33547638043483724</c:v>
                </c:pt>
                <c:pt idx="121">
                  <c:v>0.30209141716770127</c:v>
                </c:pt>
                <c:pt idx="122">
                  <c:v>0.29205677139763769</c:v>
                </c:pt>
                <c:pt idx="123">
                  <c:v>0.33752376936486117</c:v>
                </c:pt>
                <c:pt idx="124">
                  <c:v>0.35044136543810467</c:v>
                </c:pt>
                <c:pt idx="125">
                  <c:v>0.33938651232859457</c:v>
                </c:pt>
                <c:pt idx="126">
                  <c:v>0.35656345780500276</c:v>
                </c:pt>
                <c:pt idx="127">
                  <c:v>0.35515002699572151</c:v>
                </c:pt>
                <c:pt idx="128">
                  <c:v>0.38660106096687624</c:v>
                </c:pt>
                <c:pt idx="129">
                  <c:v>0.40949067283981994</c:v>
                </c:pt>
                <c:pt idx="130">
                  <c:v>0.40015038374460576</c:v>
                </c:pt>
                <c:pt idx="131">
                  <c:v>0.35544133523544352</c:v>
                </c:pt>
                <c:pt idx="132">
                  <c:v>0.32798457320284441</c:v>
                </c:pt>
                <c:pt idx="133">
                  <c:v>0.30894762294223765</c:v>
                </c:pt>
                <c:pt idx="134">
                  <c:v>0.31171912584612071</c:v>
                </c:pt>
                <c:pt idx="135">
                  <c:v>0.33492276257000908</c:v>
                </c:pt>
                <c:pt idx="136">
                  <c:v>0.34946007736634166</c:v>
                </c:pt>
                <c:pt idx="137">
                  <c:v>0.34625644547521761</c:v>
                </c:pt>
                <c:pt idx="138">
                  <c:v>0.37382695351781736</c:v>
                </c:pt>
                <c:pt idx="139">
                  <c:v>0.38017442791121264</c:v>
                </c:pt>
                <c:pt idx="140">
                  <c:v>0.40450576053121912</c:v>
                </c:pt>
                <c:pt idx="141">
                  <c:v>0.40995415934233259</c:v>
                </c:pt>
                <c:pt idx="142">
                  <c:v>0.40776351164291996</c:v>
                </c:pt>
                <c:pt idx="143">
                  <c:v>0.41549544472050032</c:v>
                </c:pt>
                <c:pt idx="144">
                  <c:v>0.38466285370906167</c:v>
                </c:pt>
                <c:pt idx="145">
                  <c:v>0.36363545589283408</c:v>
                </c:pt>
                <c:pt idx="146">
                  <c:v>0.36013467955867079</c:v>
                </c:pt>
                <c:pt idx="147">
                  <c:v>0.43564175025203422</c:v>
                </c:pt>
                <c:pt idx="148">
                  <c:v>0.44288559519070952</c:v>
                </c:pt>
                <c:pt idx="149">
                  <c:v>0.40073232870842096</c:v>
                </c:pt>
                <c:pt idx="150">
                  <c:v>0.48698901831295194</c:v>
                </c:pt>
                <c:pt idx="151">
                  <c:v>0.5065168651214158</c:v>
                </c:pt>
                <c:pt idx="152">
                  <c:v>0.49637205702781001</c:v>
                </c:pt>
                <c:pt idx="153">
                  <c:v>0.50282414730089153</c:v>
                </c:pt>
                <c:pt idx="154">
                  <c:v>0.51053093145633888</c:v>
                </c:pt>
                <c:pt idx="155">
                  <c:v>0.47920270759218198</c:v>
                </c:pt>
                <c:pt idx="156">
                  <c:v>0.46510088442677877</c:v>
                </c:pt>
                <c:pt idx="157">
                  <c:v>0.42283411753056238</c:v>
                </c:pt>
                <c:pt idx="158">
                  <c:v>0.39478950755444664</c:v>
                </c:pt>
                <c:pt idx="159">
                  <c:v>0.45752892467005879</c:v>
                </c:pt>
                <c:pt idx="160">
                  <c:v>0.44425932202723767</c:v>
                </c:pt>
                <c:pt idx="161">
                  <c:v>0.45703551237701806</c:v>
                </c:pt>
                <c:pt idx="162">
                  <c:v>0.44733519567946223</c:v>
                </c:pt>
                <c:pt idx="163">
                  <c:v>0.42932103621393553</c:v>
                </c:pt>
                <c:pt idx="164">
                  <c:v>0.44024299968123659</c:v>
                </c:pt>
                <c:pt idx="165">
                  <c:v>0.45556935875021892</c:v>
                </c:pt>
                <c:pt idx="166">
                  <c:v>0.425689028184563</c:v>
                </c:pt>
                <c:pt idx="167">
                  <c:v>0.3995746962854731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2BF1-2945-BD8A-CAF140AEB758}"/>
            </c:ext>
          </c:extLst>
        </c:ser>
        <c:ser>
          <c:idx val="5"/>
          <c:order val="5"/>
          <c:tx>
            <c:strRef>
              <c:f>'Análise Sólidos'!$AL$4</c:f>
              <c:strCache>
                <c:ptCount val="1"/>
                <c:pt idx="0">
                  <c:v>Brasil</c:v>
                </c:pt>
              </c:strCache>
            </c:strRef>
          </c:tx>
          <c:spPr>
            <a:ln w="28575" cap="rnd">
              <a:solidFill>
                <a:srgbClr val="215273"/>
              </a:solidFill>
              <a:round/>
            </a:ln>
            <a:effectLst/>
          </c:spPr>
          <c:marker>
            <c:symbol val="none"/>
          </c:marker>
          <c:cat>
            <c:numRef>
              <c:f>'Análise Sólidos'!$AF$115:$AF$282</c:f>
              <c:numCache>
                <c:formatCode>mmm\-yy</c:formatCode>
                <c:ptCount val="168"/>
                <c:pt idx="0">
                  <c:v>39873</c:v>
                </c:pt>
                <c:pt idx="1">
                  <c:v>39904</c:v>
                </c:pt>
                <c:pt idx="2">
                  <c:v>39934</c:v>
                </c:pt>
                <c:pt idx="3">
                  <c:v>39965</c:v>
                </c:pt>
                <c:pt idx="4">
                  <c:v>39995</c:v>
                </c:pt>
                <c:pt idx="5">
                  <c:v>40026</c:v>
                </c:pt>
                <c:pt idx="6">
                  <c:v>40057</c:v>
                </c:pt>
                <c:pt idx="7">
                  <c:v>40087</c:v>
                </c:pt>
                <c:pt idx="8">
                  <c:v>40118</c:v>
                </c:pt>
                <c:pt idx="9">
                  <c:v>40148</c:v>
                </c:pt>
                <c:pt idx="10">
                  <c:v>40179</c:v>
                </c:pt>
                <c:pt idx="11">
                  <c:v>40210</c:v>
                </c:pt>
                <c:pt idx="12">
                  <c:v>40238</c:v>
                </c:pt>
                <c:pt idx="13">
                  <c:v>40269</c:v>
                </c:pt>
                <c:pt idx="14">
                  <c:v>40299</c:v>
                </c:pt>
                <c:pt idx="15">
                  <c:v>40330</c:v>
                </c:pt>
                <c:pt idx="16">
                  <c:v>40360</c:v>
                </c:pt>
                <c:pt idx="17">
                  <c:v>40391</c:v>
                </c:pt>
                <c:pt idx="18">
                  <c:v>40422</c:v>
                </c:pt>
                <c:pt idx="19">
                  <c:v>40452</c:v>
                </c:pt>
                <c:pt idx="20">
                  <c:v>40483</c:v>
                </c:pt>
                <c:pt idx="21">
                  <c:v>40513</c:v>
                </c:pt>
                <c:pt idx="22">
                  <c:v>40544</c:v>
                </c:pt>
                <c:pt idx="23">
                  <c:v>40575</c:v>
                </c:pt>
                <c:pt idx="24">
                  <c:v>40603</c:v>
                </c:pt>
                <c:pt idx="25">
                  <c:v>40634</c:v>
                </c:pt>
                <c:pt idx="26">
                  <c:v>40664</c:v>
                </c:pt>
                <c:pt idx="27">
                  <c:v>40695</c:v>
                </c:pt>
                <c:pt idx="28">
                  <c:v>40725</c:v>
                </c:pt>
                <c:pt idx="29">
                  <c:v>40756</c:v>
                </c:pt>
                <c:pt idx="30">
                  <c:v>40787</c:v>
                </c:pt>
                <c:pt idx="31">
                  <c:v>40817</c:v>
                </c:pt>
                <c:pt idx="32">
                  <c:v>40848</c:v>
                </c:pt>
                <c:pt idx="33">
                  <c:v>40878</c:v>
                </c:pt>
                <c:pt idx="34">
                  <c:v>40909</c:v>
                </c:pt>
                <c:pt idx="35">
                  <c:v>40940</c:v>
                </c:pt>
                <c:pt idx="36">
                  <c:v>40969</c:v>
                </c:pt>
                <c:pt idx="37">
                  <c:v>41000</c:v>
                </c:pt>
                <c:pt idx="38">
                  <c:v>41030</c:v>
                </c:pt>
                <c:pt idx="39">
                  <c:v>41061</c:v>
                </c:pt>
                <c:pt idx="40">
                  <c:v>41091</c:v>
                </c:pt>
                <c:pt idx="41">
                  <c:v>41122</c:v>
                </c:pt>
                <c:pt idx="42">
                  <c:v>41153</c:v>
                </c:pt>
                <c:pt idx="43">
                  <c:v>41183</c:v>
                </c:pt>
                <c:pt idx="44">
                  <c:v>41214</c:v>
                </c:pt>
                <c:pt idx="45">
                  <c:v>41244</c:v>
                </c:pt>
                <c:pt idx="46">
                  <c:v>41275</c:v>
                </c:pt>
                <c:pt idx="47">
                  <c:v>41306</c:v>
                </c:pt>
                <c:pt idx="48">
                  <c:v>41334</c:v>
                </c:pt>
                <c:pt idx="49">
                  <c:v>41365</c:v>
                </c:pt>
                <c:pt idx="50">
                  <c:v>41395</c:v>
                </c:pt>
                <c:pt idx="51">
                  <c:v>41426</c:v>
                </c:pt>
                <c:pt idx="52">
                  <c:v>41456</c:v>
                </c:pt>
                <c:pt idx="53">
                  <c:v>41487</c:v>
                </c:pt>
                <c:pt idx="54">
                  <c:v>41518</c:v>
                </c:pt>
                <c:pt idx="55">
                  <c:v>41548</c:v>
                </c:pt>
                <c:pt idx="56">
                  <c:v>41579</c:v>
                </c:pt>
                <c:pt idx="57">
                  <c:v>41609</c:v>
                </c:pt>
                <c:pt idx="58">
                  <c:v>41640</c:v>
                </c:pt>
                <c:pt idx="59">
                  <c:v>41671</c:v>
                </c:pt>
                <c:pt idx="60">
                  <c:v>41699</c:v>
                </c:pt>
                <c:pt idx="61">
                  <c:v>41730</c:v>
                </c:pt>
                <c:pt idx="62">
                  <c:v>41760</c:v>
                </c:pt>
                <c:pt idx="63">
                  <c:v>41791</c:v>
                </c:pt>
                <c:pt idx="64">
                  <c:v>41821</c:v>
                </c:pt>
                <c:pt idx="65">
                  <c:v>41852</c:v>
                </c:pt>
                <c:pt idx="66">
                  <c:v>41883</c:v>
                </c:pt>
                <c:pt idx="67">
                  <c:v>41913</c:v>
                </c:pt>
                <c:pt idx="68">
                  <c:v>41944</c:v>
                </c:pt>
                <c:pt idx="69">
                  <c:v>41974</c:v>
                </c:pt>
                <c:pt idx="70">
                  <c:v>42005</c:v>
                </c:pt>
                <c:pt idx="71">
                  <c:v>42036</c:v>
                </c:pt>
                <c:pt idx="72">
                  <c:v>42064</c:v>
                </c:pt>
                <c:pt idx="73">
                  <c:v>42095</c:v>
                </c:pt>
                <c:pt idx="74">
                  <c:v>42125</c:v>
                </c:pt>
                <c:pt idx="75">
                  <c:v>42156</c:v>
                </c:pt>
                <c:pt idx="76">
                  <c:v>42186</c:v>
                </c:pt>
                <c:pt idx="77">
                  <c:v>42217</c:v>
                </c:pt>
                <c:pt idx="78">
                  <c:v>42248</c:v>
                </c:pt>
                <c:pt idx="79">
                  <c:v>42278</c:v>
                </c:pt>
                <c:pt idx="80">
                  <c:v>42309</c:v>
                </c:pt>
                <c:pt idx="81">
                  <c:v>42339</c:v>
                </c:pt>
                <c:pt idx="82">
                  <c:v>42370</c:v>
                </c:pt>
                <c:pt idx="83">
                  <c:v>42401</c:v>
                </c:pt>
                <c:pt idx="84">
                  <c:v>42430</c:v>
                </c:pt>
                <c:pt idx="85">
                  <c:v>42461</c:v>
                </c:pt>
                <c:pt idx="86">
                  <c:v>42491</c:v>
                </c:pt>
                <c:pt idx="87">
                  <c:v>42522</c:v>
                </c:pt>
                <c:pt idx="88">
                  <c:v>42552</c:v>
                </c:pt>
                <c:pt idx="89">
                  <c:v>42583</c:v>
                </c:pt>
                <c:pt idx="90">
                  <c:v>42614</c:v>
                </c:pt>
                <c:pt idx="91">
                  <c:v>42644</c:v>
                </c:pt>
                <c:pt idx="92">
                  <c:v>42675</c:v>
                </c:pt>
                <c:pt idx="93">
                  <c:v>42705</c:v>
                </c:pt>
                <c:pt idx="94">
                  <c:v>42736</c:v>
                </c:pt>
                <c:pt idx="95">
                  <c:v>42767</c:v>
                </c:pt>
                <c:pt idx="96">
                  <c:v>42795</c:v>
                </c:pt>
                <c:pt idx="97">
                  <c:v>42826</c:v>
                </c:pt>
                <c:pt idx="98">
                  <c:v>42856</c:v>
                </c:pt>
                <c:pt idx="99">
                  <c:v>42887</c:v>
                </c:pt>
                <c:pt idx="100">
                  <c:v>42917</c:v>
                </c:pt>
                <c:pt idx="101">
                  <c:v>42948</c:v>
                </c:pt>
                <c:pt idx="102">
                  <c:v>42979</c:v>
                </c:pt>
                <c:pt idx="103">
                  <c:v>43009</c:v>
                </c:pt>
                <c:pt idx="104">
                  <c:v>43040</c:v>
                </c:pt>
                <c:pt idx="105">
                  <c:v>43070</c:v>
                </c:pt>
                <c:pt idx="106">
                  <c:v>43101</c:v>
                </c:pt>
                <c:pt idx="107">
                  <c:v>43132</c:v>
                </c:pt>
                <c:pt idx="108">
                  <c:v>43160</c:v>
                </c:pt>
                <c:pt idx="109">
                  <c:v>43191</c:v>
                </c:pt>
                <c:pt idx="110">
                  <c:v>43221</c:v>
                </c:pt>
                <c:pt idx="111">
                  <c:v>43252</c:v>
                </c:pt>
                <c:pt idx="112">
                  <c:v>43282</c:v>
                </c:pt>
                <c:pt idx="113">
                  <c:v>43313</c:v>
                </c:pt>
                <c:pt idx="114">
                  <c:v>43344</c:v>
                </c:pt>
                <c:pt idx="115">
                  <c:v>43374</c:v>
                </c:pt>
                <c:pt idx="116">
                  <c:v>43405</c:v>
                </c:pt>
                <c:pt idx="117">
                  <c:v>43435</c:v>
                </c:pt>
                <c:pt idx="118">
                  <c:v>43466</c:v>
                </c:pt>
                <c:pt idx="119">
                  <c:v>43497</c:v>
                </c:pt>
                <c:pt idx="120">
                  <c:v>43525</c:v>
                </c:pt>
                <c:pt idx="121">
                  <c:v>43556</c:v>
                </c:pt>
                <c:pt idx="122">
                  <c:v>43586</c:v>
                </c:pt>
                <c:pt idx="123">
                  <c:v>43617</c:v>
                </c:pt>
                <c:pt idx="124">
                  <c:v>43647</c:v>
                </c:pt>
                <c:pt idx="125">
                  <c:v>43678</c:v>
                </c:pt>
                <c:pt idx="126">
                  <c:v>43709</c:v>
                </c:pt>
                <c:pt idx="127">
                  <c:v>43739</c:v>
                </c:pt>
                <c:pt idx="128">
                  <c:v>43770</c:v>
                </c:pt>
                <c:pt idx="129">
                  <c:v>43800</c:v>
                </c:pt>
                <c:pt idx="130">
                  <c:v>43831</c:v>
                </c:pt>
                <c:pt idx="131">
                  <c:v>43862</c:v>
                </c:pt>
                <c:pt idx="132">
                  <c:v>43891</c:v>
                </c:pt>
                <c:pt idx="133">
                  <c:v>43922</c:v>
                </c:pt>
                <c:pt idx="134">
                  <c:v>43952</c:v>
                </c:pt>
                <c:pt idx="135">
                  <c:v>43983</c:v>
                </c:pt>
                <c:pt idx="136">
                  <c:v>44013</c:v>
                </c:pt>
                <c:pt idx="137">
                  <c:v>44044</c:v>
                </c:pt>
                <c:pt idx="138">
                  <c:v>44075</c:v>
                </c:pt>
                <c:pt idx="139">
                  <c:v>44105</c:v>
                </c:pt>
                <c:pt idx="140">
                  <c:v>44136</c:v>
                </c:pt>
                <c:pt idx="141">
                  <c:v>44166</c:v>
                </c:pt>
                <c:pt idx="142">
                  <c:v>44197</c:v>
                </c:pt>
                <c:pt idx="143">
                  <c:v>44228</c:v>
                </c:pt>
                <c:pt idx="144">
                  <c:v>44256</c:v>
                </c:pt>
                <c:pt idx="145">
                  <c:v>44287</c:v>
                </c:pt>
                <c:pt idx="146">
                  <c:v>44317</c:v>
                </c:pt>
                <c:pt idx="147">
                  <c:v>44348</c:v>
                </c:pt>
                <c:pt idx="148">
                  <c:v>44378</c:v>
                </c:pt>
                <c:pt idx="149">
                  <c:v>44409</c:v>
                </c:pt>
                <c:pt idx="150">
                  <c:v>44440</c:v>
                </c:pt>
                <c:pt idx="151">
                  <c:v>44470</c:v>
                </c:pt>
                <c:pt idx="152">
                  <c:v>44501</c:v>
                </c:pt>
                <c:pt idx="153">
                  <c:v>44531</c:v>
                </c:pt>
                <c:pt idx="154">
                  <c:v>44562</c:v>
                </c:pt>
                <c:pt idx="155">
                  <c:v>44593</c:v>
                </c:pt>
                <c:pt idx="156">
                  <c:v>44621</c:v>
                </c:pt>
                <c:pt idx="157">
                  <c:v>44652</c:v>
                </c:pt>
                <c:pt idx="158">
                  <c:v>44682</c:v>
                </c:pt>
                <c:pt idx="159">
                  <c:v>44713</c:v>
                </c:pt>
                <c:pt idx="160">
                  <c:v>44743</c:v>
                </c:pt>
                <c:pt idx="161">
                  <c:v>44774</c:v>
                </c:pt>
                <c:pt idx="162">
                  <c:v>44805</c:v>
                </c:pt>
                <c:pt idx="163">
                  <c:v>44835</c:v>
                </c:pt>
                <c:pt idx="164">
                  <c:v>44866</c:v>
                </c:pt>
                <c:pt idx="165">
                  <c:v>44896</c:v>
                </c:pt>
                <c:pt idx="166">
                  <c:v>44927</c:v>
                </c:pt>
                <c:pt idx="167">
                  <c:v>44958</c:v>
                </c:pt>
              </c:numCache>
              <c:extLst/>
            </c:numRef>
          </c:cat>
          <c:val>
            <c:numRef>
              <c:f>'Análise Sólidos'!$AL$115:$AL$282</c:f>
              <c:numCache>
                <c:formatCode>0.00</c:formatCode>
                <c:ptCount val="168"/>
                <c:pt idx="0">
                  <c:v>0.31765280034588828</c:v>
                </c:pt>
                <c:pt idx="1">
                  <c:v>0.33648797086434895</c:v>
                </c:pt>
                <c:pt idx="2">
                  <c:v>0.37503138459053231</c:v>
                </c:pt>
                <c:pt idx="3">
                  <c:v>0.42858033307057525</c:v>
                </c:pt>
                <c:pt idx="4">
                  <c:v>0.49023309438812862</c:v>
                </c:pt>
                <c:pt idx="5">
                  <c:v>0.52718964545369584</c:v>
                </c:pt>
                <c:pt idx="6">
                  <c:v>0.52073520547073826</c:v>
                </c:pt>
                <c:pt idx="7">
                  <c:v>0.51190945322146386</c:v>
                </c:pt>
                <c:pt idx="8">
                  <c:v>0.4731272295674559</c:v>
                </c:pt>
                <c:pt idx="9">
                  <c:v>0.43857853354550597</c:v>
                </c:pt>
                <c:pt idx="10">
                  <c:v>0.42655590444823377</c:v>
                </c:pt>
                <c:pt idx="11">
                  <c:v>0.4168566658168526</c:v>
                </c:pt>
                <c:pt idx="12">
                  <c:v>0.46246448993210698</c:v>
                </c:pt>
                <c:pt idx="13">
                  <c:v>0.50902046661315459</c:v>
                </c:pt>
                <c:pt idx="14">
                  <c:v>0.51751803102630856</c:v>
                </c:pt>
                <c:pt idx="15">
                  <c:v>0.49964571674088604</c:v>
                </c:pt>
                <c:pt idx="16">
                  <c:v>0.49813747037342621</c:v>
                </c:pt>
                <c:pt idx="17">
                  <c:v>0.49119311326698845</c:v>
                </c:pt>
                <c:pt idx="18">
                  <c:v>0.51528456464434902</c:v>
                </c:pt>
                <c:pt idx="19">
                  <c:v>0.52155643420080067</c:v>
                </c:pt>
                <c:pt idx="20">
                  <c:v>0.52836805081210725</c:v>
                </c:pt>
                <c:pt idx="21">
                  <c:v>0.53638992763876292</c:v>
                </c:pt>
                <c:pt idx="22">
                  <c:v>0.537331004001391</c:v>
                </c:pt>
                <c:pt idx="23">
                  <c:v>0.53446299363309724</c:v>
                </c:pt>
                <c:pt idx="24">
                  <c:v>0.53745496543089277</c:v>
                </c:pt>
                <c:pt idx="25">
                  <c:v>0.58736850184550071</c:v>
                </c:pt>
                <c:pt idx="26">
                  <c:v>0.59778848324917844</c:v>
                </c:pt>
                <c:pt idx="27">
                  <c:v>0.63170945029606129</c:v>
                </c:pt>
                <c:pt idx="28">
                  <c:v>0.657278269171093</c:v>
                </c:pt>
                <c:pt idx="29">
                  <c:v>0.66608093251066225</c:v>
                </c:pt>
                <c:pt idx="30">
                  <c:v>0.63070670491356795</c:v>
                </c:pt>
                <c:pt idx="31">
                  <c:v>0.62635616264189642</c:v>
                </c:pt>
                <c:pt idx="32">
                  <c:v>0.59304401027852049</c:v>
                </c:pt>
                <c:pt idx="33">
                  <c:v>0.56963655452155038</c:v>
                </c:pt>
                <c:pt idx="34">
                  <c:v>0.56537026611000929</c:v>
                </c:pt>
                <c:pt idx="35">
                  <c:v>0.58850182540867257</c:v>
                </c:pt>
                <c:pt idx="36">
                  <c:v>0.56590863790142309</c:v>
                </c:pt>
                <c:pt idx="37">
                  <c:v>0.54483101656312916</c:v>
                </c:pt>
                <c:pt idx="38">
                  <c:v>0.50057617882396555</c:v>
                </c:pt>
                <c:pt idx="39">
                  <c:v>0.48742273460238661</c:v>
                </c:pt>
                <c:pt idx="40">
                  <c:v>0.49394645578444768</c:v>
                </c:pt>
                <c:pt idx="41">
                  <c:v>0.50946747442449614</c:v>
                </c:pt>
                <c:pt idx="42">
                  <c:v>0.53038450594197384</c:v>
                </c:pt>
                <c:pt idx="43">
                  <c:v>0.54230917107655441</c:v>
                </c:pt>
                <c:pt idx="44">
                  <c:v>0.53973645697052586</c:v>
                </c:pt>
                <c:pt idx="45">
                  <c:v>0.53177094153705684</c:v>
                </c:pt>
                <c:pt idx="46">
                  <c:v>0.52520529547676875</c:v>
                </c:pt>
                <c:pt idx="47">
                  <c:v>0.54465308298143666</c:v>
                </c:pt>
                <c:pt idx="48">
                  <c:v>0.5445447186101402</c:v>
                </c:pt>
                <c:pt idx="49">
                  <c:v>0.550591377167719</c:v>
                </c:pt>
                <c:pt idx="50">
                  <c:v>0.55657303977211015</c:v>
                </c:pt>
                <c:pt idx="51">
                  <c:v>0.55145969029590924</c:v>
                </c:pt>
                <c:pt idx="52">
                  <c:v>0.5646891763969466</c:v>
                </c:pt>
                <c:pt idx="53">
                  <c:v>0.56713300567342118</c:v>
                </c:pt>
                <c:pt idx="54">
                  <c:v>0.61867668921569774</c:v>
                </c:pt>
                <c:pt idx="55">
                  <c:v>0.63859712350695053</c:v>
                </c:pt>
                <c:pt idx="56">
                  <c:v>0.6011376468552706</c:v>
                </c:pt>
                <c:pt idx="57">
                  <c:v>0.54982586583289295</c:v>
                </c:pt>
                <c:pt idx="58">
                  <c:v>0.52410546015653381</c:v>
                </c:pt>
                <c:pt idx="59">
                  <c:v>0.50459660167234366</c:v>
                </c:pt>
                <c:pt idx="60">
                  <c:v>0.50698075704436119</c:v>
                </c:pt>
                <c:pt idx="61">
                  <c:v>0.56616428678232178</c:v>
                </c:pt>
                <c:pt idx="62">
                  <c:v>0.56519041913351364</c:v>
                </c:pt>
                <c:pt idx="63">
                  <c:v>0.56957423520339767</c:v>
                </c:pt>
                <c:pt idx="64">
                  <c:v>0.58443305686149749</c:v>
                </c:pt>
                <c:pt idx="65">
                  <c:v>0.58821119463599814</c:v>
                </c:pt>
                <c:pt idx="66">
                  <c:v>0.58208683740802891</c:v>
                </c:pt>
                <c:pt idx="67">
                  <c:v>0.54433946002909728</c:v>
                </c:pt>
                <c:pt idx="68">
                  <c:v>0.49907109755095719</c:v>
                </c:pt>
                <c:pt idx="69">
                  <c:v>0.45429829272261268</c:v>
                </c:pt>
                <c:pt idx="70">
                  <c:v>0.42524760564156983</c:v>
                </c:pt>
                <c:pt idx="71">
                  <c:v>0.38948758520740556</c:v>
                </c:pt>
                <c:pt idx="72">
                  <c:v>0.34237985936787851</c:v>
                </c:pt>
                <c:pt idx="73">
                  <c:v>0.38970938212057049</c:v>
                </c:pt>
                <c:pt idx="74">
                  <c:v>0.39897992380458397</c:v>
                </c:pt>
                <c:pt idx="75">
                  <c:v>0.39255244575298914</c:v>
                </c:pt>
                <c:pt idx="76">
                  <c:v>0.38093176521855265</c:v>
                </c:pt>
                <c:pt idx="77">
                  <c:v>0.35081700450426501</c:v>
                </c:pt>
                <c:pt idx="78">
                  <c:v>0.31646729445629723</c:v>
                </c:pt>
                <c:pt idx="79">
                  <c:v>0.32289198655718404</c:v>
                </c:pt>
                <c:pt idx="80">
                  <c:v>0.33784859574048393</c:v>
                </c:pt>
                <c:pt idx="81">
                  <c:v>0.33632387598504254</c:v>
                </c:pt>
                <c:pt idx="82">
                  <c:v>0.32309265249427727</c:v>
                </c:pt>
                <c:pt idx="83">
                  <c:v>0.33972789341618193</c:v>
                </c:pt>
                <c:pt idx="84">
                  <c:v>0.37910097528285996</c:v>
                </c:pt>
                <c:pt idx="85">
                  <c:v>0.3938469286329726</c:v>
                </c:pt>
                <c:pt idx="86">
                  <c:v>0.40815068197441251</c:v>
                </c:pt>
                <c:pt idx="87">
                  <c:v>0.44816655199872629</c:v>
                </c:pt>
                <c:pt idx="88">
                  <c:v>0.54289434309048312</c:v>
                </c:pt>
                <c:pt idx="89">
                  <c:v>0.64187988783599759</c:v>
                </c:pt>
                <c:pt idx="90">
                  <c:v>0.6247064807768582</c:v>
                </c:pt>
                <c:pt idx="91">
                  <c:v>0.58902312120191958</c:v>
                </c:pt>
                <c:pt idx="92">
                  <c:v>0.49691943716725084</c:v>
                </c:pt>
                <c:pt idx="93">
                  <c:v>0.4769193755127088</c:v>
                </c:pt>
                <c:pt idx="94">
                  <c:v>0.49561633602120447</c:v>
                </c:pt>
                <c:pt idx="95">
                  <c:v>0.51402043006296783</c:v>
                </c:pt>
                <c:pt idx="96">
                  <c:v>0.50778285273496615</c:v>
                </c:pt>
                <c:pt idx="97">
                  <c:v>0.50914276842233397</c:v>
                </c:pt>
                <c:pt idx="98">
                  <c:v>0.49538951659151825</c:v>
                </c:pt>
                <c:pt idx="99">
                  <c:v>0.48515710702186998</c:v>
                </c:pt>
                <c:pt idx="100">
                  <c:v>0.49478162407975401</c:v>
                </c:pt>
                <c:pt idx="101">
                  <c:v>0.47914751147055956</c:v>
                </c:pt>
                <c:pt idx="102">
                  <c:v>0.46119198237299497</c:v>
                </c:pt>
                <c:pt idx="103">
                  <c:v>0.42337858961983682</c:v>
                </c:pt>
                <c:pt idx="104">
                  <c:v>0.41332655035639571</c:v>
                </c:pt>
                <c:pt idx="105">
                  <c:v>0.40818536046386816</c:v>
                </c:pt>
                <c:pt idx="106">
                  <c:v>0.40737235016562318</c:v>
                </c:pt>
                <c:pt idx="107">
                  <c:v>0.41383866759762988</c:v>
                </c:pt>
                <c:pt idx="108">
                  <c:v>0.42483677646474122</c:v>
                </c:pt>
                <c:pt idx="109">
                  <c:v>0.43099178704710822</c:v>
                </c:pt>
                <c:pt idx="110">
                  <c:v>0.43081702836401164</c:v>
                </c:pt>
                <c:pt idx="111">
                  <c:v>0.43318052847742222</c:v>
                </c:pt>
                <c:pt idx="112">
                  <c:v>0.4961583648562693</c:v>
                </c:pt>
                <c:pt idx="113">
                  <c:v>0.51421964813069898</c:v>
                </c:pt>
                <c:pt idx="114">
                  <c:v>0.47768406658048812</c:v>
                </c:pt>
                <c:pt idx="115">
                  <c:v>0.51501861190710829</c:v>
                </c:pt>
                <c:pt idx="116">
                  <c:v>0.48455801370114648</c:v>
                </c:pt>
                <c:pt idx="117">
                  <c:v>0.42651145700016779</c:v>
                </c:pt>
                <c:pt idx="118">
                  <c:v>0.45635200668274767</c:v>
                </c:pt>
                <c:pt idx="119">
                  <c:v>0.49942969322590802</c:v>
                </c:pt>
                <c:pt idx="120">
                  <c:v>0.49548707404970421</c:v>
                </c:pt>
                <c:pt idx="121">
                  <c:v>0.48590697382939307</c:v>
                </c:pt>
                <c:pt idx="122">
                  <c:v>0.4735401420925624</c:v>
                </c:pt>
                <c:pt idx="123">
                  <c:v>0.49884394789186692</c:v>
                </c:pt>
                <c:pt idx="124">
                  <c:v>0.47818135392877475</c:v>
                </c:pt>
                <c:pt idx="125">
                  <c:v>0.43767407813126519</c:v>
                </c:pt>
                <c:pt idx="126">
                  <c:v>0.44427389774977871</c:v>
                </c:pt>
                <c:pt idx="127">
                  <c:v>0.44800828367129153</c:v>
                </c:pt>
                <c:pt idx="128">
                  <c:v>0.43732012557140293</c:v>
                </c:pt>
                <c:pt idx="129">
                  <c:v>0.44211141095782591</c:v>
                </c:pt>
                <c:pt idx="130">
                  <c:v>0.43865842369109931</c:v>
                </c:pt>
                <c:pt idx="131">
                  <c:v>0.42927817920593903</c:v>
                </c:pt>
                <c:pt idx="132">
                  <c:v>0.38064044882365056</c:v>
                </c:pt>
                <c:pt idx="133">
                  <c:v>0.34583655876065694</c:v>
                </c:pt>
                <c:pt idx="134">
                  <c:v>0.30496665358149422</c:v>
                </c:pt>
                <c:pt idx="135">
                  <c:v>0.36696708442433718</c:v>
                </c:pt>
                <c:pt idx="136">
                  <c:v>0.42773157281691671</c:v>
                </c:pt>
                <c:pt idx="137">
                  <c:v>0.46476022837337383</c:v>
                </c:pt>
                <c:pt idx="138">
                  <c:v>0.52644763219931967</c:v>
                </c:pt>
                <c:pt idx="139">
                  <c:v>0.515534589327305</c:v>
                </c:pt>
                <c:pt idx="140">
                  <c:v>0.50795547475628045</c:v>
                </c:pt>
                <c:pt idx="141">
                  <c:v>0.55745024788830821</c:v>
                </c:pt>
                <c:pt idx="142">
                  <c:v>0.5050734466638237</c:v>
                </c:pt>
                <c:pt idx="143">
                  <c:v>0.48224144015234849</c:v>
                </c:pt>
                <c:pt idx="144">
                  <c:v>0.44291597274400585</c:v>
                </c:pt>
                <c:pt idx="145">
                  <c:v>0.45215490654178303</c:v>
                </c:pt>
                <c:pt idx="146">
                  <c:v>0.48081898600909412</c:v>
                </c:pt>
                <c:pt idx="147">
                  <c:v>0.55111351751319815</c:v>
                </c:pt>
                <c:pt idx="148">
                  <c:v>0.57592398683196944</c:v>
                </c:pt>
                <c:pt idx="149">
                  <c:v>0.58702266964369665</c:v>
                </c:pt>
                <c:pt idx="150">
                  <c:v>0.60172997433304232</c:v>
                </c:pt>
                <c:pt idx="151">
                  <c:v>0.5654252958186895</c:v>
                </c:pt>
                <c:pt idx="152">
                  <c:v>0.52973556095803842</c:v>
                </c:pt>
                <c:pt idx="153">
                  <c:v>0.50319778442086704</c:v>
                </c:pt>
                <c:pt idx="154">
                  <c:v>0.50702349686127945</c:v>
                </c:pt>
                <c:pt idx="155">
                  <c:v>0.54130495214628316</c:v>
                </c:pt>
                <c:pt idx="156">
                  <c:v>0.57227069774107775</c:v>
                </c:pt>
                <c:pt idx="157">
                  <c:v>0.64721232146779206</c:v>
                </c:pt>
                <c:pt idx="158">
                  <c:v>0.64008635664894942</c:v>
                </c:pt>
                <c:pt idx="159">
                  <c:v>0.66875286254354993</c:v>
                </c:pt>
                <c:pt idx="160">
                  <c:v>0.76450544039613622</c:v>
                </c:pt>
                <c:pt idx="161">
                  <c:v>0.90708463635849834</c:v>
                </c:pt>
                <c:pt idx="162">
                  <c:v>0.77591854973203289</c:v>
                </c:pt>
                <c:pt idx="163">
                  <c:v>0.72913078938469411</c:v>
                </c:pt>
                <c:pt idx="164">
                  <c:v>0.68854590863893628</c:v>
                </c:pt>
                <c:pt idx="165">
                  <c:v>0.64747341138184866</c:v>
                </c:pt>
                <c:pt idx="166">
                  <c:v>0.64502346599849991</c:v>
                </c:pt>
                <c:pt idx="167">
                  <c:v>0.67665150950485431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2BF1-2945-BD8A-CAF140AEB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4329384"/>
        <c:axId val="28433761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'Análise Sólidos'!$AG$4</c15:sqref>
                        </c15:formulaRef>
                      </c:ext>
                    </c:extLst>
                    <c:strCache>
                      <c:ptCount val="1"/>
                      <c:pt idx="0">
                        <c:v>Europa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'Análise Sólidos'!$AF$115:$AF$282</c15:sqref>
                        </c15:formulaRef>
                      </c:ext>
                    </c:extLst>
                    <c:numCache>
                      <c:formatCode>mmm\-yy</c:formatCode>
                      <c:ptCount val="168"/>
                      <c:pt idx="0">
                        <c:v>39873</c:v>
                      </c:pt>
                      <c:pt idx="1">
                        <c:v>39904</c:v>
                      </c:pt>
                      <c:pt idx="2">
                        <c:v>39934</c:v>
                      </c:pt>
                      <c:pt idx="3">
                        <c:v>39965</c:v>
                      </c:pt>
                      <c:pt idx="4">
                        <c:v>39995</c:v>
                      </c:pt>
                      <c:pt idx="5">
                        <c:v>40026</c:v>
                      </c:pt>
                      <c:pt idx="6">
                        <c:v>40057</c:v>
                      </c:pt>
                      <c:pt idx="7">
                        <c:v>40087</c:v>
                      </c:pt>
                      <c:pt idx="8">
                        <c:v>40118</c:v>
                      </c:pt>
                      <c:pt idx="9">
                        <c:v>40148</c:v>
                      </c:pt>
                      <c:pt idx="10">
                        <c:v>40179</c:v>
                      </c:pt>
                      <c:pt idx="11">
                        <c:v>40210</c:v>
                      </c:pt>
                      <c:pt idx="12">
                        <c:v>40238</c:v>
                      </c:pt>
                      <c:pt idx="13">
                        <c:v>40269</c:v>
                      </c:pt>
                      <c:pt idx="14">
                        <c:v>40299</c:v>
                      </c:pt>
                      <c:pt idx="15">
                        <c:v>40330</c:v>
                      </c:pt>
                      <c:pt idx="16">
                        <c:v>40360</c:v>
                      </c:pt>
                      <c:pt idx="17">
                        <c:v>40391</c:v>
                      </c:pt>
                      <c:pt idx="18">
                        <c:v>40422</c:v>
                      </c:pt>
                      <c:pt idx="19">
                        <c:v>40452</c:v>
                      </c:pt>
                      <c:pt idx="20">
                        <c:v>40483</c:v>
                      </c:pt>
                      <c:pt idx="21">
                        <c:v>40513</c:v>
                      </c:pt>
                      <c:pt idx="22">
                        <c:v>40544</c:v>
                      </c:pt>
                      <c:pt idx="23">
                        <c:v>40575</c:v>
                      </c:pt>
                      <c:pt idx="24">
                        <c:v>40603</c:v>
                      </c:pt>
                      <c:pt idx="25">
                        <c:v>40634</c:v>
                      </c:pt>
                      <c:pt idx="26">
                        <c:v>40664</c:v>
                      </c:pt>
                      <c:pt idx="27">
                        <c:v>40695</c:v>
                      </c:pt>
                      <c:pt idx="28">
                        <c:v>40725</c:v>
                      </c:pt>
                      <c:pt idx="29">
                        <c:v>40756</c:v>
                      </c:pt>
                      <c:pt idx="30">
                        <c:v>40787</c:v>
                      </c:pt>
                      <c:pt idx="31">
                        <c:v>40817</c:v>
                      </c:pt>
                      <c:pt idx="32">
                        <c:v>40848</c:v>
                      </c:pt>
                      <c:pt idx="33">
                        <c:v>40878</c:v>
                      </c:pt>
                      <c:pt idx="34">
                        <c:v>40909</c:v>
                      </c:pt>
                      <c:pt idx="35">
                        <c:v>40940</c:v>
                      </c:pt>
                      <c:pt idx="36">
                        <c:v>40969</c:v>
                      </c:pt>
                      <c:pt idx="37">
                        <c:v>41000</c:v>
                      </c:pt>
                      <c:pt idx="38">
                        <c:v>41030</c:v>
                      </c:pt>
                      <c:pt idx="39">
                        <c:v>41061</c:v>
                      </c:pt>
                      <c:pt idx="40">
                        <c:v>41091</c:v>
                      </c:pt>
                      <c:pt idx="41">
                        <c:v>41122</c:v>
                      </c:pt>
                      <c:pt idx="42">
                        <c:v>41153</c:v>
                      </c:pt>
                      <c:pt idx="43">
                        <c:v>41183</c:v>
                      </c:pt>
                      <c:pt idx="44">
                        <c:v>41214</c:v>
                      </c:pt>
                      <c:pt idx="45">
                        <c:v>41244</c:v>
                      </c:pt>
                      <c:pt idx="46">
                        <c:v>41275</c:v>
                      </c:pt>
                      <c:pt idx="47">
                        <c:v>41306</c:v>
                      </c:pt>
                      <c:pt idx="48">
                        <c:v>41334</c:v>
                      </c:pt>
                      <c:pt idx="49">
                        <c:v>41365</c:v>
                      </c:pt>
                      <c:pt idx="50">
                        <c:v>41395</c:v>
                      </c:pt>
                      <c:pt idx="51">
                        <c:v>41426</c:v>
                      </c:pt>
                      <c:pt idx="52">
                        <c:v>41456</c:v>
                      </c:pt>
                      <c:pt idx="53">
                        <c:v>41487</c:v>
                      </c:pt>
                      <c:pt idx="54">
                        <c:v>41518</c:v>
                      </c:pt>
                      <c:pt idx="55">
                        <c:v>41548</c:v>
                      </c:pt>
                      <c:pt idx="56">
                        <c:v>41579</c:v>
                      </c:pt>
                      <c:pt idx="57">
                        <c:v>41609</c:v>
                      </c:pt>
                      <c:pt idx="58">
                        <c:v>41640</c:v>
                      </c:pt>
                      <c:pt idx="59">
                        <c:v>41671</c:v>
                      </c:pt>
                      <c:pt idx="60">
                        <c:v>41699</c:v>
                      </c:pt>
                      <c:pt idx="61">
                        <c:v>41730</c:v>
                      </c:pt>
                      <c:pt idx="62">
                        <c:v>41760</c:v>
                      </c:pt>
                      <c:pt idx="63">
                        <c:v>41791</c:v>
                      </c:pt>
                      <c:pt idx="64">
                        <c:v>41821</c:v>
                      </c:pt>
                      <c:pt idx="65">
                        <c:v>41852</c:v>
                      </c:pt>
                      <c:pt idx="66">
                        <c:v>41883</c:v>
                      </c:pt>
                      <c:pt idx="67">
                        <c:v>41913</c:v>
                      </c:pt>
                      <c:pt idx="68">
                        <c:v>41944</c:v>
                      </c:pt>
                      <c:pt idx="69">
                        <c:v>41974</c:v>
                      </c:pt>
                      <c:pt idx="70">
                        <c:v>42005</c:v>
                      </c:pt>
                      <c:pt idx="71">
                        <c:v>42036</c:v>
                      </c:pt>
                      <c:pt idx="72">
                        <c:v>42064</c:v>
                      </c:pt>
                      <c:pt idx="73">
                        <c:v>42095</c:v>
                      </c:pt>
                      <c:pt idx="74">
                        <c:v>42125</c:v>
                      </c:pt>
                      <c:pt idx="75">
                        <c:v>42156</c:v>
                      </c:pt>
                      <c:pt idx="76">
                        <c:v>42186</c:v>
                      </c:pt>
                      <c:pt idx="77">
                        <c:v>42217</c:v>
                      </c:pt>
                      <c:pt idx="78">
                        <c:v>42248</c:v>
                      </c:pt>
                      <c:pt idx="79">
                        <c:v>42278</c:v>
                      </c:pt>
                      <c:pt idx="80">
                        <c:v>42309</c:v>
                      </c:pt>
                      <c:pt idx="81">
                        <c:v>42339</c:v>
                      </c:pt>
                      <c:pt idx="82">
                        <c:v>42370</c:v>
                      </c:pt>
                      <c:pt idx="83">
                        <c:v>42401</c:v>
                      </c:pt>
                      <c:pt idx="84">
                        <c:v>42430</c:v>
                      </c:pt>
                      <c:pt idx="85">
                        <c:v>42461</c:v>
                      </c:pt>
                      <c:pt idx="86">
                        <c:v>42491</c:v>
                      </c:pt>
                      <c:pt idx="87">
                        <c:v>42522</c:v>
                      </c:pt>
                      <c:pt idx="88">
                        <c:v>42552</c:v>
                      </c:pt>
                      <c:pt idx="89">
                        <c:v>42583</c:v>
                      </c:pt>
                      <c:pt idx="90">
                        <c:v>42614</c:v>
                      </c:pt>
                      <c:pt idx="91">
                        <c:v>42644</c:v>
                      </c:pt>
                      <c:pt idx="92">
                        <c:v>42675</c:v>
                      </c:pt>
                      <c:pt idx="93">
                        <c:v>42705</c:v>
                      </c:pt>
                      <c:pt idx="94">
                        <c:v>42736</c:v>
                      </c:pt>
                      <c:pt idx="95">
                        <c:v>42767</c:v>
                      </c:pt>
                      <c:pt idx="96">
                        <c:v>42795</c:v>
                      </c:pt>
                      <c:pt idx="97">
                        <c:v>42826</c:v>
                      </c:pt>
                      <c:pt idx="98">
                        <c:v>42856</c:v>
                      </c:pt>
                      <c:pt idx="99">
                        <c:v>42887</c:v>
                      </c:pt>
                      <c:pt idx="100">
                        <c:v>42917</c:v>
                      </c:pt>
                      <c:pt idx="101">
                        <c:v>42948</c:v>
                      </c:pt>
                      <c:pt idx="102">
                        <c:v>42979</c:v>
                      </c:pt>
                      <c:pt idx="103">
                        <c:v>43009</c:v>
                      </c:pt>
                      <c:pt idx="104">
                        <c:v>43040</c:v>
                      </c:pt>
                      <c:pt idx="105">
                        <c:v>43070</c:v>
                      </c:pt>
                      <c:pt idx="106">
                        <c:v>43101</c:v>
                      </c:pt>
                      <c:pt idx="107">
                        <c:v>43132</c:v>
                      </c:pt>
                      <c:pt idx="108">
                        <c:v>43160</c:v>
                      </c:pt>
                      <c:pt idx="109">
                        <c:v>43191</c:v>
                      </c:pt>
                      <c:pt idx="110">
                        <c:v>43221</c:v>
                      </c:pt>
                      <c:pt idx="111">
                        <c:v>43252</c:v>
                      </c:pt>
                      <c:pt idx="112">
                        <c:v>43282</c:v>
                      </c:pt>
                      <c:pt idx="113">
                        <c:v>43313</c:v>
                      </c:pt>
                      <c:pt idx="114">
                        <c:v>43344</c:v>
                      </c:pt>
                      <c:pt idx="115">
                        <c:v>43374</c:v>
                      </c:pt>
                      <c:pt idx="116">
                        <c:v>43405</c:v>
                      </c:pt>
                      <c:pt idx="117">
                        <c:v>43435</c:v>
                      </c:pt>
                      <c:pt idx="118">
                        <c:v>43466</c:v>
                      </c:pt>
                      <c:pt idx="119">
                        <c:v>43497</c:v>
                      </c:pt>
                      <c:pt idx="120">
                        <c:v>43525</c:v>
                      </c:pt>
                      <c:pt idx="121">
                        <c:v>43556</c:v>
                      </c:pt>
                      <c:pt idx="122">
                        <c:v>43586</c:v>
                      </c:pt>
                      <c:pt idx="123">
                        <c:v>43617</c:v>
                      </c:pt>
                      <c:pt idx="124">
                        <c:v>43647</c:v>
                      </c:pt>
                      <c:pt idx="125">
                        <c:v>43678</c:v>
                      </c:pt>
                      <c:pt idx="126">
                        <c:v>43709</c:v>
                      </c:pt>
                      <c:pt idx="127">
                        <c:v>43739</c:v>
                      </c:pt>
                      <c:pt idx="128">
                        <c:v>43770</c:v>
                      </c:pt>
                      <c:pt idx="129">
                        <c:v>43800</c:v>
                      </c:pt>
                      <c:pt idx="130">
                        <c:v>43831</c:v>
                      </c:pt>
                      <c:pt idx="131">
                        <c:v>43862</c:v>
                      </c:pt>
                      <c:pt idx="132">
                        <c:v>43891</c:v>
                      </c:pt>
                      <c:pt idx="133">
                        <c:v>43922</c:v>
                      </c:pt>
                      <c:pt idx="134">
                        <c:v>43952</c:v>
                      </c:pt>
                      <c:pt idx="135">
                        <c:v>43983</c:v>
                      </c:pt>
                      <c:pt idx="136">
                        <c:v>44013</c:v>
                      </c:pt>
                      <c:pt idx="137">
                        <c:v>44044</c:v>
                      </c:pt>
                      <c:pt idx="138">
                        <c:v>44075</c:v>
                      </c:pt>
                      <c:pt idx="139">
                        <c:v>44105</c:v>
                      </c:pt>
                      <c:pt idx="140">
                        <c:v>44136</c:v>
                      </c:pt>
                      <c:pt idx="141">
                        <c:v>44166</c:v>
                      </c:pt>
                      <c:pt idx="142">
                        <c:v>44197</c:v>
                      </c:pt>
                      <c:pt idx="143">
                        <c:v>44228</c:v>
                      </c:pt>
                      <c:pt idx="144">
                        <c:v>44256</c:v>
                      </c:pt>
                      <c:pt idx="145">
                        <c:v>44287</c:v>
                      </c:pt>
                      <c:pt idx="146">
                        <c:v>44317</c:v>
                      </c:pt>
                      <c:pt idx="147">
                        <c:v>44348</c:v>
                      </c:pt>
                      <c:pt idx="148">
                        <c:v>44378</c:v>
                      </c:pt>
                      <c:pt idx="149">
                        <c:v>44409</c:v>
                      </c:pt>
                      <c:pt idx="150">
                        <c:v>44440</c:v>
                      </c:pt>
                      <c:pt idx="151">
                        <c:v>44470</c:v>
                      </c:pt>
                      <c:pt idx="152">
                        <c:v>44501</c:v>
                      </c:pt>
                      <c:pt idx="153">
                        <c:v>44531</c:v>
                      </c:pt>
                      <c:pt idx="154">
                        <c:v>44562</c:v>
                      </c:pt>
                      <c:pt idx="155">
                        <c:v>44593</c:v>
                      </c:pt>
                      <c:pt idx="156">
                        <c:v>44621</c:v>
                      </c:pt>
                      <c:pt idx="157">
                        <c:v>44652</c:v>
                      </c:pt>
                      <c:pt idx="158">
                        <c:v>44682</c:v>
                      </c:pt>
                      <c:pt idx="159">
                        <c:v>44713</c:v>
                      </c:pt>
                      <c:pt idx="160">
                        <c:v>44743</c:v>
                      </c:pt>
                      <c:pt idx="161">
                        <c:v>44774</c:v>
                      </c:pt>
                      <c:pt idx="162">
                        <c:v>44805</c:v>
                      </c:pt>
                      <c:pt idx="163">
                        <c:v>44835</c:v>
                      </c:pt>
                      <c:pt idx="164">
                        <c:v>44866</c:v>
                      </c:pt>
                      <c:pt idx="165">
                        <c:v>44896</c:v>
                      </c:pt>
                      <c:pt idx="166">
                        <c:v>44927</c:v>
                      </c:pt>
                      <c:pt idx="167">
                        <c:v>44958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'Análise Sólidos'!$AG$115:$AG$265</c15:sqref>
                        </c15:formulaRef>
                      </c:ext>
                    </c:extLst>
                    <c:numCache>
                      <c:formatCode>0.00</c:formatCode>
                      <c:ptCount val="151"/>
                      <c:pt idx="0">
                        <c:v>0.43177523044814431</c:v>
                      </c:pt>
                      <c:pt idx="1">
                        <c:v>0.39332285772280501</c:v>
                      </c:pt>
                      <c:pt idx="2">
                        <c:v>0.41748736506348394</c:v>
                      </c:pt>
                      <c:pt idx="3">
                        <c:v>0.44426680343041997</c:v>
                      </c:pt>
                      <c:pt idx="4">
                        <c:v>0.46563613263739512</c:v>
                      </c:pt>
                      <c:pt idx="5">
                        <c:v>0.48131919309495552</c:v>
                      </c:pt>
                      <c:pt idx="6">
                        <c:v>0.49190041811601065</c:v>
                      </c:pt>
                      <c:pt idx="7">
                        <c:v>0.48950611993548315</c:v>
                      </c:pt>
                      <c:pt idx="8">
                        <c:v>0.50751647923476773</c:v>
                      </c:pt>
                      <c:pt idx="9">
                        <c:v>0.48974514196451763</c:v>
                      </c:pt>
                      <c:pt idx="10">
                        <c:v>0.49853800606824755</c:v>
                      </c:pt>
                      <c:pt idx="11">
                        <c:v>0.4248472999478326</c:v>
                      </c:pt>
                      <c:pt idx="12">
                        <c:v>0.45765222698404889</c:v>
                      </c:pt>
                      <c:pt idx="13">
                        <c:v>0.46337659875652221</c:v>
                      </c:pt>
                      <c:pt idx="14">
                        <c:v>0.45128569516726535</c:v>
                      </c:pt>
                      <c:pt idx="15">
                        <c:v>0.47006575229496128</c:v>
                      </c:pt>
                      <c:pt idx="16">
                        <c:v>0.51834462779182477</c:v>
                      </c:pt>
                      <c:pt idx="17">
                        <c:v>0.53100129115818528</c:v>
                      </c:pt>
                      <c:pt idx="18">
                        <c:v>0.53496482872780404</c:v>
                      </c:pt>
                      <c:pt idx="19">
                        <c:v>0.54963803635052688</c:v>
                      </c:pt>
                      <c:pt idx="20">
                        <c:v>0.54044439855859927</c:v>
                      </c:pt>
                      <c:pt idx="21">
                        <c:v>0.51387947640077813</c:v>
                      </c:pt>
                      <c:pt idx="22">
                        <c:v>0.53504876904349219</c:v>
                      </c:pt>
                      <c:pt idx="23">
                        <c:v>0.56107561378913073</c:v>
                      </c:pt>
                      <c:pt idx="24">
                        <c:v>0.56955027744861797</c:v>
                      </c:pt>
                      <c:pt idx="25">
                        <c:v>0.58608652654399929</c:v>
                      </c:pt>
                      <c:pt idx="26">
                        <c:v>0.5966227074415188</c:v>
                      </c:pt>
                      <c:pt idx="27">
                        <c:v>0.62779472067255215</c:v>
                      </c:pt>
                      <c:pt idx="28">
                        <c:v>0.64258325249889536</c:v>
                      </c:pt>
                      <c:pt idx="29">
                        <c:v>0.64432128995327842</c:v>
                      </c:pt>
                      <c:pt idx="30">
                        <c:v>0.60796772728426207</c:v>
                      </c:pt>
                      <c:pt idx="31">
                        <c:v>0.57907900905987408</c:v>
                      </c:pt>
                      <c:pt idx="32">
                        <c:v>0.56873842390423779</c:v>
                      </c:pt>
                      <c:pt idx="33">
                        <c:v>0.54195985960809867</c:v>
                      </c:pt>
                      <c:pt idx="34">
                        <c:v>0.53964558886116021</c:v>
                      </c:pt>
                      <c:pt idx="35">
                        <c:v>0.56004502735644979</c:v>
                      </c:pt>
                      <c:pt idx="36">
                        <c:v>0.54217772484949045</c:v>
                      </c:pt>
                      <c:pt idx="37">
                        <c:v>0.52187348477778084</c:v>
                      </c:pt>
                      <c:pt idx="38">
                        <c:v>0.50112572281067824</c:v>
                      </c:pt>
                      <c:pt idx="39">
                        <c:v>0.50817309058287319</c:v>
                      </c:pt>
                      <c:pt idx="40">
                        <c:v>0.50839091607577014</c:v>
                      </c:pt>
                      <c:pt idx="41">
                        <c:v>0.5125729971556755</c:v>
                      </c:pt>
                      <c:pt idx="42">
                        <c:v>0.52763946877350565</c:v>
                      </c:pt>
                      <c:pt idx="43">
                        <c:v>0.51806716047437651</c:v>
                      </c:pt>
                      <c:pt idx="44">
                        <c:v>0.52307942122776674</c:v>
                      </c:pt>
                      <c:pt idx="45">
                        <c:v>0.53137579363703491</c:v>
                      </c:pt>
                      <c:pt idx="46">
                        <c:v>0.55302524515079643</c:v>
                      </c:pt>
                      <c:pt idx="47">
                        <c:v>0.559699779993167</c:v>
                      </c:pt>
                      <c:pt idx="48">
                        <c:v>0.54220611438256661</c:v>
                      </c:pt>
                      <c:pt idx="49">
                        <c:v>0.55256012168886348</c:v>
                      </c:pt>
                      <c:pt idx="50">
                        <c:v>0.57212705479987713</c:v>
                      </c:pt>
                      <c:pt idx="51">
                        <c:v>0.60695183610459136</c:v>
                      </c:pt>
                      <c:pt idx="52">
                        <c:v>0.62686925345069189</c:v>
                      </c:pt>
                      <c:pt idx="53">
                        <c:v>0.64608077377092588</c:v>
                      </c:pt>
                      <c:pt idx="54">
                        <c:v>0.65006831010325317</c:v>
                      </c:pt>
                      <c:pt idx="55">
                        <c:v>0.64971393201989724</c:v>
                      </c:pt>
                      <c:pt idx="56">
                        <c:v>0.64714639146075281</c:v>
                      </c:pt>
                      <c:pt idx="57">
                        <c:v>0.65255619933601983</c:v>
                      </c:pt>
                      <c:pt idx="58">
                        <c:v>0.66844720454048945</c:v>
                      </c:pt>
                      <c:pt idx="59">
                        <c:v>0.67469954577297853</c:v>
                      </c:pt>
                      <c:pt idx="60">
                        <c:v>0.67370658484452295</c:v>
                      </c:pt>
                      <c:pt idx="61">
                        <c:v>0.65886332543574599</c:v>
                      </c:pt>
                      <c:pt idx="62">
                        <c:v>0.65145671903488411</c:v>
                      </c:pt>
                      <c:pt idx="63">
                        <c:v>0.66410187188879966</c:v>
                      </c:pt>
                      <c:pt idx="64">
                        <c:v>0.66057276926406716</c:v>
                      </c:pt>
                      <c:pt idx="65">
                        <c:v>0.64182312740889313</c:v>
                      </c:pt>
                      <c:pt idx="66">
                        <c:v>0.59358337296830199</c:v>
                      </c:pt>
                      <c:pt idx="67">
                        <c:v>0.5388894283330441</c:v>
                      </c:pt>
                      <c:pt idx="68">
                        <c:v>0.50252273327917885</c:v>
                      </c:pt>
                      <c:pt idx="69">
                        <c:v>0.46786256061772868</c:v>
                      </c:pt>
                      <c:pt idx="70">
                        <c:v>0.44771031223398078</c:v>
                      </c:pt>
                      <c:pt idx="71">
                        <c:v>0.43654753638769561</c:v>
                      </c:pt>
                      <c:pt idx="72">
                        <c:v>0.42271591437353451</c:v>
                      </c:pt>
                      <c:pt idx="73">
                        <c:v>0.41585162145470694</c:v>
                      </c:pt>
                      <c:pt idx="74">
                        <c:v>0.42474742819322753</c:v>
                      </c:pt>
                      <c:pt idx="75">
                        <c:v>0.42993240717000875</c:v>
                      </c:pt>
                      <c:pt idx="76">
                        <c:v>0.42793835162532645</c:v>
                      </c:pt>
                      <c:pt idx="77">
                        <c:v>0.43047951072998125</c:v>
                      </c:pt>
                      <c:pt idx="78">
                        <c:v>0.41815761349342961</c:v>
                      </c:pt>
                      <c:pt idx="79">
                        <c:v>0.39977118495363162</c:v>
                      </c:pt>
                      <c:pt idx="80">
                        <c:v>0.37603980172024343</c:v>
                      </c:pt>
                      <c:pt idx="81">
                        <c:v>0.38534549416861358</c:v>
                      </c:pt>
                      <c:pt idx="82">
                        <c:v>0.37378943616843008</c:v>
                      </c:pt>
                      <c:pt idx="83">
                        <c:v>0.37519688780541738</c:v>
                      </c:pt>
                      <c:pt idx="84">
                        <c:v>0.36937765373456882</c:v>
                      </c:pt>
                      <c:pt idx="85">
                        <c:v>0.36475952554228014</c:v>
                      </c:pt>
                      <c:pt idx="86">
                        <c:v>0.35427716394371794</c:v>
                      </c:pt>
                      <c:pt idx="87">
                        <c:v>0.35370274338963015</c:v>
                      </c:pt>
                      <c:pt idx="88">
                        <c:v>0.35423541890786309</c:v>
                      </c:pt>
                      <c:pt idx="89">
                        <c:v>0.36682210146691679</c:v>
                      </c:pt>
                      <c:pt idx="90">
                        <c:v>0.37685479118625892</c:v>
                      </c:pt>
                      <c:pt idx="91">
                        <c:v>0.38086520858514156</c:v>
                      </c:pt>
                      <c:pt idx="92">
                        <c:v>0.39298381830529627</c:v>
                      </c:pt>
                      <c:pt idx="93">
                        <c:v>0.40197566441514637</c:v>
                      </c:pt>
                      <c:pt idx="94">
                        <c:v>0.41912727127957317</c:v>
                      </c:pt>
                      <c:pt idx="95">
                        <c:v>0.4294439010965288</c:v>
                      </c:pt>
                      <c:pt idx="96">
                        <c:v>0.43045846147100003</c:v>
                      </c:pt>
                      <c:pt idx="97">
                        <c:v>0.43296927056707096</c:v>
                      </c:pt>
                      <c:pt idx="98">
                        <c:v>0.45462082216846295</c:v>
                      </c:pt>
                      <c:pt idx="99">
                        <c:v>0.47432205176370784</c:v>
                      </c:pt>
                      <c:pt idx="100">
                        <c:v>0.51149035214667948</c:v>
                      </c:pt>
                      <c:pt idx="101">
                        <c:v>0.53230825605290832</c:v>
                      </c:pt>
                      <c:pt idx="102">
                        <c:v>0.53707495042154196</c:v>
                      </c:pt>
                      <c:pt idx="103">
                        <c:v>0.51486238952176311</c:v>
                      </c:pt>
                      <c:pt idx="104">
                        <c:v>0.51131132673134283</c:v>
                      </c:pt>
                      <c:pt idx="105">
                        <c:v>0.5154272366534941</c:v>
                      </c:pt>
                      <c:pt idx="106">
                        <c:v>0.51778510309388348</c:v>
                      </c:pt>
                      <c:pt idx="107">
                        <c:v>0.51259331418896914</c:v>
                      </c:pt>
                      <c:pt idx="108">
                        <c:v>0.50170116653267693</c:v>
                      </c:pt>
                      <c:pt idx="109">
                        <c:v>0.48776698431367788</c:v>
                      </c:pt>
                      <c:pt idx="110">
                        <c:v>0.46827261691846478</c:v>
                      </c:pt>
                      <c:pt idx="111">
                        <c:v>0.47976530196971123</c:v>
                      </c:pt>
                      <c:pt idx="112">
                        <c:v>0.50051429882456511</c:v>
                      </c:pt>
                      <c:pt idx="113">
                        <c:v>0.49634655343438905</c:v>
                      </c:pt>
                      <c:pt idx="114">
                        <c:v>0.49723845170927239</c:v>
                      </c:pt>
                      <c:pt idx="115">
                        <c:v>0.47532916382298313</c:v>
                      </c:pt>
                      <c:pt idx="116">
                        <c:v>0.46567488644033245</c:v>
                      </c:pt>
                      <c:pt idx="117">
                        <c:v>0.46405876818134911</c:v>
                      </c:pt>
                      <c:pt idx="118">
                        <c:v>0.46520457954509431</c:v>
                      </c:pt>
                      <c:pt idx="119">
                        <c:v>0.46384433047215873</c:v>
                      </c:pt>
                      <c:pt idx="120">
                        <c:v>0.46052433816968102</c:v>
                      </c:pt>
                      <c:pt idx="121">
                        <c:v>0.45805883418373849</c:v>
                      </c:pt>
                      <c:pt idx="122">
                        <c:v>0.45913435230669047</c:v>
                      </c:pt>
                      <c:pt idx="123">
                        <c:v>0.47181629149610882</c:v>
                      </c:pt>
                      <c:pt idx="124">
                        <c:v>0.47427998980864755</c:v>
                      </c:pt>
                      <c:pt idx="125">
                        <c:v>0.46515601569408105</c:v>
                      </c:pt>
                      <c:pt idx="126">
                        <c:v>0.44958061013589218</c:v>
                      </c:pt>
                      <c:pt idx="127">
                        <c:v>0.44125622573684975</c:v>
                      </c:pt>
                      <c:pt idx="128">
                        <c:v>0.43992114217605388</c:v>
                      </c:pt>
                      <c:pt idx="129">
                        <c:v>0.44991469925845895</c:v>
                      </c:pt>
                      <c:pt idx="130">
                        <c:v>0.45205910083547396</c:v>
                      </c:pt>
                      <c:pt idx="131">
                        <c:v>0.45195334429416151</c:v>
                      </c:pt>
                      <c:pt idx="132">
                        <c:v>0.44506313759480676</c:v>
                      </c:pt>
                      <c:pt idx="133">
                        <c:v>0.43151990682067504</c:v>
                      </c:pt>
                      <c:pt idx="134">
                        <c:v>0.43450908759447132</c:v>
                      </c:pt>
                      <c:pt idx="135">
                        <c:v>0.45333554309266744</c:v>
                      </c:pt>
                      <c:pt idx="136">
                        <c:v>0.46816159182479417</c:v>
                      </c:pt>
                      <c:pt idx="137">
                        <c:v>0.48556524557220965</c:v>
                      </c:pt>
                      <c:pt idx="138">
                        <c:v>0.47541452488093766</c:v>
                      </c:pt>
                      <c:pt idx="139">
                        <c:v>0.46435111944604202</c:v>
                      </c:pt>
                      <c:pt idx="140">
                        <c:v>0.46766164596602527</c:v>
                      </c:pt>
                      <c:pt idx="141">
                        <c:v>0.48410944898342906</c:v>
                      </c:pt>
                      <c:pt idx="142">
                        <c:v>0.50698096920163405</c:v>
                      </c:pt>
                      <c:pt idx="143">
                        <c:v>0.50766563778509866</c:v>
                      </c:pt>
                      <c:pt idx="144">
                        <c:v>0.5050093705300579</c:v>
                      </c:pt>
                      <c:pt idx="145">
                        <c:v>0.51793603666874088</c:v>
                      </c:pt>
                      <c:pt idx="146">
                        <c:v>0.5341447308371543</c:v>
                      </c:pt>
                      <c:pt idx="147">
                        <c:v>0.54056295608964178</c:v>
                      </c:pt>
                      <c:pt idx="148">
                        <c:v>0.53830716917618227</c:v>
                      </c:pt>
                      <c:pt idx="149">
                        <c:v>0.48437854121610424</c:v>
                      </c:pt>
                      <c:pt idx="150">
                        <c:v>0.54759980756706006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2BF1-2945-BD8A-CAF140AEB758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'Análise Sólidos'!$AI$4</c15:sqref>
                        </c15:formulaRef>
                      </c:ext>
                    </c:extLst>
                    <c:strCache>
                      <c:ptCount val="1"/>
                      <c:pt idx="0">
                        <c:v>EUA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'Análise Sólidos'!$AF$115:$AF$282</c15:sqref>
                        </c15:formulaRef>
                      </c:ext>
                    </c:extLst>
                    <c:numCache>
                      <c:formatCode>mmm\-yy</c:formatCode>
                      <c:ptCount val="168"/>
                      <c:pt idx="0">
                        <c:v>39873</c:v>
                      </c:pt>
                      <c:pt idx="1">
                        <c:v>39904</c:v>
                      </c:pt>
                      <c:pt idx="2">
                        <c:v>39934</c:v>
                      </c:pt>
                      <c:pt idx="3">
                        <c:v>39965</c:v>
                      </c:pt>
                      <c:pt idx="4">
                        <c:v>39995</c:v>
                      </c:pt>
                      <c:pt idx="5">
                        <c:v>40026</c:v>
                      </c:pt>
                      <c:pt idx="6">
                        <c:v>40057</c:v>
                      </c:pt>
                      <c:pt idx="7">
                        <c:v>40087</c:v>
                      </c:pt>
                      <c:pt idx="8">
                        <c:v>40118</c:v>
                      </c:pt>
                      <c:pt idx="9">
                        <c:v>40148</c:v>
                      </c:pt>
                      <c:pt idx="10">
                        <c:v>40179</c:v>
                      </c:pt>
                      <c:pt idx="11">
                        <c:v>40210</c:v>
                      </c:pt>
                      <c:pt idx="12">
                        <c:v>40238</c:v>
                      </c:pt>
                      <c:pt idx="13">
                        <c:v>40269</c:v>
                      </c:pt>
                      <c:pt idx="14">
                        <c:v>40299</c:v>
                      </c:pt>
                      <c:pt idx="15">
                        <c:v>40330</c:v>
                      </c:pt>
                      <c:pt idx="16">
                        <c:v>40360</c:v>
                      </c:pt>
                      <c:pt idx="17">
                        <c:v>40391</c:v>
                      </c:pt>
                      <c:pt idx="18">
                        <c:v>40422</c:v>
                      </c:pt>
                      <c:pt idx="19">
                        <c:v>40452</c:v>
                      </c:pt>
                      <c:pt idx="20">
                        <c:v>40483</c:v>
                      </c:pt>
                      <c:pt idx="21">
                        <c:v>40513</c:v>
                      </c:pt>
                      <c:pt idx="22">
                        <c:v>40544</c:v>
                      </c:pt>
                      <c:pt idx="23">
                        <c:v>40575</c:v>
                      </c:pt>
                      <c:pt idx="24">
                        <c:v>40603</c:v>
                      </c:pt>
                      <c:pt idx="25">
                        <c:v>40634</c:v>
                      </c:pt>
                      <c:pt idx="26">
                        <c:v>40664</c:v>
                      </c:pt>
                      <c:pt idx="27">
                        <c:v>40695</c:v>
                      </c:pt>
                      <c:pt idx="28">
                        <c:v>40725</c:v>
                      </c:pt>
                      <c:pt idx="29">
                        <c:v>40756</c:v>
                      </c:pt>
                      <c:pt idx="30">
                        <c:v>40787</c:v>
                      </c:pt>
                      <c:pt idx="31">
                        <c:v>40817</c:v>
                      </c:pt>
                      <c:pt idx="32">
                        <c:v>40848</c:v>
                      </c:pt>
                      <c:pt idx="33">
                        <c:v>40878</c:v>
                      </c:pt>
                      <c:pt idx="34">
                        <c:v>40909</c:v>
                      </c:pt>
                      <c:pt idx="35">
                        <c:v>40940</c:v>
                      </c:pt>
                      <c:pt idx="36">
                        <c:v>40969</c:v>
                      </c:pt>
                      <c:pt idx="37">
                        <c:v>41000</c:v>
                      </c:pt>
                      <c:pt idx="38">
                        <c:v>41030</c:v>
                      </c:pt>
                      <c:pt idx="39">
                        <c:v>41061</c:v>
                      </c:pt>
                      <c:pt idx="40">
                        <c:v>41091</c:v>
                      </c:pt>
                      <c:pt idx="41">
                        <c:v>41122</c:v>
                      </c:pt>
                      <c:pt idx="42">
                        <c:v>41153</c:v>
                      </c:pt>
                      <c:pt idx="43">
                        <c:v>41183</c:v>
                      </c:pt>
                      <c:pt idx="44">
                        <c:v>41214</c:v>
                      </c:pt>
                      <c:pt idx="45">
                        <c:v>41244</c:v>
                      </c:pt>
                      <c:pt idx="46">
                        <c:v>41275</c:v>
                      </c:pt>
                      <c:pt idx="47">
                        <c:v>41306</c:v>
                      </c:pt>
                      <c:pt idx="48">
                        <c:v>41334</c:v>
                      </c:pt>
                      <c:pt idx="49">
                        <c:v>41365</c:v>
                      </c:pt>
                      <c:pt idx="50">
                        <c:v>41395</c:v>
                      </c:pt>
                      <c:pt idx="51">
                        <c:v>41426</c:v>
                      </c:pt>
                      <c:pt idx="52">
                        <c:v>41456</c:v>
                      </c:pt>
                      <c:pt idx="53">
                        <c:v>41487</c:v>
                      </c:pt>
                      <c:pt idx="54">
                        <c:v>41518</c:v>
                      </c:pt>
                      <c:pt idx="55">
                        <c:v>41548</c:v>
                      </c:pt>
                      <c:pt idx="56">
                        <c:v>41579</c:v>
                      </c:pt>
                      <c:pt idx="57">
                        <c:v>41609</c:v>
                      </c:pt>
                      <c:pt idx="58">
                        <c:v>41640</c:v>
                      </c:pt>
                      <c:pt idx="59">
                        <c:v>41671</c:v>
                      </c:pt>
                      <c:pt idx="60">
                        <c:v>41699</c:v>
                      </c:pt>
                      <c:pt idx="61">
                        <c:v>41730</c:v>
                      </c:pt>
                      <c:pt idx="62">
                        <c:v>41760</c:v>
                      </c:pt>
                      <c:pt idx="63">
                        <c:v>41791</c:v>
                      </c:pt>
                      <c:pt idx="64">
                        <c:v>41821</c:v>
                      </c:pt>
                      <c:pt idx="65">
                        <c:v>41852</c:v>
                      </c:pt>
                      <c:pt idx="66">
                        <c:v>41883</c:v>
                      </c:pt>
                      <c:pt idx="67">
                        <c:v>41913</c:v>
                      </c:pt>
                      <c:pt idx="68">
                        <c:v>41944</c:v>
                      </c:pt>
                      <c:pt idx="69">
                        <c:v>41974</c:v>
                      </c:pt>
                      <c:pt idx="70">
                        <c:v>42005</c:v>
                      </c:pt>
                      <c:pt idx="71">
                        <c:v>42036</c:v>
                      </c:pt>
                      <c:pt idx="72">
                        <c:v>42064</c:v>
                      </c:pt>
                      <c:pt idx="73">
                        <c:v>42095</c:v>
                      </c:pt>
                      <c:pt idx="74">
                        <c:v>42125</c:v>
                      </c:pt>
                      <c:pt idx="75">
                        <c:v>42156</c:v>
                      </c:pt>
                      <c:pt idx="76">
                        <c:v>42186</c:v>
                      </c:pt>
                      <c:pt idx="77">
                        <c:v>42217</c:v>
                      </c:pt>
                      <c:pt idx="78">
                        <c:v>42248</c:v>
                      </c:pt>
                      <c:pt idx="79">
                        <c:v>42278</c:v>
                      </c:pt>
                      <c:pt idx="80">
                        <c:v>42309</c:v>
                      </c:pt>
                      <c:pt idx="81">
                        <c:v>42339</c:v>
                      </c:pt>
                      <c:pt idx="82">
                        <c:v>42370</c:v>
                      </c:pt>
                      <c:pt idx="83">
                        <c:v>42401</c:v>
                      </c:pt>
                      <c:pt idx="84">
                        <c:v>42430</c:v>
                      </c:pt>
                      <c:pt idx="85">
                        <c:v>42461</c:v>
                      </c:pt>
                      <c:pt idx="86">
                        <c:v>42491</c:v>
                      </c:pt>
                      <c:pt idx="87">
                        <c:v>42522</c:v>
                      </c:pt>
                      <c:pt idx="88">
                        <c:v>42552</c:v>
                      </c:pt>
                      <c:pt idx="89">
                        <c:v>42583</c:v>
                      </c:pt>
                      <c:pt idx="90">
                        <c:v>42614</c:v>
                      </c:pt>
                      <c:pt idx="91">
                        <c:v>42644</c:v>
                      </c:pt>
                      <c:pt idx="92">
                        <c:v>42675</c:v>
                      </c:pt>
                      <c:pt idx="93">
                        <c:v>42705</c:v>
                      </c:pt>
                      <c:pt idx="94">
                        <c:v>42736</c:v>
                      </c:pt>
                      <c:pt idx="95">
                        <c:v>42767</c:v>
                      </c:pt>
                      <c:pt idx="96">
                        <c:v>42795</c:v>
                      </c:pt>
                      <c:pt idx="97">
                        <c:v>42826</c:v>
                      </c:pt>
                      <c:pt idx="98">
                        <c:v>42856</c:v>
                      </c:pt>
                      <c:pt idx="99">
                        <c:v>42887</c:v>
                      </c:pt>
                      <c:pt idx="100">
                        <c:v>42917</c:v>
                      </c:pt>
                      <c:pt idx="101">
                        <c:v>42948</c:v>
                      </c:pt>
                      <c:pt idx="102">
                        <c:v>42979</c:v>
                      </c:pt>
                      <c:pt idx="103">
                        <c:v>43009</c:v>
                      </c:pt>
                      <c:pt idx="104">
                        <c:v>43040</c:v>
                      </c:pt>
                      <c:pt idx="105">
                        <c:v>43070</c:v>
                      </c:pt>
                      <c:pt idx="106">
                        <c:v>43101</c:v>
                      </c:pt>
                      <c:pt idx="107">
                        <c:v>43132</c:v>
                      </c:pt>
                      <c:pt idx="108">
                        <c:v>43160</c:v>
                      </c:pt>
                      <c:pt idx="109">
                        <c:v>43191</c:v>
                      </c:pt>
                      <c:pt idx="110">
                        <c:v>43221</c:v>
                      </c:pt>
                      <c:pt idx="111">
                        <c:v>43252</c:v>
                      </c:pt>
                      <c:pt idx="112">
                        <c:v>43282</c:v>
                      </c:pt>
                      <c:pt idx="113">
                        <c:v>43313</c:v>
                      </c:pt>
                      <c:pt idx="114">
                        <c:v>43344</c:v>
                      </c:pt>
                      <c:pt idx="115">
                        <c:v>43374</c:v>
                      </c:pt>
                      <c:pt idx="116">
                        <c:v>43405</c:v>
                      </c:pt>
                      <c:pt idx="117">
                        <c:v>43435</c:v>
                      </c:pt>
                      <c:pt idx="118">
                        <c:v>43466</c:v>
                      </c:pt>
                      <c:pt idx="119">
                        <c:v>43497</c:v>
                      </c:pt>
                      <c:pt idx="120">
                        <c:v>43525</c:v>
                      </c:pt>
                      <c:pt idx="121">
                        <c:v>43556</c:v>
                      </c:pt>
                      <c:pt idx="122">
                        <c:v>43586</c:v>
                      </c:pt>
                      <c:pt idx="123">
                        <c:v>43617</c:v>
                      </c:pt>
                      <c:pt idx="124">
                        <c:v>43647</c:v>
                      </c:pt>
                      <c:pt idx="125">
                        <c:v>43678</c:v>
                      </c:pt>
                      <c:pt idx="126">
                        <c:v>43709</c:v>
                      </c:pt>
                      <c:pt idx="127">
                        <c:v>43739</c:v>
                      </c:pt>
                      <c:pt idx="128">
                        <c:v>43770</c:v>
                      </c:pt>
                      <c:pt idx="129">
                        <c:v>43800</c:v>
                      </c:pt>
                      <c:pt idx="130">
                        <c:v>43831</c:v>
                      </c:pt>
                      <c:pt idx="131">
                        <c:v>43862</c:v>
                      </c:pt>
                      <c:pt idx="132">
                        <c:v>43891</c:v>
                      </c:pt>
                      <c:pt idx="133">
                        <c:v>43922</c:v>
                      </c:pt>
                      <c:pt idx="134">
                        <c:v>43952</c:v>
                      </c:pt>
                      <c:pt idx="135">
                        <c:v>43983</c:v>
                      </c:pt>
                      <c:pt idx="136">
                        <c:v>44013</c:v>
                      </c:pt>
                      <c:pt idx="137">
                        <c:v>44044</c:v>
                      </c:pt>
                      <c:pt idx="138">
                        <c:v>44075</c:v>
                      </c:pt>
                      <c:pt idx="139">
                        <c:v>44105</c:v>
                      </c:pt>
                      <c:pt idx="140">
                        <c:v>44136</c:v>
                      </c:pt>
                      <c:pt idx="141">
                        <c:v>44166</c:v>
                      </c:pt>
                      <c:pt idx="142">
                        <c:v>44197</c:v>
                      </c:pt>
                      <c:pt idx="143">
                        <c:v>44228</c:v>
                      </c:pt>
                      <c:pt idx="144">
                        <c:v>44256</c:v>
                      </c:pt>
                      <c:pt idx="145">
                        <c:v>44287</c:v>
                      </c:pt>
                      <c:pt idx="146">
                        <c:v>44317</c:v>
                      </c:pt>
                      <c:pt idx="147">
                        <c:v>44348</c:v>
                      </c:pt>
                      <c:pt idx="148">
                        <c:v>44378</c:v>
                      </c:pt>
                      <c:pt idx="149">
                        <c:v>44409</c:v>
                      </c:pt>
                      <c:pt idx="150">
                        <c:v>44440</c:v>
                      </c:pt>
                      <c:pt idx="151">
                        <c:v>44470</c:v>
                      </c:pt>
                      <c:pt idx="152">
                        <c:v>44501</c:v>
                      </c:pt>
                      <c:pt idx="153">
                        <c:v>44531</c:v>
                      </c:pt>
                      <c:pt idx="154">
                        <c:v>44562</c:v>
                      </c:pt>
                      <c:pt idx="155">
                        <c:v>44593</c:v>
                      </c:pt>
                      <c:pt idx="156">
                        <c:v>44621</c:v>
                      </c:pt>
                      <c:pt idx="157">
                        <c:v>44652</c:v>
                      </c:pt>
                      <c:pt idx="158">
                        <c:v>44682</c:v>
                      </c:pt>
                      <c:pt idx="159">
                        <c:v>44713</c:v>
                      </c:pt>
                      <c:pt idx="160">
                        <c:v>44743</c:v>
                      </c:pt>
                      <c:pt idx="161">
                        <c:v>44774</c:v>
                      </c:pt>
                      <c:pt idx="162">
                        <c:v>44805</c:v>
                      </c:pt>
                      <c:pt idx="163">
                        <c:v>44835</c:v>
                      </c:pt>
                      <c:pt idx="164">
                        <c:v>44866</c:v>
                      </c:pt>
                      <c:pt idx="165">
                        <c:v>44896</c:v>
                      </c:pt>
                      <c:pt idx="166">
                        <c:v>44927</c:v>
                      </c:pt>
                      <c:pt idx="167">
                        <c:v>44958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'Análise Sólidos'!$AI$115:$AI$265</c15:sqref>
                        </c15:formulaRef>
                      </c:ext>
                    </c:extLst>
                    <c:numCache>
                      <c:formatCode>0.00</c:formatCode>
                      <c:ptCount val="151"/>
                      <c:pt idx="0">
                        <c:v>0.34588896753314757</c:v>
                      </c:pt>
                      <c:pt idx="1">
                        <c:v>0.3623957069064988</c:v>
                      </c:pt>
                      <c:pt idx="2">
                        <c:v>0.33889105076995413</c:v>
                      </c:pt>
                      <c:pt idx="3">
                        <c:v>0.34694121424751861</c:v>
                      </c:pt>
                      <c:pt idx="4">
                        <c:v>0.35227014975749771</c:v>
                      </c:pt>
                      <c:pt idx="5">
                        <c:v>0.39246643235020834</c:v>
                      </c:pt>
                      <c:pt idx="6">
                        <c:v>0.41076379357946413</c:v>
                      </c:pt>
                      <c:pt idx="7">
                        <c:v>0.41866112813173723</c:v>
                      </c:pt>
                      <c:pt idx="8">
                        <c:v>0.4535519021592333</c:v>
                      </c:pt>
                      <c:pt idx="9">
                        <c:v>0.47968656246005459</c:v>
                      </c:pt>
                      <c:pt idx="10">
                        <c:v>0.46804435324147065</c:v>
                      </c:pt>
                      <c:pt idx="11">
                        <c:v>0.41492076553482032</c:v>
                      </c:pt>
                      <c:pt idx="12">
                        <c:v>0.42146634915772402</c:v>
                      </c:pt>
                      <c:pt idx="13">
                        <c:v>0.43290948799277545</c:v>
                      </c:pt>
                      <c:pt idx="14">
                        <c:v>0.45603113926092875</c:v>
                      </c:pt>
                      <c:pt idx="15">
                        <c:v>0.47306058941511697</c:v>
                      </c:pt>
                      <c:pt idx="16">
                        <c:v>0.48785898359252561</c:v>
                      </c:pt>
                      <c:pt idx="17">
                        <c:v>0.53391438312971973</c:v>
                      </c:pt>
                      <c:pt idx="18">
                        <c:v>0.56220504472772681</c:v>
                      </c:pt>
                      <c:pt idx="19">
                        <c:v>0.58858877827530909</c:v>
                      </c:pt>
                      <c:pt idx="20">
                        <c:v>0.50340619798994501</c:v>
                      </c:pt>
                      <c:pt idx="21">
                        <c:v>0.44785539905465899</c:v>
                      </c:pt>
                      <c:pt idx="22">
                        <c:v>0.44384443657835282</c:v>
                      </c:pt>
                      <c:pt idx="23">
                        <c:v>0.56093052711689517</c:v>
                      </c:pt>
                      <c:pt idx="24">
                        <c:v>0.63980651117985787</c:v>
                      </c:pt>
                      <c:pt idx="25">
                        <c:v>0.56563920123382971</c:v>
                      </c:pt>
                      <c:pt idx="26">
                        <c:v>0.56374456857663291</c:v>
                      </c:pt>
                      <c:pt idx="27">
                        <c:v>0.66228019400534555</c:v>
                      </c:pt>
                      <c:pt idx="28">
                        <c:v>0.74870547560098144</c:v>
                      </c:pt>
                      <c:pt idx="29">
                        <c:v>0.75350259282088761</c:v>
                      </c:pt>
                      <c:pt idx="30">
                        <c:v>0.64444706289217046</c:v>
                      </c:pt>
                      <c:pt idx="31">
                        <c:v>0.58839368575580075</c:v>
                      </c:pt>
                      <c:pt idx="32">
                        <c:v>0.61000884971993186</c:v>
                      </c:pt>
                      <c:pt idx="33">
                        <c:v>0.59597414244360547</c:v>
                      </c:pt>
                      <c:pt idx="34">
                        <c:v>0.54675848023457696</c:v>
                      </c:pt>
                      <c:pt idx="35">
                        <c:v>0.51881826236656892</c:v>
                      </c:pt>
                      <c:pt idx="36">
                        <c:v>0.51113737178728169</c:v>
                      </c:pt>
                      <c:pt idx="37">
                        <c:v>0.51992592163148355</c:v>
                      </c:pt>
                      <c:pt idx="38">
                        <c:v>0.51023042589017453</c:v>
                      </c:pt>
                      <c:pt idx="39">
                        <c:v>0.5352329682953737</c:v>
                      </c:pt>
                      <c:pt idx="40">
                        <c:v>0.58082730714824604</c:v>
                      </c:pt>
                      <c:pt idx="41">
                        <c:v>0.61632521029965515</c:v>
                      </c:pt>
                      <c:pt idx="42">
                        <c:v>0.64257841392204984</c:v>
                      </c:pt>
                      <c:pt idx="43">
                        <c:v>0.68419060944294074</c:v>
                      </c:pt>
                      <c:pt idx="44">
                        <c:v>0.66604980676726078</c:v>
                      </c:pt>
                      <c:pt idx="45">
                        <c:v>0.59307756184517468</c:v>
                      </c:pt>
                      <c:pt idx="46">
                        <c:v>0.58071110776280632</c:v>
                      </c:pt>
                      <c:pt idx="47">
                        <c:v>0.55643937701604429</c:v>
                      </c:pt>
                      <c:pt idx="48">
                        <c:v>0.55230703766871203</c:v>
                      </c:pt>
                      <c:pt idx="49">
                        <c:v>0.5830633830380002</c:v>
                      </c:pt>
                      <c:pt idx="50">
                        <c:v>0.62271610072494965</c:v>
                      </c:pt>
                      <c:pt idx="51">
                        <c:v>0.61531605412786339</c:v>
                      </c:pt>
                      <c:pt idx="52">
                        <c:v>0.60277932057022976</c:v>
                      </c:pt>
                      <c:pt idx="53">
                        <c:v>0.61759988196574667</c:v>
                      </c:pt>
                      <c:pt idx="54">
                        <c:v>0.60766276697723209</c:v>
                      </c:pt>
                      <c:pt idx="55">
                        <c:v>0.59109465606437883</c:v>
                      </c:pt>
                      <c:pt idx="56">
                        <c:v>0.59946383012779725</c:v>
                      </c:pt>
                      <c:pt idx="57">
                        <c:v>0.6035786244389808</c:v>
                      </c:pt>
                      <c:pt idx="58">
                        <c:v>0.68372986540472214</c:v>
                      </c:pt>
                      <c:pt idx="59">
                        <c:v>0.7536193340916244</c:v>
                      </c:pt>
                      <c:pt idx="60">
                        <c:v>0.75803589469804267</c:v>
                      </c:pt>
                      <c:pt idx="61">
                        <c:v>0.80022495965627194</c:v>
                      </c:pt>
                      <c:pt idx="62">
                        <c:v>0.75984493757992244</c:v>
                      </c:pt>
                      <c:pt idx="63">
                        <c:v>0.73452356403201846</c:v>
                      </c:pt>
                      <c:pt idx="64">
                        <c:v>0.75712583324899907</c:v>
                      </c:pt>
                      <c:pt idx="65">
                        <c:v>0.77896481791714511</c:v>
                      </c:pt>
                      <c:pt idx="66">
                        <c:v>0.83798409385338124</c:v>
                      </c:pt>
                      <c:pt idx="67">
                        <c:v>0.78015472265722707</c:v>
                      </c:pt>
                      <c:pt idx="68">
                        <c:v>0.70226822977602854</c:v>
                      </c:pt>
                      <c:pt idx="69">
                        <c:v>0.55398643462720998</c:v>
                      </c:pt>
                      <c:pt idx="70">
                        <c:v>0.52037089978532514</c:v>
                      </c:pt>
                      <c:pt idx="71">
                        <c:v>0.50421369517583592</c:v>
                      </c:pt>
                      <c:pt idx="72">
                        <c:v>0.51822874786759676</c:v>
                      </c:pt>
                      <c:pt idx="73">
                        <c:v>0.52948155728903301</c:v>
                      </c:pt>
                      <c:pt idx="74">
                        <c:v>0.55238215126731105</c:v>
                      </c:pt>
                      <c:pt idx="75">
                        <c:v>0.57916599348208853</c:v>
                      </c:pt>
                      <c:pt idx="76">
                        <c:v>0.57723599416872429</c:v>
                      </c:pt>
                      <c:pt idx="77">
                        <c:v>0.57559955031248367</c:v>
                      </c:pt>
                      <c:pt idx="78">
                        <c:v>0.55210435901645016</c:v>
                      </c:pt>
                      <c:pt idx="79">
                        <c:v>0.5215800675145712</c:v>
                      </c:pt>
                      <c:pt idx="80">
                        <c:v>0.51150897113333726</c:v>
                      </c:pt>
                      <c:pt idx="81">
                        <c:v>0.48258937276399227</c:v>
                      </c:pt>
                      <c:pt idx="82">
                        <c:v>0.45376662847586707</c:v>
                      </c:pt>
                      <c:pt idx="83">
                        <c:v>0.45327789458085205</c:v>
                      </c:pt>
                      <c:pt idx="84">
                        <c:v>0.46141913040578797</c:v>
                      </c:pt>
                      <c:pt idx="85">
                        <c:v>0.46550538966357513</c:v>
                      </c:pt>
                      <c:pt idx="86">
                        <c:v>0.44530652500017992</c:v>
                      </c:pt>
                      <c:pt idx="87">
                        <c:v>0.46991128286334327</c:v>
                      </c:pt>
                      <c:pt idx="88">
                        <c:v>0.5478717646781297</c:v>
                      </c:pt>
                      <c:pt idx="89">
                        <c:v>0.59951833671488353</c:v>
                      </c:pt>
                      <c:pt idx="90">
                        <c:v>0.56366556568550197</c:v>
                      </c:pt>
                      <c:pt idx="91">
                        <c:v>0.48976649156316526</c:v>
                      </c:pt>
                      <c:pt idx="92">
                        <c:v>0.54287411771562832</c:v>
                      </c:pt>
                      <c:pt idx="93">
                        <c:v>0.56435677906918968</c:v>
                      </c:pt>
                      <c:pt idx="94">
                        <c:v>0.55126920496386222</c:v>
                      </c:pt>
                      <c:pt idx="95">
                        <c:v>0.55672089919272683</c:v>
                      </c:pt>
                      <c:pt idx="96">
                        <c:v>0.52602837317657569</c:v>
                      </c:pt>
                      <c:pt idx="97">
                        <c:v>0.51351017412254019</c:v>
                      </c:pt>
                      <c:pt idx="98">
                        <c:v>0.535307373261382</c:v>
                      </c:pt>
                      <c:pt idx="99">
                        <c:v>0.57736934008496776</c:v>
                      </c:pt>
                      <c:pt idx="100">
                        <c:v>0.55775101614617917</c:v>
                      </c:pt>
                      <c:pt idx="101">
                        <c:v>0.59349437039023256</c:v>
                      </c:pt>
                      <c:pt idx="102">
                        <c:v>0.56745252645109967</c:v>
                      </c:pt>
                      <c:pt idx="103">
                        <c:v>0.55672850514064498</c:v>
                      </c:pt>
                      <c:pt idx="104">
                        <c:v>0.55353572564916187</c:v>
                      </c:pt>
                      <c:pt idx="105">
                        <c:v>0.5069899183762413</c:v>
                      </c:pt>
                      <c:pt idx="106">
                        <c:v>0.46571044293065467</c:v>
                      </c:pt>
                      <c:pt idx="107">
                        <c:v>0.44988910987048858</c:v>
                      </c:pt>
                      <c:pt idx="108">
                        <c:v>0.4790581418770013</c:v>
                      </c:pt>
                      <c:pt idx="109">
                        <c:v>0.49515064668082676</c:v>
                      </c:pt>
                      <c:pt idx="110">
                        <c:v>0.52853492851357697</c:v>
                      </c:pt>
                      <c:pt idx="111">
                        <c:v>0.53999222403741709</c:v>
                      </c:pt>
                      <c:pt idx="112">
                        <c:v>0.5075914351987969</c:v>
                      </c:pt>
                      <c:pt idx="113">
                        <c:v>0.53463966295723819</c:v>
                      </c:pt>
                      <c:pt idx="114">
                        <c:v>0.51287473972925224</c:v>
                      </c:pt>
                      <c:pt idx="115">
                        <c:v>0.51832836178551089</c:v>
                      </c:pt>
                      <c:pt idx="116">
                        <c:v>0.47587444196954082</c:v>
                      </c:pt>
                      <c:pt idx="117">
                        <c:v>0.4530852648678062</c:v>
                      </c:pt>
                      <c:pt idx="118">
                        <c:v>0.46280041593878329</c:v>
                      </c:pt>
                      <c:pt idx="119">
                        <c:v>0.46468497087817678</c:v>
                      </c:pt>
                      <c:pt idx="120">
                        <c:v>0.50410966597288476</c:v>
                      </c:pt>
                      <c:pt idx="121">
                        <c:v>0.54147735519834062</c:v>
                      </c:pt>
                      <c:pt idx="122">
                        <c:v>0.56573889977360403</c:v>
                      </c:pt>
                      <c:pt idx="123">
                        <c:v>0.57288895114419169</c:v>
                      </c:pt>
                      <c:pt idx="124">
                        <c:v>0.62596365731145831</c:v>
                      </c:pt>
                      <c:pt idx="125">
                        <c:v>0.62471492824853891</c:v>
                      </c:pt>
                      <c:pt idx="126">
                        <c:v>0.62759735246465431</c:v>
                      </c:pt>
                      <c:pt idx="127">
                        <c:v>0.61777255047563384</c:v>
                      </c:pt>
                      <c:pt idx="128">
                        <c:v>0.66209513377513363</c:v>
                      </c:pt>
                      <c:pt idx="129">
                        <c:v>0.62499382944849247</c:v>
                      </c:pt>
                      <c:pt idx="130">
                        <c:v>0.55664551409625884</c:v>
                      </c:pt>
                      <c:pt idx="131">
                        <c:v>0.55732874419658851</c:v>
                      </c:pt>
                      <c:pt idx="132">
                        <c:v>0.53461364829355562</c:v>
                      </c:pt>
                      <c:pt idx="133">
                        <c:v>0.43421313803350159</c:v>
                      </c:pt>
                      <c:pt idx="134">
                        <c:v>0.41194377834533602</c:v>
                      </c:pt>
                      <c:pt idx="135">
                        <c:v>0.72085846984944046</c:v>
                      </c:pt>
                      <c:pt idx="136">
                        <c:v>0.8544565518411571</c:v>
                      </c:pt>
                      <c:pt idx="137">
                        <c:v>0.68548075149274956</c:v>
                      </c:pt>
                      <c:pt idx="138">
                        <c:v>0.55547485310352529</c:v>
                      </c:pt>
                      <c:pt idx="139">
                        <c:v>0.69979892218536011</c:v>
                      </c:pt>
                      <c:pt idx="140">
                        <c:v>0.74191576057846442</c:v>
                      </c:pt>
                      <c:pt idx="141">
                        <c:v>0.50291961633822024</c:v>
                      </c:pt>
                      <c:pt idx="142">
                        <c:v>0.50393116889174194</c:v>
                      </c:pt>
                      <c:pt idx="143">
                        <c:v>0.49590088514259134</c:v>
                      </c:pt>
                      <c:pt idx="144">
                        <c:v>0.50775917871945675</c:v>
                      </c:pt>
                      <c:pt idx="145">
                        <c:v>0.54440686340873912</c:v>
                      </c:pt>
                      <c:pt idx="146">
                        <c:v>0.5786932459359726</c:v>
                      </c:pt>
                      <c:pt idx="147">
                        <c:v>0.56364791215937082</c:v>
                      </c:pt>
                      <c:pt idx="148">
                        <c:v>0.55782530273931974</c:v>
                      </c:pt>
                      <c:pt idx="149">
                        <c:v>0.49859116032617928</c:v>
                      </c:pt>
                      <c:pt idx="150">
                        <c:v>0.55425544638071711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2BF1-2945-BD8A-CAF140AEB758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'Análise Sólidos'!$AJ$4</c15:sqref>
                        </c15:formulaRef>
                      </c:ext>
                    </c:extLst>
                    <c:strCache>
                      <c:ptCount val="1"/>
                      <c:pt idx="0">
                        <c:v>Argentina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'Análise Sólidos'!$AF$115:$AF$282</c15:sqref>
                        </c15:formulaRef>
                      </c:ext>
                    </c:extLst>
                    <c:numCache>
                      <c:formatCode>mmm\-yy</c:formatCode>
                      <c:ptCount val="168"/>
                      <c:pt idx="0">
                        <c:v>39873</c:v>
                      </c:pt>
                      <c:pt idx="1">
                        <c:v>39904</c:v>
                      </c:pt>
                      <c:pt idx="2">
                        <c:v>39934</c:v>
                      </c:pt>
                      <c:pt idx="3">
                        <c:v>39965</c:v>
                      </c:pt>
                      <c:pt idx="4">
                        <c:v>39995</c:v>
                      </c:pt>
                      <c:pt idx="5">
                        <c:v>40026</c:v>
                      </c:pt>
                      <c:pt idx="6">
                        <c:v>40057</c:v>
                      </c:pt>
                      <c:pt idx="7">
                        <c:v>40087</c:v>
                      </c:pt>
                      <c:pt idx="8">
                        <c:v>40118</c:v>
                      </c:pt>
                      <c:pt idx="9">
                        <c:v>40148</c:v>
                      </c:pt>
                      <c:pt idx="10">
                        <c:v>40179</c:v>
                      </c:pt>
                      <c:pt idx="11">
                        <c:v>40210</c:v>
                      </c:pt>
                      <c:pt idx="12">
                        <c:v>40238</c:v>
                      </c:pt>
                      <c:pt idx="13">
                        <c:v>40269</c:v>
                      </c:pt>
                      <c:pt idx="14">
                        <c:v>40299</c:v>
                      </c:pt>
                      <c:pt idx="15">
                        <c:v>40330</c:v>
                      </c:pt>
                      <c:pt idx="16">
                        <c:v>40360</c:v>
                      </c:pt>
                      <c:pt idx="17">
                        <c:v>40391</c:v>
                      </c:pt>
                      <c:pt idx="18">
                        <c:v>40422</c:v>
                      </c:pt>
                      <c:pt idx="19">
                        <c:v>40452</c:v>
                      </c:pt>
                      <c:pt idx="20">
                        <c:v>40483</c:v>
                      </c:pt>
                      <c:pt idx="21">
                        <c:v>40513</c:v>
                      </c:pt>
                      <c:pt idx="22">
                        <c:v>40544</c:v>
                      </c:pt>
                      <c:pt idx="23">
                        <c:v>40575</c:v>
                      </c:pt>
                      <c:pt idx="24">
                        <c:v>40603</c:v>
                      </c:pt>
                      <c:pt idx="25">
                        <c:v>40634</c:v>
                      </c:pt>
                      <c:pt idx="26">
                        <c:v>40664</c:v>
                      </c:pt>
                      <c:pt idx="27">
                        <c:v>40695</c:v>
                      </c:pt>
                      <c:pt idx="28">
                        <c:v>40725</c:v>
                      </c:pt>
                      <c:pt idx="29">
                        <c:v>40756</c:v>
                      </c:pt>
                      <c:pt idx="30">
                        <c:v>40787</c:v>
                      </c:pt>
                      <c:pt idx="31">
                        <c:v>40817</c:v>
                      </c:pt>
                      <c:pt idx="32">
                        <c:v>40848</c:v>
                      </c:pt>
                      <c:pt idx="33">
                        <c:v>40878</c:v>
                      </c:pt>
                      <c:pt idx="34">
                        <c:v>40909</c:v>
                      </c:pt>
                      <c:pt idx="35">
                        <c:v>40940</c:v>
                      </c:pt>
                      <c:pt idx="36">
                        <c:v>40969</c:v>
                      </c:pt>
                      <c:pt idx="37">
                        <c:v>41000</c:v>
                      </c:pt>
                      <c:pt idx="38">
                        <c:v>41030</c:v>
                      </c:pt>
                      <c:pt idx="39">
                        <c:v>41061</c:v>
                      </c:pt>
                      <c:pt idx="40">
                        <c:v>41091</c:v>
                      </c:pt>
                      <c:pt idx="41">
                        <c:v>41122</c:v>
                      </c:pt>
                      <c:pt idx="42">
                        <c:v>41153</c:v>
                      </c:pt>
                      <c:pt idx="43">
                        <c:v>41183</c:v>
                      </c:pt>
                      <c:pt idx="44">
                        <c:v>41214</c:v>
                      </c:pt>
                      <c:pt idx="45">
                        <c:v>41244</c:v>
                      </c:pt>
                      <c:pt idx="46">
                        <c:v>41275</c:v>
                      </c:pt>
                      <c:pt idx="47">
                        <c:v>41306</c:v>
                      </c:pt>
                      <c:pt idx="48">
                        <c:v>41334</c:v>
                      </c:pt>
                      <c:pt idx="49">
                        <c:v>41365</c:v>
                      </c:pt>
                      <c:pt idx="50">
                        <c:v>41395</c:v>
                      </c:pt>
                      <c:pt idx="51">
                        <c:v>41426</c:v>
                      </c:pt>
                      <c:pt idx="52">
                        <c:v>41456</c:v>
                      </c:pt>
                      <c:pt idx="53">
                        <c:v>41487</c:v>
                      </c:pt>
                      <c:pt idx="54">
                        <c:v>41518</c:v>
                      </c:pt>
                      <c:pt idx="55">
                        <c:v>41548</c:v>
                      </c:pt>
                      <c:pt idx="56">
                        <c:v>41579</c:v>
                      </c:pt>
                      <c:pt idx="57">
                        <c:v>41609</c:v>
                      </c:pt>
                      <c:pt idx="58">
                        <c:v>41640</c:v>
                      </c:pt>
                      <c:pt idx="59">
                        <c:v>41671</c:v>
                      </c:pt>
                      <c:pt idx="60">
                        <c:v>41699</c:v>
                      </c:pt>
                      <c:pt idx="61">
                        <c:v>41730</c:v>
                      </c:pt>
                      <c:pt idx="62">
                        <c:v>41760</c:v>
                      </c:pt>
                      <c:pt idx="63">
                        <c:v>41791</c:v>
                      </c:pt>
                      <c:pt idx="64">
                        <c:v>41821</c:v>
                      </c:pt>
                      <c:pt idx="65">
                        <c:v>41852</c:v>
                      </c:pt>
                      <c:pt idx="66">
                        <c:v>41883</c:v>
                      </c:pt>
                      <c:pt idx="67">
                        <c:v>41913</c:v>
                      </c:pt>
                      <c:pt idx="68">
                        <c:v>41944</c:v>
                      </c:pt>
                      <c:pt idx="69">
                        <c:v>41974</c:v>
                      </c:pt>
                      <c:pt idx="70">
                        <c:v>42005</c:v>
                      </c:pt>
                      <c:pt idx="71">
                        <c:v>42036</c:v>
                      </c:pt>
                      <c:pt idx="72">
                        <c:v>42064</c:v>
                      </c:pt>
                      <c:pt idx="73">
                        <c:v>42095</c:v>
                      </c:pt>
                      <c:pt idx="74">
                        <c:v>42125</c:v>
                      </c:pt>
                      <c:pt idx="75">
                        <c:v>42156</c:v>
                      </c:pt>
                      <c:pt idx="76">
                        <c:v>42186</c:v>
                      </c:pt>
                      <c:pt idx="77">
                        <c:v>42217</c:v>
                      </c:pt>
                      <c:pt idx="78">
                        <c:v>42248</c:v>
                      </c:pt>
                      <c:pt idx="79">
                        <c:v>42278</c:v>
                      </c:pt>
                      <c:pt idx="80">
                        <c:v>42309</c:v>
                      </c:pt>
                      <c:pt idx="81">
                        <c:v>42339</c:v>
                      </c:pt>
                      <c:pt idx="82">
                        <c:v>42370</c:v>
                      </c:pt>
                      <c:pt idx="83">
                        <c:v>42401</c:v>
                      </c:pt>
                      <c:pt idx="84">
                        <c:v>42430</c:v>
                      </c:pt>
                      <c:pt idx="85">
                        <c:v>42461</c:v>
                      </c:pt>
                      <c:pt idx="86">
                        <c:v>42491</c:v>
                      </c:pt>
                      <c:pt idx="87">
                        <c:v>42522</c:v>
                      </c:pt>
                      <c:pt idx="88">
                        <c:v>42552</c:v>
                      </c:pt>
                      <c:pt idx="89">
                        <c:v>42583</c:v>
                      </c:pt>
                      <c:pt idx="90">
                        <c:v>42614</c:v>
                      </c:pt>
                      <c:pt idx="91">
                        <c:v>42644</c:v>
                      </c:pt>
                      <c:pt idx="92">
                        <c:v>42675</c:v>
                      </c:pt>
                      <c:pt idx="93">
                        <c:v>42705</c:v>
                      </c:pt>
                      <c:pt idx="94">
                        <c:v>42736</c:v>
                      </c:pt>
                      <c:pt idx="95">
                        <c:v>42767</c:v>
                      </c:pt>
                      <c:pt idx="96">
                        <c:v>42795</c:v>
                      </c:pt>
                      <c:pt idx="97">
                        <c:v>42826</c:v>
                      </c:pt>
                      <c:pt idx="98">
                        <c:v>42856</c:v>
                      </c:pt>
                      <c:pt idx="99">
                        <c:v>42887</c:v>
                      </c:pt>
                      <c:pt idx="100">
                        <c:v>42917</c:v>
                      </c:pt>
                      <c:pt idx="101">
                        <c:v>42948</c:v>
                      </c:pt>
                      <c:pt idx="102">
                        <c:v>42979</c:v>
                      </c:pt>
                      <c:pt idx="103">
                        <c:v>43009</c:v>
                      </c:pt>
                      <c:pt idx="104">
                        <c:v>43040</c:v>
                      </c:pt>
                      <c:pt idx="105">
                        <c:v>43070</c:v>
                      </c:pt>
                      <c:pt idx="106">
                        <c:v>43101</c:v>
                      </c:pt>
                      <c:pt idx="107">
                        <c:v>43132</c:v>
                      </c:pt>
                      <c:pt idx="108">
                        <c:v>43160</c:v>
                      </c:pt>
                      <c:pt idx="109">
                        <c:v>43191</c:v>
                      </c:pt>
                      <c:pt idx="110">
                        <c:v>43221</c:v>
                      </c:pt>
                      <c:pt idx="111">
                        <c:v>43252</c:v>
                      </c:pt>
                      <c:pt idx="112">
                        <c:v>43282</c:v>
                      </c:pt>
                      <c:pt idx="113">
                        <c:v>43313</c:v>
                      </c:pt>
                      <c:pt idx="114">
                        <c:v>43344</c:v>
                      </c:pt>
                      <c:pt idx="115">
                        <c:v>43374</c:v>
                      </c:pt>
                      <c:pt idx="116">
                        <c:v>43405</c:v>
                      </c:pt>
                      <c:pt idx="117">
                        <c:v>43435</c:v>
                      </c:pt>
                      <c:pt idx="118">
                        <c:v>43466</c:v>
                      </c:pt>
                      <c:pt idx="119">
                        <c:v>43497</c:v>
                      </c:pt>
                      <c:pt idx="120">
                        <c:v>43525</c:v>
                      </c:pt>
                      <c:pt idx="121">
                        <c:v>43556</c:v>
                      </c:pt>
                      <c:pt idx="122">
                        <c:v>43586</c:v>
                      </c:pt>
                      <c:pt idx="123">
                        <c:v>43617</c:v>
                      </c:pt>
                      <c:pt idx="124">
                        <c:v>43647</c:v>
                      </c:pt>
                      <c:pt idx="125">
                        <c:v>43678</c:v>
                      </c:pt>
                      <c:pt idx="126">
                        <c:v>43709</c:v>
                      </c:pt>
                      <c:pt idx="127">
                        <c:v>43739</c:v>
                      </c:pt>
                      <c:pt idx="128">
                        <c:v>43770</c:v>
                      </c:pt>
                      <c:pt idx="129">
                        <c:v>43800</c:v>
                      </c:pt>
                      <c:pt idx="130">
                        <c:v>43831</c:v>
                      </c:pt>
                      <c:pt idx="131">
                        <c:v>43862</c:v>
                      </c:pt>
                      <c:pt idx="132">
                        <c:v>43891</c:v>
                      </c:pt>
                      <c:pt idx="133">
                        <c:v>43922</c:v>
                      </c:pt>
                      <c:pt idx="134">
                        <c:v>43952</c:v>
                      </c:pt>
                      <c:pt idx="135">
                        <c:v>43983</c:v>
                      </c:pt>
                      <c:pt idx="136">
                        <c:v>44013</c:v>
                      </c:pt>
                      <c:pt idx="137">
                        <c:v>44044</c:v>
                      </c:pt>
                      <c:pt idx="138">
                        <c:v>44075</c:v>
                      </c:pt>
                      <c:pt idx="139">
                        <c:v>44105</c:v>
                      </c:pt>
                      <c:pt idx="140">
                        <c:v>44136</c:v>
                      </c:pt>
                      <c:pt idx="141">
                        <c:v>44166</c:v>
                      </c:pt>
                      <c:pt idx="142">
                        <c:v>44197</c:v>
                      </c:pt>
                      <c:pt idx="143">
                        <c:v>44228</c:v>
                      </c:pt>
                      <c:pt idx="144">
                        <c:v>44256</c:v>
                      </c:pt>
                      <c:pt idx="145">
                        <c:v>44287</c:v>
                      </c:pt>
                      <c:pt idx="146">
                        <c:v>44317</c:v>
                      </c:pt>
                      <c:pt idx="147">
                        <c:v>44348</c:v>
                      </c:pt>
                      <c:pt idx="148">
                        <c:v>44378</c:v>
                      </c:pt>
                      <c:pt idx="149">
                        <c:v>44409</c:v>
                      </c:pt>
                      <c:pt idx="150">
                        <c:v>44440</c:v>
                      </c:pt>
                      <c:pt idx="151">
                        <c:v>44470</c:v>
                      </c:pt>
                      <c:pt idx="152">
                        <c:v>44501</c:v>
                      </c:pt>
                      <c:pt idx="153">
                        <c:v>44531</c:v>
                      </c:pt>
                      <c:pt idx="154">
                        <c:v>44562</c:v>
                      </c:pt>
                      <c:pt idx="155">
                        <c:v>44593</c:v>
                      </c:pt>
                      <c:pt idx="156">
                        <c:v>44621</c:v>
                      </c:pt>
                      <c:pt idx="157">
                        <c:v>44652</c:v>
                      </c:pt>
                      <c:pt idx="158">
                        <c:v>44682</c:v>
                      </c:pt>
                      <c:pt idx="159">
                        <c:v>44713</c:v>
                      </c:pt>
                      <c:pt idx="160">
                        <c:v>44743</c:v>
                      </c:pt>
                      <c:pt idx="161">
                        <c:v>44774</c:v>
                      </c:pt>
                      <c:pt idx="162">
                        <c:v>44805</c:v>
                      </c:pt>
                      <c:pt idx="163">
                        <c:v>44835</c:v>
                      </c:pt>
                      <c:pt idx="164">
                        <c:v>44866</c:v>
                      </c:pt>
                      <c:pt idx="165">
                        <c:v>44896</c:v>
                      </c:pt>
                      <c:pt idx="166">
                        <c:v>44927</c:v>
                      </c:pt>
                      <c:pt idx="167">
                        <c:v>44958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'Análise Sólidos'!$AJ$115:$AJ$265</c15:sqref>
                        </c15:formulaRef>
                      </c:ext>
                    </c:extLst>
                    <c:numCache>
                      <c:formatCode>0.00</c:formatCode>
                      <c:ptCount val="151"/>
                      <c:pt idx="0">
                        <c:v>0.27895846757327264</c:v>
                      </c:pt>
                      <c:pt idx="1">
                        <c:v>0.27202944444430888</c:v>
                      </c:pt>
                      <c:pt idx="2">
                        <c:v>0.25182895977066244</c:v>
                      </c:pt>
                      <c:pt idx="3">
                        <c:v>0.24930060700916037</c:v>
                      </c:pt>
                      <c:pt idx="4">
                        <c:v>0.25976036277276682</c:v>
                      </c:pt>
                      <c:pt idx="5">
                        <c:v>0.27282091694618399</c:v>
                      </c:pt>
                      <c:pt idx="6">
                        <c:v>0.30152021947937957</c:v>
                      </c:pt>
                      <c:pt idx="7">
                        <c:v>0.30554276481978238</c:v>
                      </c:pt>
                      <c:pt idx="8">
                        <c:v>0.32815393677494492</c:v>
                      </c:pt>
                      <c:pt idx="9">
                        <c:v>0.3483716968392358</c:v>
                      </c:pt>
                      <c:pt idx="10">
                        <c:v>0.36790663145295832</c:v>
                      </c:pt>
                      <c:pt idx="11">
                        <c:v>0.38002988101939517</c:v>
                      </c:pt>
                      <c:pt idx="12">
                        <c:v>0.39613950750307469</c:v>
                      </c:pt>
                      <c:pt idx="13">
                        <c:v>0.42423954078600834</c:v>
                      </c:pt>
                      <c:pt idx="14">
                        <c:v>0.45226874502046005</c:v>
                      </c:pt>
                      <c:pt idx="15">
                        <c:v>0.44675682284328117</c:v>
                      </c:pt>
                      <c:pt idx="16">
                        <c:v>0.45128838781575292</c:v>
                      </c:pt>
                      <c:pt idx="17">
                        <c:v>0.42829880025668221</c:v>
                      </c:pt>
                      <c:pt idx="18">
                        <c:v>0.43011480333649871</c:v>
                      </c:pt>
                      <c:pt idx="19">
                        <c:v>0.43673593909848163</c:v>
                      </c:pt>
                      <c:pt idx="20">
                        <c:v>0.43771488591735769</c:v>
                      </c:pt>
                      <c:pt idx="21">
                        <c:v>0.45013317615173676</c:v>
                      </c:pt>
                      <c:pt idx="22">
                        <c:v>0.48085266271082916</c:v>
                      </c:pt>
                      <c:pt idx="23">
                        <c:v>0.47740162282935333</c:v>
                      </c:pt>
                      <c:pt idx="24">
                        <c:v>0.47384321261670415</c:v>
                      </c:pt>
                      <c:pt idx="25">
                        <c:v>0.47869660215099069</c:v>
                      </c:pt>
                      <c:pt idx="26">
                        <c:v>0.47491310790449393</c:v>
                      </c:pt>
                      <c:pt idx="27">
                        <c:v>0.47425421940173657</c:v>
                      </c:pt>
                      <c:pt idx="28">
                        <c:v>0.46742626025094608</c:v>
                      </c:pt>
                      <c:pt idx="29">
                        <c:v>0.45976937131331447</c:v>
                      </c:pt>
                      <c:pt idx="30">
                        <c:v>0.45949156440615885</c:v>
                      </c:pt>
                      <c:pt idx="31">
                        <c:v>0.45543192113768505</c:v>
                      </c:pt>
                      <c:pt idx="32">
                        <c:v>0.45730736189508719</c:v>
                      </c:pt>
                      <c:pt idx="33">
                        <c:v>0.45782240056793971</c:v>
                      </c:pt>
                      <c:pt idx="34">
                        <c:v>0.45861728461120144</c:v>
                      </c:pt>
                      <c:pt idx="35">
                        <c:v>0.45959114908431353</c:v>
                      </c:pt>
                      <c:pt idx="36">
                        <c:v>0.45935450242525533</c:v>
                      </c:pt>
                      <c:pt idx="37">
                        <c:v>0.45380603015401144</c:v>
                      </c:pt>
                      <c:pt idx="38">
                        <c:v>0.44717330636331748</c:v>
                      </c:pt>
                      <c:pt idx="39">
                        <c:v>0.43998469854679106</c:v>
                      </c:pt>
                      <c:pt idx="40">
                        <c:v>0.4404717616428841</c:v>
                      </c:pt>
                      <c:pt idx="41">
                        <c:v>0.43246779451086159</c:v>
                      </c:pt>
                      <c:pt idx="42">
                        <c:v>0.42450256854146123</c:v>
                      </c:pt>
                      <c:pt idx="43">
                        <c:v>0.4260962437188629</c:v>
                      </c:pt>
                      <c:pt idx="44">
                        <c:v>0.43345523655987467</c:v>
                      </c:pt>
                      <c:pt idx="45">
                        <c:v>0.44421857481210081</c:v>
                      </c:pt>
                      <c:pt idx="46">
                        <c:v>0.46152802426179129</c:v>
                      </c:pt>
                      <c:pt idx="47">
                        <c:v>0.47187124847531986</c:v>
                      </c:pt>
                      <c:pt idx="48">
                        <c:v>0.48647617310229452</c:v>
                      </c:pt>
                      <c:pt idx="49">
                        <c:v>0.49707454813003032</c:v>
                      </c:pt>
                      <c:pt idx="50">
                        <c:v>0.49689649260975727</c:v>
                      </c:pt>
                      <c:pt idx="51">
                        <c:v>0.49581696265715924</c:v>
                      </c:pt>
                      <c:pt idx="52">
                        <c:v>0.49901423247908794</c:v>
                      </c:pt>
                      <c:pt idx="53">
                        <c:v>0.49210712101756943</c:v>
                      </c:pt>
                      <c:pt idx="54">
                        <c:v>0.48708343770155421</c:v>
                      </c:pt>
                      <c:pt idx="55">
                        <c:v>0.48902965681928828</c:v>
                      </c:pt>
                      <c:pt idx="56">
                        <c:v>0.49250421175718689</c:v>
                      </c:pt>
                      <c:pt idx="57">
                        <c:v>0.481660431335099</c:v>
                      </c:pt>
                      <c:pt idx="58">
                        <c:v>0.46550803078911407</c:v>
                      </c:pt>
                      <c:pt idx="59">
                        <c:v>0.44500200100499199</c:v>
                      </c:pt>
                      <c:pt idx="60">
                        <c:v>0.4442820018133507</c:v>
                      </c:pt>
                      <c:pt idx="61">
                        <c:v>0.45836998620480307</c:v>
                      </c:pt>
                      <c:pt idx="62">
                        <c:v>0.4615972707368618</c:v>
                      </c:pt>
                      <c:pt idx="63">
                        <c:v>0.47134426292668685</c:v>
                      </c:pt>
                      <c:pt idx="64">
                        <c:v>0.49192917728223257</c:v>
                      </c:pt>
                      <c:pt idx="65">
                        <c:v>0.48474567569681515</c:v>
                      </c:pt>
                      <c:pt idx="66">
                        <c:v>0.48694967788035987</c:v>
                      </c:pt>
                      <c:pt idx="67">
                        <c:v>0.49120679239089371</c:v>
                      </c:pt>
                      <c:pt idx="68">
                        <c:v>0.50353698961841031</c:v>
                      </c:pt>
                      <c:pt idx="69">
                        <c:v>0.49623325785933747</c:v>
                      </c:pt>
                      <c:pt idx="70">
                        <c:v>0.48760523796190791</c:v>
                      </c:pt>
                      <c:pt idx="71">
                        <c:v>0.49131701297903735</c:v>
                      </c:pt>
                      <c:pt idx="72">
                        <c:v>0.47632658679546286</c:v>
                      </c:pt>
                      <c:pt idx="73">
                        <c:v>0.47255440479548921</c:v>
                      </c:pt>
                      <c:pt idx="74">
                        <c:v>0.46339000543442294</c:v>
                      </c:pt>
                      <c:pt idx="75">
                        <c:v>0.44952181022428184</c:v>
                      </c:pt>
                      <c:pt idx="76">
                        <c:v>0.42898805822214109</c:v>
                      </c:pt>
                      <c:pt idx="77">
                        <c:v>0.39568067391351536</c:v>
                      </c:pt>
                      <c:pt idx="78">
                        <c:v>0.37125577988401787</c:v>
                      </c:pt>
                      <c:pt idx="79">
                        <c:v>0.36736451253995817</c:v>
                      </c:pt>
                      <c:pt idx="80">
                        <c:v>0.35410391377569456</c:v>
                      </c:pt>
                      <c:pt idx="81">
                        <c:v>0.30278986989337137</c:v>
                      </c:pt>
                      <c:pt idx="82">
                        <c:v>0.2335661491853824</c:v>
                      </c:pt>
                      <c:pt idx="83">
                        <c:v>0.24750569808338177</c:v>
                      </c:pt>
                      <c:pt idx="84">
                        <c:v>0.24595938252887828</c:v>
                      </c:pt>
                      <c:pt idx="85">
                        <c:v>0.28878062384467218</c:v>
                      </c:pt>
                      <c:pt idx="86">
                        <c:v>0.34639177890413431</c:v>
                      </c:pt>
                      <c:pt idx="87">
                        <c:v>0.36099956981829834</c:v>
                      </c:pt>
                      <c:pt idx="88">
                        <c:v>0.35635862146045572</c:v>
                      </c:pt>
                      <c:pt idx="89">
                        <c:v>0.37218638696443324</c:v>
                      </c:pt>
                      <c:pt idx="90">
                        <c:v>0.3750932745950446</c:v>
                      </c:pt>
                      <c:pt idx="91">
                        <c:v>0.3793529820967958</c:v>
                      </c:pt>
                      <c:pt idx="92">
                        <c:v>0.39349047179762858</c:v>
                      </c:pt>
                      <c:pt idx="93">
                        <c:v>0.40641267393628688</c:v>
                      </c:pt>
                      <c:pt idx="94">
                        <c:v>0.40964673476046176</c:v>
                      </c:pt>
                      <c:pt idx="95">
                        <c:v>0.43544162658428887</c:v>
                      </c:pt>
                      <c:pt idx="96">
                        <c:v>0.43782572650265822</c:v>
                      </c:pt>
                      <c:pt idx="97">
                        <c:v>0.43775772336120244</c:v>
                      </c:pt>
                      <c:pt idx="98">
                        <c:v>0.44009812947596494</c:v>
                      </c:pt>
                      <c:pt idx="99">
                        <c:v>0.44039237849651974</c:v>
                      </c:pt>
                      <c:pt idx="100">
                        <c:v>0.42523549794814036</c:v>
                      </c:pt>
                      <c:pt idx="101">
                        <c:v>0.42930657215704981</c:v>
                      </c:pt>
                      <c:pt idx="102">
                        <c:v>0.43692508962821114</c:v>
                      </c:pt>
                      <c:pt idx="103">
                        <c:v>0.43679476475313611</c:v>
                      </c:pt>
                      <c:pt idx="104">
                        <c:v>0.44146307603696083</c:v>
                      </c:pt>
                      <c:pt idx="105">
                        <c:v>0.44281068998438372</c:v>
                      </c:pt>
                      <c:pt idx="106">
                        <c:v>0.41243032532101698</c:v>
                      </c:pt>
                      <c:pt idx="107">
                        <c:v>0.39315512540147224</c:v>
                      </c:pt>
                      <c:pt idx="108">
                        <c:v>0.38511230280927738</c:v>
                      </c:pt>
                      <c:pt idx="109">
                        <c:v>0.39398970162734853</c:v>
                      </c:pt>
                      <c:pt idx="110">
                        <c:v>0.34635223259323072</c:v>
                      </c:pt>
                      <c:pt idx="111">
                        <c:v>0.3134940855909164</c:v>
                      </c:pt>
                      <c:pt idx="112">
                        <c:v>0.32058758568692186</c:v>
                      </c:pt>
                      <c:pt idx="113">
                        <c:v>0.30684639690949317</c:v>
                      </c:pt>
                      <c:pt idx="114">
                        <c:v>0.26237610381658444</c:v>
                      </c:pt>
                      <c:pt idx="115">
                        <c:v>0.29189839975926479</c:v>
                      </c:pt>
                      <c:pt idx="116">
                        <c:v>0.31789342617358479</c:v>
                      </c:pt>
                      <c:pt idx="117">
                        <c:v>0.32293266217197802</c:v>
                      </c:pt>
                      <c:pt idx="118">
                        <c:v>0.33608051926714527</c:v>
                      </c:pt>
                      <c:pt idx="119">
                        <c:v>0.35259384202499305</c:v>
                      </c:pt>
                      <c:pt idx="120">
                        <c:v>0.35651383146761612</c:v>
                      </c:pt>
                      <c:pt idx="121">
                        <c:v>0.38219614186656969</c:v>
                      </c:pt>
                      <c:pt idx="122">
                        <c:v>0.40562877240285522</c:v>
                      </c:pt>
                      <c:pt idx="123">
                        <c:v>0.43895020020446912</c:v>
                      </c:pt>
                      <c:pt idx="124">
                        <c:v>0.47078786282525381</c:v>
                      </c:pt>
                      <c:pt idx="125">
                        <c:v>0.36932602716275437</c:v>
                      </c:pt>
                      <c:pt idx="126">
                        <c:v>0.35435644047898524</c:v>
                      </c:pt>
                      <c:pt idx="127">
                        <c:v>0.35610112406209882</c:v>
                      </c:pt>
                      <c:pt idx="128">
                        <c:v>0.36041961355145041</c:v>
                      </c:pt>
                      <c:pt idx="129">
                        <c:v>0.36724608111344792</c:v>
                      </c:pt>
                      <c:pt idx="130">
                        <c:v>0.37476617745930746</c:v>
                      </c:pt>
                      <c:pt idx="131">
                        <c:v>0.37404016241760718</c:v>
                      </c:pt>
                      <c:pt idx="132">
                        <c:v>0.36095813494349044</c:v>
                      </c:pt>
                      <c:pt idx="133">
                        <c:v>0.3447135316282125</c:v>
                      </c:pt>
                      <c:pt idx="134">
                        <c:v>0.33092412173409125</c:v>
                      </c:pt>
                      <c:pt idx="135">
                        <c:v>0.32525475816757698</c:v>
                      </c:pt>
                      <c:pt idx="136">
                        <c:v>0.31936246138861452</c:v>
                      </c:pt>
                      <c:pt idx="137">
                        <c:v>0.32099525968498438</c:v>
                      </c:pt>
                      <c:pt idx="138">
                        <c:v>0.31990095871026175</c:v>
                      </c:pt>
                      <c:pt idx="139">
                        <c:v>0.32340647995924615</c:v>
                      </c:pt>
                      <c:pt idx="140">
                        <c:v>0.3313585340656055</c:v>
                      </c:pt>
                      <c:pt idx="141">
                        <c:v>0.33675065453924707</c:v>
                      </c:pt>
                      <c:pt idx="142">
                        <c:v>0.34447671960426945</c:v>
                      </c:pt>
                      <c:pt idx="143">
                        <c:v>0.3496252977551606</c:v>
                      </c:pt>
                      <c:pt idx="144">
                        <c:v>0.35926925400024495</c:v>
                      </c:pt>
                      <c:pt idx="145">
                        <c:v>0.37696741138893963</c:v>
                      </c:pt>
                      <c:pt idx="146">
                        <c:v>0.38723782985821648</c:v>
                      </c:pt>
                      <c:pt idx="147">
                        <c:v>0.40302400329400728</c:v>
                      </c:pt>
                      <c:pt idx="148">
                        <c:v>0.41250935535127703</c:v>
                      </c:pt>
                      <c:pt idx="149">
                        <c:v>0.4169790392221373</c:v>
                      </c:pt>
                      <c:pt idx="150">
                        <c:v>0.4242765194922844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2BF1-2945-BD8A-CAF140AEB758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'Análise Sólidos'!$AK$4</c15:sqref>
                        </c15:formulaRef>
                      </c:ext>
                    </c:extLst>
                    <c:strCache>
                      <c:ptCount val="1"/>
                      <c:pt idx="0">
                        <c:v>Uruguai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'Análise Sólidos'!$AF$115:$AF$282</c15:sqref>
                        </c15:formulaRef>
                      </c:ext>
                    </c:extLst>
                    <c:numCache>
                      <c:formatCode>mmm\-yy</c:formatCode>
                      <c:ptCount val="168"/>
                      <c:pt idx="0">
                        <c:v>39873</c:v>
                      </c:pt>
                      <c:pt idx="1">
                        <c:v>39904</c:v>
                      </c:pt>
                      <c:pt idx="2">
                        <c:v>39934</c:v>
                      </c:pt>
                      <c:pt idx="3">
                        <c:v>39965</c:v>
                      </c:pt>
                      <c:pt idx="4">
                        <c:v>39995</c:v>
                      </c:pt>
                      <c:pt idx="5">
                        <c:v>40026</c:v>
                      </c:pt>
                      <c:pt idx="6">
                        <c:v>40057</c:v>
                      </c:pt>
                      <c:pt idx="7">
                        <c:v>40087</c:v>
                      </c:pt>
                      <c:pt idx="8">
                        <c:v>40118</c:v>
                      </c:pt>
                      <c:pt idx="9">
                        <c:v>40148</c:v>
                      </c:pt>
                      <c:pt idx="10">
                        <c:v>40179</c:v>
                      </c:pt>
                      <c:pt idx="11">
                        <c:v>40210</c:v>
                      </c:pt>
                      <c:pt idx="12">
                        <c:v>40238</c:v>
                      </c:pt>
                      <c:pt idx="13">
                        <c:v>40269</c:v>
                      </c:pt>
                      <c:pt idx="14">
                        <c:v>40299</c:v>
                      </c:pt>
                      <c:pt idx="15">
                        <c:v>40330</c:v>
                      </c:pt>
                      <c:pt idx="16">
                        <c:v>40360</c:v>
                      </c:pt>
                      <c:pt idx="17">
                        <c:v>40391</c:v>
                      </c:pt>
                      <c:pt idx="18">
                        <c:v>40422</c:v>
                      </c:pt>
                      <c:pt idx="19">
                        <c:v>40452</c:v>
                      </c:pt>
                      <c:pt idx="20">
                        <c:v>40483</c:v>
                      </c:pt>
                      <c:pt idx="21">
                        <c:v>40513</c:v>
                      </c:pt>
                      <c:pt idx="22">
                        <c:v>40544</c:v>
                      </c:pt>
                      <c:pt idx="23">
                        <c:v>40575</c:v>
                      </c:pt>
                      <c:pt idx="24">
                        <c:v>40603</c:v>
                      </c:pt>
                      <c:pt idx="25">
                        <c:v>40634</c:v>
                      </c:pt>
                      <c:pt idx="26">
                        <c:v>40664</c:v>
                      </c:pt>
                      <c:pt idx="27">
                        <c:v>40695</c:v>
                      </c:pt>
                      <c:pt idx="28">
                        <c:v>40725</c:v>
                      </c:pt>
                      <c:pt idx="29">
                        <c:v>40756</c:v>
                      </c:pt>
                      <c:pt idx="30">
                        <c:v>40787</c:v>
                      </c:pt>
                      <c:pt idx="31">
                        <c:v>40817</c:v>
                      </c:pt>
                      <c:pt idx="32">
                        <c:v>40848</c:v>
                      </c:pt>
                      <c:pt idx="33">
                        <c:v>40878</c:v>
                      </c:pt>
                      <c:pt idx="34">
                        <c:v>40909</c:v>
                      </c:pt>
                      <c:pt idx="35">
                        <c:v>40940</c:v>
                      </c:pt>
                      <c:pt idx="36">
                        <c:v>40969</c:v>
                      </c:pt>
                      <c:pt idx="37">
                        <c:v>41000</c:v>
                      </c:pt>
                      <c:pt idx="38">
                        <c:v>41030</c:v>
                      </c:pt>
                      <c:pt idx="39">
                        <c:v>41061</c:v>
                      </c:pt>
                      <c:pt idx="40">
                        <c:v>41091</c:v>
                      </c:pt>
                      <c:pt idx="41">
                        <c:v>41122</c:v>
                      </c:pt>
                      <c:pt idx="42">
                        <c:v>41153</c:v>
                      </c:pt>
                      <c:pt idx="43">
                        <c:v>41183</c:v>
                      </c:pt>
                      <c:pt idx="44">
                        <c:v>41214</c:v>
                      </c:pt>
                      <c:pt idx="45">
                        <c:v>41244</c:v>
                      </c:pt>
                      <c:pt idx="46">
                        <c:v>41275</c:v>
                      </c:pt>
                      <c:pt idx="47">
                        <c:v>41306</c:v>
                      </c:pt>
                      <c:pt idx="48">
                        <c:v>41334</c:v>
                      </c:pt>
                      <c:pt idx="49">
                        <c:v>41365</c:v>
                      </c:pt>
                      <c:pt idx="50">
                        <c:v>41395</c:v>
                      </c:pt>
                      <c:pt idx="51">
                        <c:v>41426</c:v>
                      </c:pt>
                      <c:pt idx="52">
                        <c:v>41456</c:v>
                      </c:pt>
                      <c:pt idx="53">
                        <c:v>41487</c:v>
                      </c:pt>
                      <c:pt idx="54">
                        <c:v>41518</c:v>
                      </c:pt>
                      <c:pt idx="55">
                        <c:v>41548</c:v>
                      </c:pt>
                      <c:pt idx="56">
                        <c:v>41579</c:v>
                      </c:pt>
                      <c:pt idx="57">
                        <c:v>41609</c:v>
                      </c:pt>
                      <c:pt idx="58">
                        <c:v>41640</c:v>
                      </c:pt>
                      <c:pt idx="59">
                        <c:v>41671</c:v>
                      </c:pt>
                      <c:pt idx="60">
                        <c:v>41699</c:v>
                      </c:pt>
                      <c:pt idx="61">
                        <c:v>41730</c:v>
                      </c:pt>
                      <c:pt idx="62">
                        <c:v>41760</c:v>
                      </c:pt>
                      <c:pt idx="63">
                        <c:v>41791</c:v>
                      </c:pt>
                      <c:pt idx="64">
                        <c:v>41821</c:v>
                      </c:pt>
                      <c:pt idx="65">
                        <c:v>41852</c:v>
                      </c:pt>
                      <c:pt idx="66">
                        <c:v>41883</c:v>
                      </c:pt>
                      <c:pt idx="67">
                        <c:v>41913</c:v>
                      </c:pt>
                      <c:pt idx="68">
                        <c:v>41944</c:v>
                      </c:pt>
                      <c:pt idx="69">
                        <c:v>41974</c:v>
                      </c:pt>
                      <c:pt idx="70">
                        <c:v>42005</c:v>
                      </c:pt>
                      <c:pt idx="71">
                        <c:v>42036</c:v>
                      </c:pt>
                      <c:pt idx="72">
                        <c:v>42064</c:v>
                      </c:pt>
                      <c:pt idx="73">
                        <c:v>42095</c:v>
                      </c:pt>
                      <c:pt idx="74">
                        <c:v>42125</c:v>
                      </c:pt>
                      <c:pt idx="75">
                        <c:v>42156</c:v>
                      </c:pt>
                      <c:pt idx="76">
                        <c:v>42186</c:v>
                      </c:pt>
                      <c:pt idx="77">
                        <c:v>42217</c:v>
                      </c:pt>
                      <c:pt idx="78">
                        <c:v>42248</c:v>
                      </c:pt>
                      <c:pt idx="79">
                        <c:v>42278</c:v>
                      </c:pt>
                      <c:pt idx="80">
                        <c:v>42309</c:v>
                      </c:pt>
                      <c:pt idx="81">
                        <c:v>42339</c:v>
                      </c:pt>
                      <c:pt idx="82">
                        <c:v>42370</c:v>
                      </c:pt>
                      <c:pt idx="83">
                        <c:v>42401</c:v>
                      </c:pt>
                      <c:pt idx="84">
                        <c:v>42430</c:v>
                      </c:pt>
                      <c:pt idx="85">
                        <c:v>42461</c:v>
                      </c:pt>
                      <c:pt idx="86">
                        <c:v>42491</c:v>
                      </c:pt>
                      <c:pt idx="87">
                        <c:v>42522</c:v>
                      </c:pt>
                      <c:pt idx="88">
                        <c:v>42552</c:v>
                      </c:pt>
                      <c:pt idx="89">
                        <c:v>42583</c:v>
                      </c:pt>
                      <c:pt idx="90">
                        <c:v>42614</c:v>
                      </c:pt>
                      <c:pt idx="91">
                        <c:v>42644</c:v>
                      </c:pt>
                      <c:pt idx="92">
                        <c:v>42675</c:v>
                      </c:pt>
                      <c:pt idx="93">
                        <c:v>42705</c:v>
                      </c:pt>
                      <c:pt idx="94">
                        <c:v>42736</c:v>
                      </c:pt>
                      <c:pt idx="95">
                        <c:v>42767</c:v>
                      </c:pt>
                      <c:pt idx="96">
                        <c:v>42795</c:v>
                      </c:pt>
                      <c:pt idx="97">
                        <c:v>42826</c:v>
                      </c:pt>
                      <c:pt idx="98">
                        <c:v>42856</c:v>
                      </c:pt>
                      <c:pt idx="99">
                        <c:v>42887</c:v>
                      </c:pt>
                      <c:pt idx="100">
                        <c:v>42917</c:v>
                      </c:pt>
                      <c:pt idx="101">
                        <c:v>42948</c:v>
                      </c:pt>
                      <c:pt idx="102">
                        <c:v>42979</c:v>
                      </c:pt>
                      <c:pt idx="103">
                        <c:v>43009</c:v>
                      </c:pt>
                      <c:pt idx="104">
                        <c:v>43040</c:v>
                      </c:pt>
                      <c:pt idx="105">
                        <c:v>43070</c:v>
                      </c:pt>
                      <c:pt idx="106">
                        <c:v>43101</c:v>
                      </c:pt>
                      <c:pt idx="107">
                        <c:v>43132</c:v>
                      </c:pt>
                      <c:pt idx="108">
                        <c:v>43160</c:v>
                      </c:pt>
                      <c:pt idx="109">
                        <c:v>43191</c:v>
                      </c:pt>
                      <c:pt idx="110">
                        <c:v>43221</c:v>
                      </c:pt>
                      <c:pt idx="111">
                        <c:v>43252</c:v>
                      </c:pt>
                      <c:pt idx="112">
                        <c:v>43282</c:v>
                      </c:pt>
                      <c:pt idx="113">
                        <c:v>43313</c:v>
                      </c:pt>
                      <c:pt idx="114">
                        <c:v>43344</c:v>
                      </c:pt>
                      <c:pt idx="115">
                        <c:v>43374</c:v>
                      </c:pt>
                      <c:pt idx="116">
                        <c:v>43405</c:v>
                      </c:pt>
                      <c:pt idx="117">
                        <c:v>43435</c:v>
                      </c:pt>
                      <c:pt idx="118">
                        <c:v>43466</c:v>
                      </c:pt>
                      <c:pt idx="119">
                        <c:v>43497</c:v>
                      </c:pt>
                      <c:pt idx="120">
                        <c:v>43525</c:v>
                      </c:pt>
                      <c:pt idx="121">
                        <c:v>43556</c:v>
                      </c:pt>
                      <c:pt idx="122">
                        <c:v>43586</c:v>
                      </c:pt>
                      <c:pt idx="123">
                        <c:v>43617</c:v>
                      </c:pt>
                      <c:pt idx="124">
                        <c:v>43647</c:v>
                      </c:pt>
                      <c:pt idx="125">
                        <c:v>43678</c:v>
                      </c:pt>
                      <c:pt idx="126">
                        <c:v>43709</c:v>
                      </c:pt>
                      <c:pt idx="127">
                        <c:v>43739</c:v>
                      </c:pt>
                      <c:pt idx="128">
                        <c:v>43770</c:v>
                      </c:pt>
                      <c:pt idx="129">
                        <c:v>43800</c:v>
                      </c:pt>
                      <c:pt idx="130">
                        <c:v>43831</c:v>
                      </c:pt>
                      <c:pt idx="131">
                        <c:v>43862</c:v>
                      </c:pt>
                      <c:pt idx="132">
                        <c:v>43891</c:v>
                      </c:pt>
                      <c:pt idx="133">
                        <c:v>43922</c:v>
                      </c:pt>
                      <c:pt idx="134">
                        <c:v>43952</c:v>
                      </c:pt>
                      <c:pt idx="135">
                        <c:v>43983</c:v>
                      </c:pt>
                      <c:pt idx="136">
                        <c:v>44013</c:v>
                      </c:pt>
                      <c:pt idx="137">
                        <c:v>44044</c:v>
                      </c:pt>
                      <c:pt idx="138">
                        <c:v>44075</c:v>
                      </c:pt>
                      <c:pt idx="139">
                        <c:v>44105</c:v>
                      </c:pt>
                      <c:pt idx="140">
                        <c:v>44136</c:v>
                      </c:pt>
                      <c:pt idx="141">
                        <c:v>44166</c:v>
                      </c:pt>
                      <c:pt idx="142">
                        <c:v>44197</c:v>
                      </c:pt>
                      <c:pt idx="143">
                        <c:v>44228</c:v>
                      </c:pt>
                      <c:pt idx="144">
                        <c:v>44256</c:v>
                      </c:pt>
                      <c:pt idx="145">
                        <c:v>44287</c:v>
                      </c:pt>
                      <c:pt idx="146">
                        <c:v>44317</c:v>
                      </c:pt>
                      <c:pt idx="147">
                        <c:v>44348</c:v>
                      </c:pt>
                      <c:pt idx="148">
                        <c:v>44378</c:v>
                      </c:pt>
                      <c:pt idx="149">
                        <c:v>44409</c:v>
                      </c:pt>
                      <c:pt idx="150">
                        <c:v>44440</c:v>
                      </c:pt>
                      <c:pt idx="151">
                        <c:v>44470</c:v>
                      </c:pt>
                      <c:pt idx="152">
                        <c:v>44501</c:v>
                      </c:pt>
                      <c:pt idx="153">
                        <c:v>44531</c:v>
                      </c:pt>
                      <c:pt idx="154">
                        <c:v>44562</c:v>
                      </c:pt>
                      <c:pt idx="155">
                        <c:v>44593</c:v>
                      </c:pt>
                      <c:pt idx="156">
                        <c:v>44621</c:v>
                      </c:pt>
                      <c:pt idx="157">
                        <c:v>44652</c:v>
                      </c:pt>
                      <c:pt idx="158">
                        <c:v>44682</c:v>
                      </c:pt>
                      <c:pt idx="159">
                        <c:v>44713</c:v>
                      </c:pt>
                      <c:pt idx="160">
                        <c:v>44743</c:v>
                      </c:pt>
                      <c:pt idx="161">
                        <c:v>44774</c:v>
                      </c:pt>
                      <c:pt idx="162">
                        <c:v>44805</c:v>
                      </c:pt>
                      <c:pt idx="163">
                        <c:v>44835</c:v>
                      </c:pt>
                      <c:pt idx="164">
                        <c:v>44866</c:v>
                      </c:pt>
                      <c:pt idx="165">
                        <c:v>44896</c:v>
                      </c:pt>
                      <c:pt idx="166">
                        <c:v>44927</c:v>
                      </c:pt>
                      <c:pt idx="167">
                        <c:v>44958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'Análise Sólidos'!$AK$115:$AK$265</c15:sqref>
                        </c15:formulaRef>
                      </c:ext>
                    </c:extLst>
                    <c:numCache>
                      <c:formatCode>0.00</c:formatCode>
                      <c:ptCount val="151"/>
                      <c:pt idx="0">
                        <c:v>0.24513193051209983</c:v>
                      </c:pt>
                      <c:pt idx="1">
                        <c:v>0.24493384342395505</c:v>
                      </c:pt>
                      <c:pt idx="2">
                        <c:v>0.2611620886047879</c:v>
                      </c:pt>
                      <c:pt idx="3">
                        <c:v>0.27251795263304057</c:v>
                      </c:pt>
                      <c:pt idx="4">
                        <c:v>0.27401182707879429</c:v>
                      </c:pt>
                      <c:pt idx="5">
                        <c:v>0.26983010490263803</c:v>
                      </c:pt>
                      <c:pt idx="6">
                        <c:v>0.28629803900411743</c:v>
                      </c:pt>
                      <c:pt idx="7">
                        <c:v>0.30694906881014367</c:v>
                      </c:pt>
                      <c:pt idx="8">
                        <c:v>0.36634628078420267</c:v>
                      </c:pt>
                      <c:pt idx="9">
                        <c:v>0.35963142493636735</c:v>
                      </c:pt>
                      <c:pt idx="10">
                        <c:v>0.36274216791033281</c:v>
                      </c:pt>
                      <c:pt idx="11">
                        <c:v>0.37833103195743834</c:v>
                      </c:pt>
                      <c:pt idx="12">
                        <c:v>0.39014035389968732</c:v>
                      </c:pt>
                      <c:pt idx="13">
                        <c:v>0.40745316082089778</c:v>
                      </c:pt>
                      <c:pt idx="14">
                        <c:v>0.41088348999481294</c:v>
                      </c:pt>
                      <c:pt idx="15">
                        <c:v>0.38882516954421015</c:v>
                      </c:pt>
                      <c:pt idx="16">
                        <c:v>0.38011246807280891</c:v>
                      </c:pt>
                      <c:pt idx="17">
                        <c:v>0.39408525513585013</c:v>
                      </c:pt>
                      <c:pt idx="18">
                        <c:v>0.3940679981332823</c:v>
                      </c:pt>
                      <c:pt idx="19">
                        <c:v>0.40875390616858215</c:v>
                      </c:pt>
                      <c:pt idx="20">
                        <c:v>0.41739805116390172</c:v>
                      </c:pt>
                      <c:pt idx="21">
                        <c:v>0.43935412562486281</c:v>
                      </c:pt>
                      <c:pt idx="22">
                        <c:v>0.46050188750487031</c:v>
                      </c:pt>
                      <c:pt idx="23">
                        <c:v>0.4878136380548051</c:v>
                      </c:pt>
                      <c:pt idx="24">
                        <c:v>0.5142499979021713</c:v>
                      </c:pt>
                      <c:pt idx="25">
                        <c:v>0.52686019370360593</c:v>
                      </c:pt>
                      <c:pt idx="26">
                        <c:v>0.53604521156925822</c:v>
                      </c:pt>
                      <c:pt idx="27">
                        <c:v>0.54768790369790388</c:v>
                      </c:pt>
                      <c:pt idx="28">
                        <c:v>0.54960079074353019</c:v>
                      </c:pt>
                      <c:pt idx="29">
                        <c:v>0.52995082060186971</c:v>
                      </c:pt>
                      <c:pt idx="30">
                        <c:v>0.50036591999811308</c:v>
                      </c:pt>
                      <c:pt idx="31">
                        <c:v>0.48544625510418349</c:v>
                      </c:pt>
                      <c:pt idx="32">
                        <c:v>0.48622027208180962</c:v>
                      </c:pt>
                      <c:pt idx="33">
                        <c:v>0.48630037224175698</c:v>
                      </c:pt>
                      <c:pt idx="34">
                        <c:v>0.54247724618744819</c:v>
                      </c:pt>
                      <c:pt idx="35">
                        <c:v>0.50753751731001406</c:v>
                      </c:pt>
                      <c:pt idx="36">
                        <c:v>0.50764701561940129</c:v>
                      </c:pt>
                      <c:pt idx="37">
                        <c:v>0.50697619047537246</c:v>
                      </c:pt>
                      <c:pt idx="38">
                        <c:v>0.4913126236884357</c:v>
                      </c:pt>
                      <c:pt idx="39">
                        <c:v>0.45720725967417203</c:v>
                      </c:pt>
                      <c:pt idx="40">
                        <c:v>0.44583689883044053</c:v>
                      </c:pt>
                      <c:pt idx="41">
                        <c:v>0.42659017451172981</c:v>
                      </c:pt>
                      <c:pt idx="42">
                        <c:v>0.42979431834087883</c:v>
                      </c:pt>
                      <c:pt idx="43">
                        <c:v>0.45073972097829829</c:v>
                      </c:pt>
                      <c:pt idx="44">
                        <c:v>0.46506625807438706</c:v>
                      </c:pt>
                      <c:pt idx="45">
                        <c:v>0.47704945624680145</c:v>
                      </c:pt>
                      <c:pt idx="46">
                        <c:v>0.49045564136001774</c:v>
                      </c:pt>
                      <c:pt idx="47">
                        <c:v>0.50819512391599775</c:v>
                      </c:pt>
                      <c:pt idx="48">
                        <c:v>0.52020941707159984</c:v>
                      </c:pt>
                      <c:pt idx="49">
                        <c:v>0.54322894050714388</c:v>
                      </c:pt>
                      <c:pt idx="50">
                        <c:v>0.54790692897892301</c:v>
                      </c:pt>
                      <c:pt idx="51">
                        <c:v>0.50717205403620269</c:v>
                      </c:pt>
                      <c:pt idx="52">
                        <c:v>0.49756813963956886</c:v>
                      </c:pt>
                      <c:pt idx="53">
                        <c:v>0.49947274789101603</c:v>
                      </c:pt>
                      <c:pt idx="54">
                        <c:v>0.51118043657933288</c:v>
                      </c:pt>
                      <c:pt idx="55">
                        <c:v>0.55745794502239143</c:v>
                      </c:pt>
                      <c:pt idx="56">
                        <c:v>0.57361145803897629</c:v>
                      </c:pt>
                      <c:pt idx="57">
                        <c:v>0.57471648566019373</c:v>
                      </c:pt>
                      <c:pt idx="58">
                        <c:v>0.59136430544194174</c:v>
                      </c:pt>
                      <c:pt idx="59">
                        <c:v>0.56366442465766509</c:v>
                      </c:pt>
                      <c:pt idx="60">
                        <c:v>0.56755847975133666</c:v>
                      </c:pt>
                      <c:pt idx="61">
                        <c:v>0.55911113642213706</c:v>
                      </c:pt>
                      <c:pt idx="62">
                        <c:v>0.55942604475772029</c:v>
                      </c:pt>
                      <c:pt idx="63">
                        <c:v>0.56010858234262584</c:v>
                      </c:pt>
                      <c:pt idx="64">
                        <c:v>0.55489269338745362</c:v>
                      </c:pt>
                      <c:pt idx="65">
                        <c:v>0.5173157236156225</c:v>
                      </c:pt>
                      <c:pt idx="66">
                        <c:v>0.50294461518056266</c:v>
                      </c:pt>
                      <c:pt idx="67">
                        <c:v>0.48331630090714078</c:v>
                      </c:pt>
                      <c:pt idx="68">
                        <c:v>0.48508226696107726</c:v>
                      </c:pt>
                      <c:pt idx="69">
                        <c:v>0.48230445799897115</c:v>
                      </c:pt>
                      <c:pt idx="70">
                        <c:v>0.47153318408028216</c:v>
                      </c:pt>
                      <c:pt idx="71">
                        <c:v>0.46896814164284251</c:v>
                      </c:pt>
                      <c:pt idx="72">
                        <c:v>0.44417823632911213</c:v>
                      </c:pt>
                      <c:pt idx="73">
                        <c:v>0.41430663849659199</c:v>
                      </c:pt>
                      <c:pt idx="74">
                        <c:v>0.39313830968203989</c:v>
                      </c:pt>
                      <c:pt idx="75">
                        <c:v>0.36308772039283943</c:v>
                      </c:pt>
                      <c:pt idx="76">
                        <c:v>0.34494939226245075</c:v>
                      </c:pt>
                      <c:pt idx="77">
                        <c:v>0.33272988524770397</c:v>
                      </c:pt>
                      <c:pt idx="78">
                        <c:v>0.33267089769582386</c:v>
                      </c:pt>
                      <c:pt idx="79">
                        <c:v>0.32763321574610316</c:v>
                      </c:pt>
                      <c:pt idx="80">
                        <c:v>0.32474561097041543</c:v>
                      </c:pt>
                      <c:pt idx="81">
                        <c:v>0.32649367508353178</c:v>
                      </c:pt>
                      <c:pt idx="82">
                        <c:v>0.30710743824055642</c:v>
                      </c:pt>
                      <c:pt idx="83">
                        <c:v>0.29924948767041987</c:v>
                      </c:pt>
                      <c:pt idx="84">
                        <c:v>0.29515741808203311</c:v>
                      </c:pt>
                      <c:pt idx="85">
                        <c:v>0.30316341790343099</c:v>
                      </c:pt>
                      <c:pt idx="86">
                        <c:v>0.3322126313108324</c:v>
                      </c:pt>
                      <c:pt idx="87">
                        <c:v>0.34097372311974927</c:v>
                      </c:pt>
                      <c:pt idx="88">
                        <c:v>0.35609852649457013</c:v>
                      </c:pt>
                      <c:pt idx="89">
                        <c:v>0.38374606906478015</c:v>
                      </c:pt>
                      <c:pt idx="90">
                        <c:v>0.38113264358709109</c:v>
                      </c:pt>
                      <c:pt idx="91">
                        <c:v>0.40577835913633842</c:v>
                      </c:pt>
                      <c:pt idx="92">
                        <c:v>0.40669269373202682</c:v>
                      </c:pt>
                      <c:pt idx="93">
                        <c:v>0.40560607757753087</c:v>
                      </c:pt>
                      <c:pt idx="94">
                        <c:v>0.40163955264106072</c:v>
                      </c:pt>
                      <c:pt idx="95">
                        <c:v>0.42149209090144618</c:v>
                      </c:pt>
                      <c:pt idx="96">
                        <c:v>0.42805017715000387</c:v>
                      </c:pt>
                      <c:pt idx="97">
                        <c:v>0.42714559485797038</c:v>
                      </c:pt>
                      <c:pt idx="98">
                        <c:v>0.43252481618302402</c:v>
                      </c:pt>
                      <c:pt idx="99">
                        <c:v>0.43484743965714034</c:v>
                      </c:pt>
                      <c:pt idx="100">
                        <c:v>0.42773084741241951</c:v>
                      </c:pt>
                      <c:pt idx="101">
                        <c:v>0.42885564333572801</c:v>
                      </c:pt>
                      <c:pt idx="102">
                        <c:v>0.41985005458159513</c:v>
                      </c:pt>
                      <c:pt idx="103">
                        <c:v>0.41581604104017478</c:v>
                      </c:pt>
                      <c:pt idx="104">
                        <c:v>0.42078429275661805</c:v>
                      </c:pt>
                      <c:pt idx="105">
                        <c:v>0.42074165988386752</c:v>
                      </c:pt>
                      <c:pt idx="106">
                        <c:v>0.42309773908659409</c:v>
                      </c:pt>
                      <c:pt idx="107">
                        <c:v>0.42590633873206224</c:v>
                      </c:pt>
                      <c:pt idx="108">
                        <c:v>0.42866109921358714</c:v>
                      </c:pt>
                      <c:pt idx="109">
                        <c:v>0.42893760294045735</c:v>
                      </c:pt>
                      <c:pt idx="110">
                        <c:v>0.40894202474650199</c:v>
                      </c:pt>
                      <c:pt idx="111">
                        <c:v>0.39778533074131434</c:v>
                      </c:pt>
                      <c:pt idx="112">
                        <c:v>0.39854470416329318</c:v>
                      </c:pt>
                      <c:pt idx="113">
                        <c:v>0.39220361768066497</c:v>
                      </c:pt>
                      <c:pt idx="114">
                        <c:v>0.37303232133201197</c:v>
                      </c:pt>
                      <c:pt idx="115">
                        <c:v>0.37305064352488126</c:v>
                      </c:pt>
                      <c:pt idx="116">
                        <c:v>0.36796135901436527</c:v>
                      </c:pt>
                      <c:pt idx="117">
                        <c:v>0.37128689708808738</c:v>
                      </c:pt>
                      <c:pt idx="118">
                        <c:v>0.36370030839661494</c:v>
                      </c:pt>
                      <c:pt idx="119">
                        <c:v>0.36582332623188135</c:v>
                      </c:pt>
                      <c:pt idx="120">
                        <c:v>0.36177601633340656</c:v>
                      </c:pt>
                      <c:pt idx="121">
                        <c:v>0.36915152904188575</c:v>
                      </c:pt>
                      <c:pt idx="122">
                        <c:v>0.35691806206235055</c:v>
                      </c:pt>
                      <c:pt idx="123">
                        <c:v>0.37028898366401819</c:v>
                      </c:pt>
                      <c:pt idx="124">
                        <c:v>0.37518365905851314</c:v>
                      </c:pt>
                      <c:pt idx="125">
                        <c:v>0.38096422976510969</c:v>
                      </c:pt>
                      <c:pt idx="126">
                        <c:v>0.37699671450583572</c:v>
                      </c:pt>
                      <c:pt idx="127">
                        <c:v>0.3758110810537687</c:v>
                      </c:pt>
                      <c:pt idx="128">
                        <c:v>0.38009741702429939</c:v>
                      </c:pt>
                      <c:pt idx="129">
                        <c:v>0.39379582881947672</c:v>
                      </c:pt>
                      <c:pt idx="130">
                        <c:v>0.40602686503156094</c:v>
                      </c:pt>
                      <c:pt idx="131">
                        <c:v>0.4006021820595273</c:v>
                      </c:pt>
                      <c:pt idx="132">
                        <c:v>0.34431077811079264</c:v>
                      </c:pt>
                      <c:pt idx="133">
                        <c:v>0.34210290788376302</c:v>
                      </c:pt>
                      <c:pt idx="134">
                        <c:v>0.34398129762659502</c:v>
                      </c:pt>
                      <c:pt idx="135">
                        <c:v>0.34820445386734761</c:v>
                      </c:pt>
                      <c:pt idx="136">
                        <c:v>0.34754677777810022</c:v>
                      </c:pt>
                      <c:pt idx="137">
                        <c:v>0.35552068436497863</c:v>
                      </c:pt>
                      <c:pt idx="138">
                        <c:v>0.36963380491084369</c:v>
                      </c:pt>
                      <c:pt idx="139">
                        <c:v>0.37203167527838832</c:v>
                      </c:pt>
                      <c:pt idx="140">
                        <c:v>0.38232919178972724</c:v>
                      </c:pt>
                      <c:pt idx="141">
                        <c:v>0.38535043440695005</c:v>
                      </c:pt>
                      <c:pt idx="142">
                        <c:v>0.39782819062157476</c:v>
                      </c:pt>
                      <c:pt idx="143">
                        <c:v>0.3954425183498872</c:v>
                      </c:pt>
                      <c:pt idx="144">
                        <c:v>0.38171738601402849</c:v>
                      </c:pt>
                      <c:pt idx="145">
                        <c:v>0.40679370880633375</c:v>
                      </c:pt>
                      <c:pt idx="146">
                        <c:v>0.41938043980452266</c:v>
                      </c:pt>
                      <c:pt idx="147">
                        <c:v>0.42382094021341882</c:v>
                      </c:pt>
                      <c:pt idx="148">
                        <c:v>0.42169772255936416</c:v>
                      </c:pt>
                      <c:pt idx="149">
                        <c:v>0.42764390509481742</c:v>
                      </c:pt>
                      <c:pt idx="150">
                        <c:v>0.43298566167389835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2BF1-2945-BD8A-CAF140AEB758}"/>
                  </c:ext>
                </c:extLst>
              </c15:ser>
            </c15:filteredLineSeries>
          </c:ext>
        </c:extLst>
      </c:lineChart>
      <c:dateAx>
        <c:axId val="28432938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84337616"/>
        <c:crosses val="autoZero"/>
        <c:auto val="1"/>
        <c:lblOffset val="100"/>
        <c:baseTimeUnit val="months"/>
        <c:majorUnit val="4"/>
        <c:majorTimeUnit val="months"/>
      </c:dateAx>
      <c:valAx>
        <c:axId val="28433761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84329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400512135601862"/>
          <c:y val="0.92552485716471222"/>
          <c:w val="0.53373804799871616"/>
          <c:h val="5.57932874769786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UY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s-UY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s-ES" sz="1800" b="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Importaciones y Exportaciones como % del Consumo – Considerando produccion</a:t>
            </a:r>
            <a:r>
              <a:rPr lang="es-ES" sz="1800" b="0" baseline="0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formal</a:t>
            </a:r>
            <a:endParaRPr lang="es-ES" sz="1800" b="0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1907277234007"/>
          <c:y val="0.157539400414276"/>
          <c:w val="0.87665022434808804"/>
          <c:h val="0.62503026366860992"/>
        </c:manualLayout>
      </c:layout>
      <c:lineChart>
        <c:grouping val="standard"/>
        <c:varyColors val="0"/>
        <c:ser>
          <c:idx val="0"/>
          <c:order val="0"/>
          <c:tx>
            <c:strRef>
              <c:f>'Dados Finais'!$V$2</c:f>
              <c:strCache>
                <c:ptCount val="1"/>
                <c:pt idx="0">
                  <c:v>Importaciones/Consumo</c:v>
                </c:pt>
              </c:strCache>
            </c:strRef>
          </c:tx>
          <c:spPr>
            <a:ln>
              <a:solidFill>
                <a:srgbClr val="215273"/>
              </a:solidFill>
            </a:ln>
          </c:spPr>
          <c:marker>
            <c:symbol val="none"/>
          </c:marker>
          <c:cat>
            <c:strRef>
              <c:f>'Dados Finais'!$U$3:$U$26</c:f>
              <c:strCach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T1 2023</c:v>
                </c:pt>
              </c:strCache>
            </c:strRef>
          </c:cat>
          <c:val>
            <c:numRef>
              <c:f>'Dados Finais'!$V$3:$V$26</c:f>
              <c:numCache>
                <c:formatCode>0.0%</c:formatCode>
                <c:ptCount val="24"/>
                <c:pt idx="0">
                  <c:v>0.11113076666889846</c:v>
                </c:pt>
                <c:pt idx="1">
                  <c:v>4.3669718039808444E-2</c:v>
                </c:pt>
                <c:pt idx="2">
                  <c:v>8.0292575047024389E-2</c:v>
                </c:pt>
                <c:pt idx="3">
                  <c:v>2.9843657969431354E-2</c:v>
                </c:pt>
                <c:pt idx="4">
                  <c:v>1.8405929032614805E-2</c:v>
                </c:pt>
                <c:pt idx="5">
                  <c:v>2.0770167604759134E-2</c:v>
                </c:pt>
                <c:pt idx="6">
                  <c:v>2.8613895008183347E-2</c:v>
                </c:pt>
                <c:pt idx="7">
                  <c:v>1.4289616654703744E-2</c:v>
                </c:pt>
                <c:pt idx="8">
                  <c:v>1.7306615339118002E-2</c:v>
                </c:pt>
                <c:pt idx="9">
                  <c:v>3.9583534585209627E-2</c:v>
                </c:pt>
                <c:pt idx="10">
                  <c:v>3.2903922420187512E-2</c:v>
                </c:pt>
                <c:pt idx="11">
                  <c:v>5.3123139589284551E-2</c:v>
                </c:pt>
                <c:pt idx="12">
                  <c:v>5.3954822801753573E-2</c:v>
                </c:pt>
                <c:pt idx="13">
                  <c:v>4.3522119079502514E-2</c:v>
                </c:pt>
                <c:pt idx="14">
                  <c:v>2.8987105648849893E-2</c:v>
                </c:pt>
                <c:pt idx="15">
                  <c:v>4.4190962630258707E-2</c:v>
                </c:pt>
                <c:pt idx="16">
                  <c:v>7.5783276023337537E-2</c:v>
                </c:pt>
                <c:pt idx="17">
                  <c:v>4.9873231074643115E-2</c:v>
                </c:pt>
                <c:pt idx="18">
                  <c:v>4.6516143259082807E-2</c:v>
                </c:pt>
                <c:pt idx="19">
                  <c:v>4.1613613916009616E-2</c:v>
                </c:pt>
                <c:pt idx="20">
                  <c:v>5.0119858017321418E-2</c:v>
                </c:pt>
                <c:pt idx="21">
                  <c:v>2.9796111277254445E-2</c:v>
                </c:pt>
                <c:pt idx="22">
                  <c:v>5.1700374447572209E-2</c:v>
                </c:pt>
                <c:pt idx="23">
                  <c:v>7.987686593269E-2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0E-41F5-B1A3-B6A04F5A300F}"/>
            </c:ext>
          </c:extLst>
        </c:ser>
        <c:ser>
          <c:idx val="1"/>
          <c:order val="1"/>
          <c:tx>
            <c:strRef>
              <c:f>'Dados Finais'!$W$2</c:f>
              <c:strCache>
                <c:ptCount val="1"/>
                <c:pt idx="0">
                  <c:v>Exportaciones/Consumo</c:v>
                </c:pt>
              </c:strCache>
              <c:extLst xmlns:c15="http://schemas.microsoft.com/office/drawing/2012/chart"/>
            </c:strRef>
          </c:tx>
          <c:spPr>
            <a:ln>
              <a:solidFill>
                <a:srgbClr val="54C595"/>
              </a:solidFill>
            </a:ln>
          </c:spPr>
          <c:marker>
            <c:symbol val="none"/>
          </c:marker>
          <c:cat>
            <c:strRef>
              <c:f>'Dados Finais'!$U$3:$U$26</c:f>
              <c:strCach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T1 2023</c:v>
                </c:pt>
              </c:strCache>
            </c:strRef>
          </c:cat>
          <c:val>
            <c:numRef>
              <c:f>'Dados Finais'!$W$3:$W$26</c:f>
              <c:numCache>
                <c:formatCode>0.0%</c:formatCode>
                <c:ptCount val="24"/>
                <c:pt idx="0">
                  <c:v>2.4677896502918149E-3</c:v>
                </c:pt>
                <c:pt idx="1">
                  <c:v>3.7118124173137301E-3</c:v>
                </c:pt>
                <c:pt idx="2">
                  <c:v>8.1715643087967235E-3</c:v>
                </c:pt>
                <c:pt idx="3">
                  <c:v>1.2817162481549186E-2</c:v>
                </c:pt>
                <c:pt idx="4">
                  <c:v>2.6311334180758129E-2</c:v>
                </c:pt>
                <c:pt idx="5">
                  <c:v>2.9271452913837932E-2</c:v>
                </c:pt>
                <c:pt idx="6">
                  <c:v>2.5392632587524788E-2</c:v>
                </c:pt>
                <c:pt idx="7">
                  <c:v>3.2483470850468571E-2</c:v>
                </c:pt>
                <c:pt idx="8">
                  <c:v>4.6751495160223026E-2</c:v>
                </c:pt>
                <c:pt idx="9">
                  <c:v>3.3587844931346443E-2</c:v>
                </c:pt>
                <c:pt idx="10">
                  <c:v>8.3106581930655291E-3</c:v>
                </c:pt>
                <c:pt idx="11">
                  <c:v>5.0883697371283563E-3</c:v>
                </c:pt>
                <c:pt idx="12">
                  <c:v>4.8858010658332229E-3</c:v>
                </c:pt>
                <c:pt idx="13">
                  <c:v>5.3879988574795108E-3</c:v>
                </c:pt>
                <c:pt idx="14">
                  <c:v>1.749875277094701E-2</c:v>
                </c:pt>
                <c:pt idx="15">
                  <c:v>1.7774515190715941E-2</c:v>
                </c:pt>
                <c:pt idx="16">
                  <c:v>9.5134791518655948E-3</c:v>
                </c:pt>
                <c:pt idx="17">
                  <c:v>5.3589795056066787E-3</c:v>
                </c:pt>
                <c:pt idx="18">
                  <c:v>2.6069808451090587E-3</c:v>
                </c:pt>
                <c:pt idx="19">
                  <c:v>2.490610559926127E-3</c:v>
                </c:pt>
                <c:pt idx="20">
                  <c:v>3.7430949676303762E-3</c:v>
                </c:pt>
                <c:pt idx="21">
                  <c:v>4.6416376946217036E-3</c:v>
                </c:pt>
                <c:pt idx="22">
                  <c:v>5.0083948935103293E-3</c:v>
                </c:pt>
                <c:pt idx="23">
                  <c:v>2.6794150503565723E-3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800E-41F5-B1A3-B6A04F5A30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4338792"/>
        <c:axId val="284341144"/>
        <c:extLst/>
      </c:lineChart>
      <c:catAx>
        <c:axId val="284338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s-UY"/>
          </a:p>
        </c:txPr>
        <c:crossAx val="2843411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8434114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s-UY"/>
          </a:p>
        </c:txPr>
        <c:crossAx val="2843387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4075872062726899"/>
          <c:y val="0.92885441275265646"/>
          <c:w val="0.76933956575625628"/>
          <c:h val="6.1476016903263063E-2"/>
        </c:manualLayout>
      </c:layout>
      <c:overlay val="0"/>
      <c:txPr>
        <a:bodyPr/>
        <a:lstStyle/>
        <a:p>
          <a:pPr>
            <a:defRPr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s-UY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/>
      </a:pPr>
      <a:endParaRPr lang="es-UY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s-ES" sz="1800" b="1" i="0" u="none" strike="noStrike" kern="1200" spc="0" baseline="0" noProof="0" dirty="0">
                <a:solidFill>
                  <a:schemeClr val="tx1"/>
                </a:solidFill>
              </a:rPr>
              <a:t>Precios promedios Brasil - R$/litro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s-UY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Inputs!$DZ$3</c:f>
              <c:strCache>
                <c:ptCount val="1"/>
                <c:pt idx="0">
                  <c:v>Brasil</c:v>
                </c:pt>
              </c:strCache>
            </c:strRef>
          </c:tx>
          <c:spPr>
            <a:ln w="28575" cap="rnd">
              <a:solidFill>
                <a:srgbClr val="215273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'Dados finais'!$FC$58:$FC$282</c:f>
              <c:numCache>
                <c:formatCode>mmm\-yy</c:formatCode>
                <c:ptCount val="225"/>
                <c:pt idx="0">
                  <c:v>38200</c:v>
                </c:pt>
                <c:pt idx="1">
                  <c:v>38231</c:v>
                </c:pt>
                <c:pt idx="2">
                  <c:v>38261</c:v>
                </c:pt>
                <c:pt idx="3">
                  <c:v>38292</c:v>
                </c:pt>
                <c:pt idx="4">
                  <c:v>38322</c:v>
                </c:pt>
                <c:pt idx="5">
                  <c:v>38353</c:v>
                </c:pt>
                <c:pt idx="6">
                  <c:v>38384</c:v>
                </c:pt>
                <c:pt idx="7">
                  <c:v>38412</c:v>
                </c:pt>
                <c:pt idx="8">
                  <c:v>38443</c:v>
                </c:pt>
                <c:pt idx="9">
                  <c:v>38473</c:v>
                </c:pt>
                <c:pt idx="10">
                  <c:v>38504</c:v>
                </c:pt>
                <c:pt idx="11">
                  <c:v>38534</c:v>
                </c:pt>
                <c:pt idx="12">
                  <c:v>38565</c:v>
                </c:pt>
                <c:pt idx="13">
                  <c:v>38596</c:v>
                </c:pt>
                <c:pt idx="14">
                  <c:v>38626</c:v>
                </c:pt>
                <c:pt idx="15">
                  <c:v>38657</c:v>
                </c:pt>
                <c:pt idx="16">
                  <c:v>38687</c:v>
                </c:pt>
                <c:pt idx="17">
                  <c:v>38718</c:v>
                </c:pt>
                <c:pt idx="18">
                  <c:v>38749</c:v>
                </c:pt>
                <c:pt idx="19">
                  <c:v>38777</c:v>
                </c:pt>
                <c:pt idx="20">
                  <c:v>38808</c:v>
                </c:pt>
                <c:pt idx="21">
                  <c:v>38838</c:v>
                </c:pt>
                <c:pt idx="22">
                  <c:v>38869</c:v>
                </c:pt>
                <c:pt idx="23">
                  <c:v>38899</c:v>
                </c:pt>
                <c:pt idx="24">
                  <c:v>38930</c:v>
                </c:pt>
                <c:pt idx="25">
                  <c:v>38961</c:v>
                </c:pt>
                <c:pt idx="26">
                  <c:v>38991</c:v>
                </c:pt>
                <c:pt idx="27">
                  <c:v>39022</c:v>
                </c:pt>
                <c:pt idx="28">
                  <c:v>39052</c:v>
                </c:pt>
                <c:pt idx="29">
                  <c:v>39083</c:v>
                </c:pt>
                <c:pt idx="30">
                  <c:v>39114</c:v>
                </c:pt>
                <c:pt idx="31">
                  <c:v>39142</c:v>
                </c:pt>
                <c:pt idx="32">
                  <c:v>39173</c:v>
                </c:pt>
                <c:pt idx="33">
                  <c:v>39203</c:v>
                </c:pt>
                <c:pt idx="34">
                  <c:v>39234</c:v>
                </c:pt>
                <c:pt idx="35">
                  <c:v>39264</c:v>
                </c:pt>
                <c:pt idx="36">
                  <c:v>39295</c:v>
                </c:pt>
                <c:pt idx="37">
                  <c:v>39326</c:v>
                </c:pt>
                <c:pt idx="38">
                  <c:v>39356</c:v>
                </c:pt>
                <c:pt idx="39">
                  <c:v>39387</c:v>
                </c:pt>
                <c:pt idx="40">
                  <c:v>39417</c:v>
                </c:pt>
                <c:pt idx="41">
                  <c:v>39448</c:v>
                </c:pt>
                <c:pt idx="42">
                  <c:v>39479</c:v>
                </c:pt>
                <c:pt idx="43">
                  <c:v>39508</c:v>
                </c:pt>
                <c:pt idx="44">
                  <c:v>39539</c:v>
                </c:pt>
                <c:pt idx="45">
                  <c:v>39569</c:v>
                </c:pt>
                <c:pt idx="46">
                  <c:v>39600</c:v>
                </c:pt>
                <c:pt idx="47">
                  <c:v>39630</c:v>
                </c:pt>
                <c:pt idx="48">
                  <c:v>39661</c:v>
                </c:pt>
                <c:pt idx="49">
                  <c:v>39692</c:v>
                </c:pt>
                <c:pt idx="50">
                  <c:v>39722</c:v>
                </c:pt>
                <c:pt idx="51">
                  <c:v>39753</c:v>
                </c:pt>
                <c:pt idx="52">
                  <c:v>39783</c:v>
                </c:pt>
                <c:pt idx="53">
                  <c:v>39814</c:v>
                </c:pt>
                <c:pt idx="54">
                  <c:v>39845</c:v>
                </c:pt>
                <c:pt idx="55">
                  <c:v>39873</c:v>
                </c:pt>
                <c:pt idx="56">
                  <c:v>39904</c:v>
                </c:pt>
                <c:pt idx="57">
                  <c:v>39934</c:v>
                </c:pt>
                <c:pt idx="58">
                  <c:v>39965</c:v>
                </c:pt>
                <c:pt idx="59">
                  <c:v>39995</c:v>
                </c:pt>
                <c:pt idx="60">
                  <c:v>40026</c:v>
                </c:pt>
                <c:pt idx="61">
                  <c:v>40057</c:v>
                </c:pt>
                <c:pt idx="62">
                  <c:v>40087</c:v>
                </c:pt>
                <c:pt idx="63">
                  <c:v>40118</c:v>
                </c:pt>
                <c:pt idx="64">
                  <c:v>40148</c:v>
                </c:pt>
                <c:pt idx="65">
                  <c:v>40179</c:v>
                </c:pt>
                <c:pt idx="66">
                  <c:v>40210</c:v>
                </c:pt>
                <c:pt idx="67">
                  <c:v>40238</c:v>
                </c:pt>
                <c:pt idx="68">
                  <c:v>40269</c:v>
                </c:pt>
                <c:pt idx="69">
                  <c:v>40299</c:v>
                </c:pt>
                <c:pt idx="70">
                  <c:v>40330</c:v>
                </c:pt>
                <c:pt idx="71">
                  <c:v>40360</c:v>
                </c:pt>
                <c:pt idx="72">
                  <c:v>40391</c:v>
                </c:pt>
                <c:pt idx="73">
                  <c:v>40422</c:v>
                </c:pt>
                <c:pt idx="74">
                  <c:v>40452</c:v>
                </c:pt>
                <c:pt idx="75">
                  <c:v>40483</c:v>
                </c:pt>
                <c:pt idx="76">
                  <c:v>40513</c:v>
                </c:pt>
                <c:pt idx="77">
                  <c:v>40544</c:v>
                </c:pt>
                <c:pt idx="78">
                  <c:v>40575</c:v>
                </c:pt>
                <c:pt idx="79">
                  <c:v>40603</c:v>
                </c:pt>
                <c:pt idx="80">
                  <c:v>40634</c:v>
                </c:pt>
                <c:pt idx="81">
                  <c:v>40664</c:v>
                </c:pt>
                <c:pt idx="82">
                  <c:v>40695</c:v>
                </c:pt>
                <c:pt idx="83">
                  <c:v>40725</c:v>
                </c:pt>
                <c:pt idx="84">
                  <c:v>40756</c:v>
                </c:pt>
                <c:pt idx="85">
                  <c:v>40787</c:v>
                </c:pt>
                <c:pt idx="86">
                  <c:v>40817</c:v>
                </c:pt>
                <c:pt idx="87">
                  <c:v>40848</c:v>
                </c:pt>
                <c:pt idx="88">
                  <c:v>40878</c:v>
                </c:pt>
                <c:pt idx="89">
                  <c:v>40909</c:v>
                </c:pt>
                <c:pt idx="90">
                  <c:v>40940</c:v>
                </c:pt>
                <c:pt idx="91">
                  <c:v>40969</c:v>
                </c:pt>
                <c:pt idx="92">
                  <c:v>41000</c:v>
                </c:pt>
                <c:pt idx="93">
                  <c:v>41030</c:v>
                </c:pt>
                <c:pt idx="94">
                  <c:v>41061</c:v>
                </c:pt>
                <c:pt idx="95">
                  <c:v>41091</c:v>
                </c:pt>
                <c:pt idx="96">
                  <c:v>41122</c:v>
                </c:pt>
                <c:pt idx="97">
                  <c:v>41153</c:v>
                </c:pt>
                <c:pt idx="98">
                  <c:v>41183</c:v>
                </c:pt>
                <c:pt idx="99">
                  <c:v>41214</c:v>
                </c:pt>
                <c:pt idx="100">
                  <c:v>41244</c:v>
                </c:pt>
                <c:pt idx="101">
                  <c:v>41275</c:v>
                </c:pt>
                <c:pt idx="102">
                  <c:v>41306</c:v>
                </c:pt>
                <c:pt idx="103">
                  <c:v>41334</c:v>
                </c:pt>
                <c:pt idx="104">
                  <c:v>41365</c:v>
                </c:pt>
                <c:pt idx="105">
                  <c:v>41395</c:v>
                </c:pt>
                <c:pt idx="106">
                  <c:v>41426</c:v>
                </c:pt>
                <c:pt idx="107">
                  <c:v>41456</c:v>
                </c:pt>
                <c:pt idx="108">
                  <c:v>41487</c:v>
                </c:pt>
                <c:pt idx="109">
                  <c:v>41518</c:v>
                </c:pt>
                <c:pt idx="110">
                  <c:v>41548</c:v>
                </c:pt>
                <c:pt idx="111">
                  <c:v>41579</c:v>
                </c:pt>
                <c:pt idx="112">
                  <c:v>41609</c:v>
                </c:pt>
                <c:pt idx="113">
                  <c:v>41640</c:v>
                </c:pt>
                <c:pt idx="114">
                  <c:v>41671</c:v>
                </c:pt>
                <c:pt idx="115">
                  <c:v>41699</c:v>
                </c:pt>
                <c:pt idx="116">
                  <c:v>41730</c:v>
                </c:pt>
                <c:pt idx="117">
                  <c:v>41760</c:v>
                </c:pt>
                <c:pt idx="118">
                  <c:v>41791</c:v>
                </c:pt>
                <c:pt idx="119">
                  <c:v>41821</c:v>
                </c:pt>
                <c:pt idx="120">
                  <c:v>41852</c:v>
                </c:pt>
                <c:pt idx="121">
                  <c:v>41883</c:v>
                </c:pt>
                <c:pt idx="122">
                  <c:v>41913</c:v>
                </c:pt>
                <c:pt idx="123">
                  <c:v>41944</c:v>
                </c:pt>
                <c:pt idx="124">
                  <c:v>41974</c:v>
                </c:pt>
                <c:pt idx="125">
                  <c:v>42005</c:v>
                </c:pt>
                <c:pt idx="126">
                  <c:v>42036</c:v>
                </c:pt>
                <c:pt idx="127">
                  <c:v>42064</c:v>
                </c:pt>
                <c:pt idx="128">
                  <c:v>42095</c:v>
                </c:pt>
                <c:pt idx="129">
                  <c:v>42125</c:v>
                </c:pt>
                <c:pt idx="130">
                  <c:v>42156</c:v>
                </c:pt>
                <c:pt idx="131">
                  <c:v>42186</c:v>
                </c:pt>
                <c:pt idx="132">
                  <c:v>42217</c:v>
                </c:pt>
                <c:pt idx="133">
                  <c:v>42248</c:v>
                </c:pt>
                <c:pt idx="134">
                  <c:v>42278</c:v>
                </c:pt>
                <c:pt idx="135">
                  <c:v>42309</c:v>
                </c:pt>
                <c:pt idx="136">
                  <c:v>42339</c:v>
                </c:pt>
                <c:pt idx="137">
                  <c:v>42370</c:v>
                </c:pt>
                <c:pt idx="138">
                  <c:v>42401</c:v>
                </c:pt>
                <c:pt idx="139">
                  <c:v>42430</c:v>
                </c:pt>
                <c:pt idx="140">
                  <c:v>42461</c:v>
                </c:pt>
                <c:pt idx="141">
                  <c:v>42491</c:v>
                </c:pt>
                <c:pt idx="142">
                  <c:v>42522</c:v>
                </c:pt>
                <c:pt idx="143">
                  <c:v>42552</c:v>
                </c:pt>
                <c:pt idx="144">
                  <c:v>42583</c:v>
                </c:pt>
                <c:pt idx="145">
                  <c:v>42614</c:v>
                </c:pt>
                <c:pt idx="146">
                  <c:v>42644</c:v>
                </c:pt>
                <c:pt idx="147">
                  <c:v>42675</c:v>
                </c:pt>
                <c:pt idx="148">
                  <c:v>42705</c:v>
                </c:pt>
                <c:pt idx="149">
                  <c:v>42736</c:v>
                </c:pt>
                <c:pt idx="150">
                  <c:v>42767</c:v>
                </c:pt>
                <c:pt idx="151">
                  <c:v>42795</c:v>
                </c:pt>
                <c:pt idx="152">
                  <c:v>42826</c:v>
                </c:pt>
                <c:pt idx="153">
                  <c:v>42856</c:v>
                </c:pt>
                <c:pt idx="154">
                  <c:v>42887</c:v>
                </c:pt>
                <c:pt idx="155">
                  <c:v>42917</c:v>
                </c:pt>
                <c:pt idx="156">
                  <c:v>42948</c:v>
                </c:pt>
                <c:pt idx="157">
                  <c:v>42979</c:v>
                </c:pt>
                <c:pt idx="158">
                  <c:v>43009</c:v>
                </c:pt>
                <c:pt idx="159">
                  <c:v>43040</c:v>
                </c:pt>
                <c:pt idx="160">
                  <c:v>43070</c:v>
                </c:pt>
                <c:pt idx="161">
                  <c:v>43101</c:v>
                </c:pt>
                <c:pt idx="162">
                  <c:v>43132</c:v>
                </c:pt>
                <c:pt idx="163">
                  <c:v>43160</c:v>
                </c:pt>
                <c:pt idx="164">
                  <c:v>43191</c:v>
                </c:pt>
                <c:pt idx="165">
                  <c:v>43221</c:v>
                </c:pt>
                <c:pt idx="166">
                  <c:v>43252</c:v>
                </c:pt>
                <c:pt idx="167">
                  <c:v>43282</c:v>
                </c:pt>
                <c:pt idx="168">
                  <c:v>43313</c:v>
                </c:pt>
                <c:pt idx="169">
                  <c:v>43344</c:v>
                </c:pt>
                <c:pt idx="170">
                  <c:v>43374</c:v>
                </c:pt>
                <c:pt idx="171">
                  <c:v>43405</c:v>
                </c:pt>
                <c:pt idx="172">
                  <c:v>43435</c:v>
                </c:pt>
                <c:pt idx="173">
                  <c:v>43466</c:v>
                </c:pt>
                <c:pt idx="174">
                  <c:v>43497</c:v>
                </c:pt>
                <c:pt idx="175">
                  <c:v>43525</c:v>
                </c:pt>
                <c:pt idx="176">
                  <c:v>43556</c:v>
                </c:pt>
                <c:pt idx="177">
                  <c:v>43586</c:v>
                </c:pt>
                <c:pt idx="178">
                  <c:v>43617</c:v>
                </c:pt>
                <c:pt idx="179">
                  <c:v>43647</c:v>
                </c:pt>
                <c:pt idx="180">
                  <c:v>43678</c:v>
                </c:pt>
                <c:pt idx="181">
                  <c:v>43709</c:v>
                </c:pt>
                <c:pt idx="182">
                  <c:v>43739</c:v>
                </c:pt>
                <c:pt idx="183">
                  <c:v>43770</c:v>
                </c:pt>
                <c:pt idx="184">
                  <c:v>43800</c:v>
                </c:pt>
                <c:pt idx="185">
                  <c:v>43831</c:v>
                </c:pt>
                <c:pt idx="186">
                  <c:v>43862</c:v>
                </c:pt>
                <c:pt idx="187">
                  <c:v>43891</c:v>
                </c:pt>
                <c:pt idx="188">
                  <c:v>43922</c:v>
                </c:pt>
                <c:pt idx="189">
                  <c:v>43952</c:v>
                </c:pt>
                <c:pt idx="190">
                  <c:v>43983</c:v>
                </c:pt>
                <c:pt idx="191">
                  <c:v>44013</c:v>
                </c:pt>
                <c:pt idx="192">
                  <c:v>44044</c:v>
                </c:pt>
                <c:pt idx="193">
                  <c:v>44075</c:v>
                </c:pt>
                <c:pt idx="194">
                  <c:v>44105</c:v>
                </c:pt>
                <c:pt idx="195">
                  <c:v>44136</c:v>
                </c:pt>
                <c:pt idx="196">
                  <c:v>44166</c:v>
                </c:pt>
                <c:pt idx="197">
                  <c:v>44197</c:v>
                </c:pt>
                <c:pt idx="198">
                  <c:v>44228</c:v>
                </c:pt>
                <c:pt idx="199">
                  <c:v>44256</c:v>
                </c:pt>
                <c:pt idx="200">
                  <c:v>44287</c:v>
                </c:pt>
                <c:pt idx="201">
                  <c:v>44317</c:v>
                </c:pt>
                <c:pt idx="202">
                  <c:v>44348</c:v>
                </c:pt>
                <c:pt idx="203">
                  <c:v>44378</c:v>
                </c:pt>
                <c:pt idx="204">
                  <c:v>44409</c:v>
                </c:pt>
                <c:pt idx="205">
                  <c:v>44440</c:v>
                </c:pt>
                <c:pt idx="206">
                  <c:v>44470</c:v>
                </c:pt>
                <c:pt idx="207">
                  <c:v>44501</c:v>
                </c:pt>
                <c:pt idx="208">
                  <c:v>44531</c:v>
                </c:pt>
                <c:pt idx="209">
                  <c:v>44562</c:v>
                </c:pt>
                <c:pt idx="210">
                  <c:v>44593</c:v>
                </c:pt>
                <c:pt idx="211">
                  <c:v>44621</c:v>
                </c:pt>
                <c:pt idx="212">
                  <c:v>44652</c:v>
                </c:pt>
                <c:pt idx="213">
                  <c:v>44682</c:v>
                </c:pt>
                <c:pt idx="214">
                  <c:v>44713</c:v>
                </c:pt>
                <c:pt idx="215">
                  <c:v>44743</c:v>
                </c:pt>
                <c:pt idx="216">
                  <c:v>44774</c:v>
                </c:pt>
                <c:pt idx="217">
                  <c:v>44805</c:v>
                </c:pt>
                <c:pt idx="218">
                  <c:v>44835</c:v>
                </c:pt>
                <c:pt idx="219">
                  <c:v>44866</c:v>
                </c:pt>
                <c:pt idx="220">
                  <c:v>44896</c:v>
                </c:pt>
                <c:pt idx="221">
                  <c:v>44927</c:v>
                </c:pt>
                <c:pt idx="222">
                  <c:v>44958</c:v>
                </c:pt>
                <c:pt idx="223">
                  <c:v>44986</c:v>
                </c:pt>
                <c:pt idx="224">
                  <c:v>45017</c:v>
                </c:pt>
              </c:numCache>
            </c:numRef>
          </c:cat>
          <c:val>
            <c:numRef>
              <c:f>'Dados finais'!$FD$58:$FD$282</c:f>
              <c:numCache>
                <c:formatCode>0.00</c:formatCode>
                <c:ptCount val="225"/>
                <c:pt idx="0">
                  <c:v>1.8971950901386474</c:v>
                </c:pt>
                <c:pt idx="1">
                  <c:v>1.8622243488494281</c:v>
                </c:pt>
                <c:pt idx="2">
                  <c:v>1.8222502109570806</c:v>
                </c:pt>
                <c:pt idx="3">
                  <c:v>1.7514336353983557</c:v>
                </c:pt>
                <c:pt idx="4">
                  <c:v>1.6959769856707239</c:v>
                </c:pt>
                <c:pt idx="5">
                  <c:v>1.6922611584938065</c:v>
                </c:pt>
                <c:pt idx="6">
                  <c:v>1.7096949200765117</c:v>
                </c:pt>
                <c:pt idx="7">
                  <c:v>1.7279320903290423</c:v>
                </c:pt>
                <c:pt idx="8">
                  <c:v>1.862075096143065</c:v>
                </c:pt>
                <c:pt idx="9">
                  <c:v>1.8671944578680273</c:v>
                </c:pt>
                <c:pt idx="10">
                  <c:v>1.797370642860143</c:v>
                </c:pt>
                <c:pt idx="11">
                  <c:v>1.6101455487924776</c:v>
                </c:pt>
                <c:pt idx="12">
                  <c:v>1.6228985642832232</c:v>
                </c:pt>
                <c:pt idx="13">
                  <c:v>1.5304527925951656</c:v>
                </c:pt>
                <c:pt idx="14">
                  <c:v>1.4761523421415337</c:v>
                </c:pt>
                <c:pt idx="15">
                  <c:v>1.4161783427810966</c:v>
                </c:pt>
                <c:pt idx="16">
                  <c:v>1.3708356685714527</c:v>
                </c:pt>
                <c:pt idx="17">
                  <c:v>1.3058227268613409</c:v>
                </c:pt>
                <c:pt idx="18">
                  <c:v>1.3538962786200262</c:v>
                </c:pt>
                <c:pt idx="19">
                  <c:v>1.2863799912586262</c:v>
                </c:pt>
                <c:pt idx="20">
                  <c:v>1.5110993635199528</c:v>
                </c:pt>
                <c:pt idx="21">
                  <c:v>1.5640154072002506</c:v>
                </c:pt>
                <c:pt idx="22">
                  <c:v>1.5554760127483112</c:v>
                </c:pt>
                <c:pt idx="23">
                  <c:v>1.5529312178827985</c:v>
                </c:pt>
                <c:pt idx="24">
                  <c:v>1.5495392440782205</c:v>
                </c:pt>
                <c:pt idx="25">
                  <c:v>1.5411212427543992</c:v>
                </c:pt>
                <c:pt idx="26">
                  <c:v>1.5228055409948502</c:v>
                </c:pt>
                <c:pt idx="27">
                  <c:v>1.514232094502511</c:v>
                </c:pt>
                <c:pt idx="28">
                  <c:v>1.4881388218432157</c:v>
                </c:pt>
                <c:pt idx="29">
                  <c:v>1.4277492587892664</c:v>
                </c:pt>
                <c:pt idx="30">
                  <c:v>1.4724252406349703</c:v>
                </c:pt>
                <c:pt idx="31">
                  <c:v>1.5643187329925874</c:v>
                </c:pt>
                <c:pt idx="32">
                  <c:v>1.6298822103741122</c:v>
                </c:pt>
                <c:pt idx="33">
                  <c:v>1.7689153655469723</c:v>
                </c:pt>
                <c:pt idx="34">
                  <c:v>1.8997893517639028</c:v>
                </c:pt>
                <c:pt idx="35">
                  <c:v>2.08659104840092</c:v>
                </c:pt>
                <c:pt idx="36">
                  <c:v>2.338106758452521</c:v>
                </c:pt>
                <c:pt idx="37">
                  <c:v>2.3975647642970062</c:v>
                </c:pt>
                <c:pt idx="38">
                  <c:v>2.1722688578719547</c:v>
                </c:pt>
                <c:pt idx="39">
                  <c:v>2.0053156182139888</c:v>
                </c:pt>
                <c:pt idx="40">
                  <c:v>1.9535133757508196</c:v>
                </c:pt>
                <c:pt idx="41">
                  <c:v>1.8937766387607142</c:v>
                </c:pt>
                <c:pt idx="42">
                  <c:v>1.9450170252929877</c:v>
                </c:pt>
                <c:pt idx="43">
                  <c:v>2.018668763991931</c:v>
                </c:pt>
                <c:pt idx="44">
                  <c:v>2.0610515161951151</c:v>
                </c:pt>
                <c:pt idx="45">
                  <c:v>2.0701964024059909</c:v>
                </c:pt>
                <c:pt idx="46">
                  <c:v>2.0510248480061142</c:v>
                </c:pt>
                <c:pt idx="47">
                  <c:v>1.9793477303957725</c:v>
                </c:pt>
                <c:pt idx="48">
                  <c:v>1.8948942092319674</c:v>
                </c:pt>
                <c:pt idx="49">
                  <c:v>1.7445073950343712</c:v>
                </c:pt>
                <c:pt idx="50">
                  <c:v>1.5997062749519604</c:v>
                </c:pt>
                <c:pt idx="51">
                  <c:v>1.5423446231873534</c:v>
                </c:pt>
                <c:pt idx="52">
                  <c:v>1.5546006974002249</c:v>
                </c:pt>
                <c:pt idx="53">
                  <c:v>1.5710463427790726</c:v>
                </c:pt>
                <c:pt idx="54">
                  <c:v>1.5761680844184054</c:v>
                </c:pt>
                <c:pt idx="55">
                  <c:v>1.6179765170225973</c:v>
                </c:pt>
                <c:pt idx="56">
                  <c:v>1.6628473534916404</c:v>
                </c:pt>
                <c:pt idx="57">
                  <c:v>1.7573633151339596</c:v>
                </c:pt>
                <c:pt idx="58">
                  <c:v>1.8853943928022554</c:v>
                </c:pt>
                <c:pt idx="59">
                  <c:v>2.0673983832655534</c:v>
                </c:pt>
                <c:pt idx="60">
                  <c:v>2.0716834477201052</c:v>
                </c:pt>
                <c:pt idx="61">
                  <c:v>1.9822741505706771</c:v>
                </c:pt>
                <c:pt idx="62">
                  <c:v>1.8651083878296897</c:v>
                </c:pt>
                <c:pt idx="63">
                  <c:v>1.7052614978216851</c:v>
                </c:pt>
                <c:pt idx="64">
                  <c:v>1.6193333732575821</c:v>
                </c:pt>
                <c:pt idx="65">
                  <c:v>1.5974725896587254</c:v>
                </c:pt>
                <c:pt idx="66">
                  <c:v>1.6242333502045891</c:v>
                </c:pt>
                <c:pt idx="67">
                  <c:v>1.7748171392812304</c:v>
                </c:pt>
                <c:pt idx="68">
                  <c:v>1.9628137403453205</c:v>
                </c:pt>
                <c:pt idx="69">
                  <c:v>2.0366163737254146</c:v>
                </c:pt>
                <c:pt idx="70">
                  <c:v>1.9469382048367474</c:v>
                </c:pt>
                <c:pt idx="71">
                  <c:v>1.8255529140590401</c:v>
                </c:pt>
                <c:pt idx="72">
                  <c:v>1.7317232043445112</c:v>
                </c:pt>
                <c:pt idx="73">
                  <c:v>1.7134565294234734</c:v>
                </c:pt>
                <c:pt idx="74">
                  <c:v>1.6987271027615529</c:v>
                </c:pt>
                <c:pt idx="75">
                  <c:v>1.7092587850240566</c:v>
                </c:pt>
                <c:pt idx="76">
                  <c:v>1.716369111444608</c:v>
                </c:pt>
                <c:pt idx="77">
                  <c:v>1.7096432245624318</c:v>
                </c:pt>
                <c:pt idx="78">
                  <c:v>1.7048907033895215</c:v>
                </c:pt>
                <c:pt idx="79">
                  <c:v>1.737068412839023</c:v>
                </c:pt>
                <c:pt idx="80">
                  <c:v>1.8221448072491635</c:v>
                </c:pt>
                <c:pt idx="81">
                  <c:v>1.9207766859965938</c:v>
                </c:pt>
                <c:pt idx="82">
                  <c:v>1.9879692565840474</c:v>
                </c:pt>
                <c:pt idx="83">
                  <c:v>1.9821519688368836</c:v>
                </c:pt>
                <c:pt idx="84">
                  <c:v>1.9847176519222123</c:v>
                </c:pt>
                <c:pt idx="85">
                  <c:v>2.0204980732067432</c:v>
                </c:pt>
                <c:pt idx="86">
                  <c:v>2.003408647189183</c:v>
                </c:pt>
                <c:pt idx="87">
                  <c:v>1.9182867323017814</c:v>
                </c:pt>
                <c:pt idx="88">
                  <c:v>1.8973491063717707</c:v>
                </c:pt>
                <c:pt idx="89">
                  <c:v>1.8567805830019217</c:v>
                </c:pt>
                <c:pt idx="90">
                  <c:v>1.8764353646634742</c:v>
                </c:pt>
                <c:pt idx="91">
                  <c:v>1.9049154742831631</c:v>
                </c:pt>
                <c:pt idx="92">
                  <c:v>1.9081543504345226</c:v>
                </c:pt>
                <c:pt idx="93">
                  <c:v>1.9049271250609416</c:v>
                </c:pt>
                <c:pt idx="94">
                  <c:v>1.853516229048106</c:v>
                </c:pt>
                <c:pt idx="95">
                  <c:v>1.8031942348134229</c:v>
                </c:pt>
                <c:pt idx="96">
                  <c:v>1.7917653847781352</c:v>
                </c:pt>
                <c:pt idx="97">
                  <c:v>1.8041097623762345</c:v>
                </c:pt>
                <c:pt idx="98">
                  <c:v>1.8325253400361874</c:v>
                </c:pt>
                <c:pt idx="99">
                  <c:v>1.8561198150728797</c:v>
                </c:pt>
                <c:pt idx="100">
                  <c:v>1.8451291123590428</c:v>
                </c:pt>
                <c:pt idx="101">
                  <c:v>1.8133679423149323</c:v>
                </c:pt>
                <c:pt idx="102">
                  <c:v>1.8342142522867997</c:v>
                </c:pt>
                <c:pt idx="103">
                  <c:v>1.8749437375757143</c:v>
                </c:pt>
                <c:pt idx="104">
                  <c:v>1.9512914020624867</c:v>
                </c:pt>
                <c:pt idx="105">
                  <c:v>2.0180044228341165</c:v>
                </c:pt>
                <c:pt idx="106">
                  <c:v>2.0744842743990954</c:v>
                </c:pt>
                <c:pt idx="107">
                  <c:v>2.1546170860216596</c:v>
                </c:pt>
                <c:pt idx="108">
                  <c:v>2.2203348682085613</c:v>
                </c:pt>
                <c:pt idx="109">
                  <c:v>2.2412096589249177</c:v>
                </c:pt>
                <c:pt idx="110">
                  <c:v>2.2299339785512946</c:v>
                </c:pt>
                <c:pt idx="111">
                  <c:v>2.1821034997308018</c:v>
                </c:pt>
                <c:pt idx="112">
                  <c:v>2.0409090292096517</c:v>
                </c:pt>
                <c:pt idx="113">
                  <c:v>1.9434672741924288</c:v>
                </c:pt>
                <c:pt idx="114">
                  <c:v>1.9157149382706482</c:v>
                </c:pt>
                <c:pt idx="115">
                  <c:v>1.948394146891407</c:v>
                </c:pt>
                <c:pt idx="116">
                  <c:v>2.0582195579688318</c:v>
                </c:pt>
                <c:pt idx="117">
                  <c:v>2.1106473903712746</c:v>
                </c:pt>
                <c:pt idx="118">
                  <c:v>2.1085897939639042</c:v>
                </c:pt>
                <c:pt idx="119">
                  <c:v>2.1199941043431374</c:v>
                </c:pt>
                <c:pt idx="120">
                  <c:v>2.1169856262059006</c:v>
                </c:pt>
                <c:pt idx="121">
                  <c:v>2.0994405940284055</c:v>
                </c:pt>
                <c:pt idx="122">
                  <c:v>2.0428681325833433</c:v>
                </c:pt>
                <c:pt idx="123">
                  <c:v>1.9333449890975225</c:v>
                </c:pt>
                <c:pt idx="124">
                  <c:v>1.8367257393158825</c:v>
                </c:pt>
                <c:pt idx="125">
                  <c:v>1.7183283372534177</c:v>
                </c:pt>
                <c:pt idx="126">
                  <c:v>1.6962338872325893</c:v>
                </c:pt>
                <c:pt idx="127">
                  <c:v>1.7102984884017518</c:v>
                </c:pt>
                <c:pt idx="128">
                  <c:v>1.7716519365041474</c:v>
                </c:pt>
                <c:pt idx="129">
                  <c:v>1.8418950394556968</c:v>
                </c:pt>
                <c:pt idx="130">
                  <c:v>1.8691965602200238</c:v>
                </c:pt>
                <c:pt idx="131">
                  <c:v>1.899758554152879</c:v>
                </c:pt>
                <c:pt idx="132">
                  <c:v>1.9338078160998591</c:v>
                </c:pt>
                <c:pt idx="133">
                  <c:v>1.8837655828304065</c:v>
                </c:pt>
                <c:pt idx="134">
                  <c:v>1.829913164764464</c:v>
                </c:pt>
                <c:pt idx="135">
                  <c:v>1.7979010924517773</c:v>
                </c:pt>
                <c:pt idx="136">
                  <c:v>1.78961312462303</c:v>
                </c:pt>
                <c:pt idx="137">
                  <c:v>1.7602387017414718</c:v>
                </c:pt>
                <c:pt idx="138">
                  <c:v>1.8044869043157379</c:v>
                </c:pt>
                <c:pt idx="139">
                  <c:v>1.8822417440117378</c:v>
                </c:pt>
                <c:pt idx="140">
                  <c:v>1.985161474537221</c:v>
                </c:pt>
                <c:pt idx="141">
                  <c:v>2.0521695756895872</c:v>
                </c:pt>
                <c:pt idx="142">
                  <c:v>2.1228307514052327</c:v>
                </c:pt>
                <c:pt idx="143">
                  <c:v>2.4198088424721735</c:v>
                </c:pt>
                <c:pt idx="144">
                  <c:v>2.750353817412575</c:v>
                </c:pt>
                <c:pt idx="145">
                  <c:v>2.6603710277125558</c:v>
                </c:pt>
                <c:pt idx="146">
                  <c:v>2.4311833617961995</c:v>
                </c:pt>
                <c:pt idx="147">
                  <c:v>2.1461812312180353</c:v>
                </c:pt>
                <c:pt idx="148">
                  <c:v>2.0558249942656164</c:v>
                </c:pt>
                <c:pt idx="149">
                  <c:v>2.0426699084929507</c:v>
                </c:pt>
                <c:pt idx="150">
                  <c:v>2.087256099453735</c:v>
                </c:pt>
                <c:pt idx="151">
                  <c:v>2.1251623512700277</c:v>
                </c:pt>
                <c:pt idx="152">
                  <c:v>2.1969596671667415</c:v>
                </c:pt>
                <c:pt idx="153">
                  <c:v>2.2347622539875012</c:v>
                </c:pt>
                <c:pt idx="154">
                  <c:v>2.2481129277327807</c:v>
                </c:pt>
                <c:pt idx="155">
                  <c:v>2.193464103318965</c:v>
                </c:pt>
                <c:pt idx="156">
                  <c:v>2.0485529950841044</c:v>
                </c:pt>
                <c:pt idx="157">
                  <c:v>1.9104903138043312</c:v>
                </c:pt>
                <c:pt idx="158">
                  <c:v>1.7693905719810381</c:v>
                </c:pt>
                <c:pt idx="159">
                  <c:v>1.7467647063828473</c:v>
                </c:pt>
                <c:pt idx="160">
                  <c:v>1.7351296893475221</c:v>
                </c:pt>
                <c:pt idx="161">
                  <c:v>1.6944914667847382</c:v>
                </c:pt>
                <c:pt idx="162">
                  <c:v>1.7559093288616181</c:v>
                </c:pt>
                <c:pt idx="163">
                  <c:v>1.8386480702472452</c:v>
                </c:pt>
                <c:pt idx="164">
                  <c:v>1.9623577316490681</c:v>
                </c:pt>
                <c:pt idx="165">
                  <c:v>2.0926346571597456</c:v>
                </c:pt>
                <c:pt idx="166">
                  <c:v>2.1303914395889887</c:v>
                </c:pt>
                <c:pt idx="167">
                  <c:v>2.4189730634287785</c:v>
                </c:pt>
                <c:pt idx="168">
                  <c:v>2.5140908296251494</c:v>
                </c:pt>
                <c:pt idx="169">
                  <c:v>2.3552503628878232</c:v>
                </c:pt>
                <c:pt idx="170">
                  <c:v>2.2938705227506624</c:v>
                </c:pt>
                <c:pt idx="171">
                  <c:v>2.1951301711924116</c:v>
                </c:pt>
                <c:pt idx="172">
                  <c:v>1.9978841098212015</c:v>
                </c:pt>
                <c:pt idx="173">
                  <c:v>2.0760613741528813</c:v>
                </c:pt>
                <c:pt idx="174">
                  <c:v>2.2596912386664556</c:v>
                </c:pt>
                <c:pt idx="175">
                  <c:v>2.336604109563992</c:v>
                </c:pt>
                <c:pt idx="176">
                  <c:v>2.3368628555570972</c:v>
                </c:pt>
                <c:pt idx="177">
                  <c:v>2.3673423636640041</c:v>
                </c:pt>
                <c:pt idx="178">
                  <c:v>2.3684844658994151</c:v>
                </c:pt>
                <c:pt idx="179">
                  <c:v>2.1805011714949067</c:v>
                </c:pt>
                <c:pt idx="180">
                  <c:v>2.0983701060885291</c:v>
                </c:pt>
                <c:pt idx="181">
                  <c:v>2.1284867644634913</c:v>
                </c:pt>
                <c:pt idx="182">
                  <c:v>2.1025128613014843</c:v>
                </c:pt>
                <c:pt idx="183">
                  <c:v>2.0630785010511143</c:v>
                </c:pt>
                <c:pt idx="184">
                  <c:v>2.0340764903391064</c:v>
                </c:pt>
                <c:pt idx="185">
                  <c:v>2.0544064822696924</c:v>
                </c:pt>
                <c:pt idx="186">
                  <c:v>2.1280220870848909</c:v>
                </c:pt>
                <c:pt idx="187">
                  <c:v>2.1232775437145746</c:v>
                </c:pt>
                <c:pt idx="188">
                  <c:v>2.1427419094337847</c:v>
                </c:pt>
                <c:pt idx="189">
                  <c:v>2.0131280628795243</c:v>
                </c:pt>
                <c:pt idx="190">
                  <c:v>2.1758050752071458</c:v>
                </c:pt>
                <c:pt idx="191">
                  <c:v>2.4685023924070171</c:v>
                </c:pt>
                <c:pt idx="192">
                  <c:v>2.6270305997390726</c:v>
                </c:pt>
                <c:pt idx="193">
                  <c:v>2.7909240489226557</c:v>
                </c:pt>
                <c:pt idx="194">
                  <c:v>2.7256165125053555</c:v>
                </c:pt>
                <c:pt idx="195">
                  <c:v>2.5139014809195914</c:v>
                </c:pt>
                <c:pt idx="196">
                  <c:v>2.5960571192769311</c:v>
                </c:pt>
                <c:pt idx="197">
                  <c:v>2.4137617834863545</c:v>
                </c:pt>
                <c:pt idx="198">
                  <c:v>2.2976199396602102</c:v>
                </c:pt>
                <c:pt idx="199">
                  <c:v>2.1917050756052023</c:v>
                </c:pt>
                <c:pt idx="200">
                  <c:v>2.1942395391452187</c:v>
                </c:pt>
                <c:pt idx="201">
                  <c:v>2.1785162936293498</c:v>
                </c:pt>
                <c:pt idx="202">
                  <c:v>2.3519820787376831</c:v>
                </c:pt>
                <c:pt idx="203">
                  <c:v>2.4341228836849056</c:v>
                </c:pt>
                <c:pt idx="204">
                  <c:v>2.4888313451329589</c:v>
                </c:pt>
                <c:pt idx="205">
                  <c:v>2.5270867261418197</c:v>
                </c:pt>
                <c:pt idx="206">
                  <c:v>2.4328638896338703</c:v>
                </c:pt>
                <c:pt idx="207">
                  <c:v>2.295049858049417</c:v>
                </c:pt>
                <c:pt idx="208">
                  <c:v>2.1996177166951352</c:v>
                </c:pt>
                <c:pt idx="209">
                  <c:v>2.1442657376003922</c:v>
                </c:pt>
                <c:pt idx="210">
                  <c:v>2.1429805226262273</c:v>
                </c:pt>
                <c:pt idx="211">
                  <c:v>2.1625587717557204</c:v>
                </c:pt>
                <c:pt idx="212">
                  <c:v>2.3645991220892393</c:v>
                </c:pt>
                <c:pt idx="213">
                  <c:v>2.4578323798028707</c:v>
                </c:pt>
                <c:pt idx="214">
                  <c:v>2.5772001250605925</c:v>
                </c:pt>
                <c:pt idx="215">
                  <c:v>3.0822815004968254</c:v>
                </c:pt>
                <c:pt idx="216">
                  <c:v>3.4658439472344615</c:v>
                </c:pt>
                <c:pt idx="217">
                  <c:v>2.9945274879854047</c:v>
                </c:pt>
                <c:pt idx="218">
                  <c:v>2.8158505714558486</c:v>
                </c:pt>
                <c:pt idx="219">
                  <c:v>2.670841129158207</c:v>
                </c:pt>
                <c:pt idx="220">
                  <c:v>2.4967056554921387</c:v>
                </c:pt>
                <c:pt idx="221">
                  <c:v>2.4882122277094858</c:v>
                </c:pt>
                <c:pt idx="222">
                  <c:v>2.6259216824510978</c:v>
                </c:pt>
                <c:pt idx="223">
                  <c:v>2.6999689728742839</c:v>
                </c:pt>
                <c:pt idx="224">
                  <c:v>2.8119999999999998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CF-4783-9D67-981070FF21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4338400"/>
        <c:axId val="284341536"/>
      </c:lineChart>
      <c:dateAx>
        <c:axId val="284338400"/>
        <c:scaling>
          <c:orientation val="minMax"/>
          <c:max val="45017"/>
          <c:min val="38200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84341536"/>
        <c:crosses val="autoZero"/>
        <c:auto val="1"/>
        <c:lblOffset val="100"/>
        <c:baseTimeUnit val="months"/>
      </c:dateAx>
      <c:valAx>
        <c:axId val="284341536"/>
        <c:scaling>
          <c:orientation val="minMax"/>
          <c:max val="3.8"/>
          <c:min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;\-0.00\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84338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UY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 sz="1800" b="1" noProof="0" dirty="0"/>
              <a:t>RMCA (R$/vaca/día) y crecimiento de la producción inspeccionada en el año siguiente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UY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'RMCA (30kg)'!$L$2</c:f>
              <c:strCache>
                <c:ptCount val="1"/>
                <c:pt idx="0">
                  <c:v>% Produção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'RMCA (30kg)'!$H$3:$H$24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'RMCA (30kg)'!$L$3:$L$24</c:f>
              <c:numCache>
                <c:formatCode>0%</c:formatCode>
                <c:ptCount val="22"/>
                <c:pt idx="0">
                  <c:v>9.1216138090518761E-2</c:v>
                </c:pt>
                <c:pt idx="1">
                  <c:v>4.9082512737053108E-4</c:v>
                </c:pt>
                <c:pt idx="2">
                  <c:v>3.0885631439155903E-2</c:v>
                </c:pt>
                <c:pt idx="3">
                  <c:v>6.3691710809369972E-2</c:v>
                </c:pt>
                <c:pt idx="4">
                  <c:v>0.12342905158934259</c:v>
                </c:pt>
                <c:pt idx="5">
                  <c:v>2.3671621203459781E-2</c:v>
                </c:pt>
                <c:pt idx="6">
                  <c:v>7.3120567792830826E-2</c:v>
                </c:pt>
                <c:pt idx="7">
                  <c:v>7.8062600947427896E-2</c:v>
                </c:pt>
                <c:pt idx="8">
                  <c:v>1.6415698003176216E-2</c:v>
                </c:pt>
                <c:pt idx="9">
                  <c:v>7.0088265506152325E-2</c:v>
                </c:pt>
                <c:pt idx="10">
                  <c:v>3.9069340942082809E-2</c:v>
                </c:pt>
                <c:pt idx="11">
                  <c:v>2.4929295710025334E-2</c:v>
                </c:pt>
                <c:pt idx="12">
                  <c:v>5.4368199526428462E-2</c:v>
                </c:pt>
                <c:pt idx="13">
                  <c:v>5.0703505723240339E-2</c:v>
                </c:pt>
                <c:pt idx="14">
                  <c:v>-2.7669248524267998E-2</c:v>
                </c:pt>
                <c:pt idx="15">
                  <c:v>-3.7097563542117351E-2</c:v>
                </c:pt>
                <c:pt idx="16">
                  <c:v>5.0231908934336822E-2</c:v>
                </c:pt>
                <c:pt idx="17">
                  <c:v>5.1103599476458594E-3</c:v>
                </c:pt>
                <c:pt idx="18">
                  <c:v>2.2649565800185956E-2</c:v>
                </c:pt>
                <c:pt idx="19">
                  <c:v>2.5165617669467011E-2</c:v>
                </c:pt>
                <c:pt idx="20">
                  <c:v>-2.0258831254093446E-2</c:v>
                </c:pt>
                <c:pt idx="21">
                  <c:v>-5.4605959764029599E-2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6C2-D243-8EAD-1CF7B9B2E0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4339576"/>
        <c:axId val="284341928"/>
      </c:lineChart>
      <c:lineChart>
        <c:grouping val="standard"/>
        <c:varyColors val="0"/>
        <c:ser>
          <c:idx val="0"/>
          <c:order val="0"/>
          <c:tx>
            <c:strRef>
              <c:f>'RMCA (30kg)'!$I$2</c:f>
              <c:strCache>
                <c:ptCount val="1"/>
                <c:pt idx="0">
                  <c:v>RMCA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'RMCA (30kg)'!$H$3:$H$24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'RMCA (30kg)'!$I$3:$I$24</c:f>
              <c:numCache>
                <c:formatCode>General</c:formatCode>
                <c:ptCount val="22"/>
                <c:pt idx="0">
                  <c:v>30.815579035576061</c:v>
                </c:pt>
                <c:pt idx="1">
                  <c:v>27.677428452059171</c:v>
                </c:pt>
                <c:pt idx="2">
                  <c:v>21.673088308839212</c:v>
                </c:pt>
                <c:pt idx="3">
                  <c:v>27.516296737854486</c:v>
                </c:pt>
                <c:pt idx="4">
                  <c:v>26.897253020320928</c:v>
                </c:pt>
                <c:pt idx="5">
                  <c:v>26.421764587624256</c:v>
                </c:pt>
                <c:pt idx="6">
                  <c:v>24.408328544067061</c:v>
                </c:pt>
                <c:pt idx="7">
                  <c:v>33.163316559869962</c:v>
                </c:pt>
                <c:pt idx="8">
                  <c:v>30.565082033096786</c:v>
                </c:pt>
                <c:pt idx="9">
                  <c:v>29.279901747595641</c:v>
                </c:pt>
                <c:pt idx="10">
                  <c:v>33.335519941219182</c:v>
                </c:pt>
                <c:pt idx="11">
                  <c:v>33.734831834290866</c:v>
                </c:pt>
                <c:pt idx="12">
                  <c:v>29.424573819117878</c:v>
                </c:pt>
                <c:pt idx="13">
                  <c:v>38.17014381214679</c:v>
                </c:pt>
                <c:pt idx="14">
                  <c:v>37.596717336895765</c:v>
                </c:pt>
                <c:pt idx="15">
                  <c:v>31.485340324674493</c:v>
                </c:pt>
                <c:pt idx="16">
                  <c:v>37.000654460827995</c:v>
                </c:pt>
                <c:pt idx="17">
                  <c:v>40.695442102132326</c:v>
                </c:pt>
                <c:pt idx="18">
                  <c:v>38.408439515749727</c:v>
                </c:pt>
                <c:pt idx="19">
                  <c:v>42.828065831963016</c:v>
                </c:pt>
                <c:pt idx="20">
                  <c:v>40.805180917470267</c:v>
                </c:pt>
                <c:pt idx="21">
                  <c:v>33.445937401796805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6C2-D243-8EAD-1CF7B9B2E0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4312920"/>
        <c:axId val="284344280"/>
      </c:lineChart>
      <c:catAx>
        <c:axId val="284339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84341928"/>
        <c:crosses val="autoZero"/>
        <c:auto val="1"/>
        <c:lblAlgn val="ctr"/>
        <c:lblOffset val="100"/>
        <c:noMultiLvlLbl val="0"/>
      </c:catAx>
      <c:valAx>
        <c:axId val="284341928"/>
        <c:scaling>
          <c:orientation val="minMax"/>
          <c:max val="0.13"/>
          <c:min val="-8.0000000000000016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84339576"/>
        <c:crosses val="autoZero"/>
        <c:crossBetween val="between"/>
      </c:valAx>
      <c:valAx>
        <c:axId val="284344280"/>
        <c:scaling>
          <c:orientation val="minMax"/>
          <c:min val="2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84312920"/>
        <c:crosses val="max"/>
        <c:crossBetween val="between"/>
      </c:valAx>
      <c:catAx>
        <c:axId val="284312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43442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UY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UY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Planilha1!$C$4</c:f>
              <c:strCache>
                <c:ptCount val="1"/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Planilha1!$B$5:$B$26</c:f>
              <c:numCache>
                <c:formatCode>General</c:formatCode>
                <c:ptCount val="22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</c:numCache>
            </c:numRef>
          </c:cat>
          <c:val>
            <c:numRef>
              <c:f>Planilha1!$C$5:$C$26</c:f>
              <c:numCache>
                <c:formatCode>_(* #,##0.00_);_(* \(#,##0.00\);_(* "-"??_);_(@_)</c:formatCode>
                <c:ptCount val="22"/>
                <c:pt idx="0">
                  <c:v>13119.412</c:v>
                </c:pt>
                <c:pt idx="1">
                  <c:v>13865.939</c:v>
                </c:pt>
                <c:pt idx="2">
                  <c:v>14349</c:v>
                </c:pt>
                <c:pt idx="3">
                  <c:v>15030</c:v>
                </c:pt>
                <c:pt idx="4">
                  <c:v>14637.894</c:v>
                </c:pt>
                <c:pt idx="5">
                  <c:v>15172.464</c:v>
                </c:pt>
                <c:pt idx="6">
                  <c:v>15454.789088287178</c:v>
                </c:pt>
                <c:pt idx="7">
                  <c:v>15126.341651985069</c:v>
                </c:pt>
                <c:pt idx="8">
                  <c:v>16439.901610360161</c:v>
                </c:pt>
                <c:pt idx="9">
                  <c:v>16624.73244489008</c:v>
                </c:pt>
                <c:pt idx="10">
                  <c:v>18363.943012107644</c:v>
                </c:pt>
                <c:pt idx="11">
                  <c:v>19919.502735932736</c:v>
                </c:pt>
                <c:pt idx="12">
                  <c:v>19560.879056009275</c:v>
                </c:pt>
                <c:pt idx="13">
                  <c:v>21207.066069824203</c:v>
                </c:pt>
                <c:pt idx="14">
                  <c:v>20911.74054727361</c:v>
                </c:pt>
                <c:pt idx="15">
                  <c:v>20558.76726588868</c:v>
                </c:pt>
                <c:pt idx="16">
                  <c:v>20835.649347800576</c:v>
                </c:pt>
                <c:pt idx="17">
                  <c:v>21307.76699029126</c:v>
                </c:pt>
                <c:pt idx="18">
                  <c:v>21152.427184466022</c:v>
                </c:pt>
                <c:pt idx="19">
                  <c:v>21233.980582524273</c:v>
                </c:pt>
                <c:pt idx="20">
                  <c:v>21246.601941747573</c:v>
                </c:pt>
                <c:pt idx="21">
                  <c:v>20437.864077669899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E2-A644-9D7D-324E9564D9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4314880"/>
        <c:axId val="284315272"/>
      </c:lineChart>
      <c:catAx>
        <c:axId val="28431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84315272"/>
        <c:crosses val="autoZero"/>
        <c:auto val="1"/>
        <c:lblAlgn val="ctr"/>
        <c:lblOffset val="100"/>
        <c:noMultiLvlLbl val="0"/>
      </c:catAx>
      <c:valAx>
        <c:axId val="284315272"/>
        <c:scaling>
          <c:orientation val="minMax"/>
          <c:min val="1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8431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UY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77413240011666"/>
          <c:y val="0.11999751429281631"/>
          <c:w val="0.86676290463692041"/>
          <c:h val="0.689938610861561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'3'!$B$36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U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'3'!$C$35:$G$35</c:f>
              <c:strCache>
                <c:ptCount val="5"/>
                <c:pt idx="0">
                  <c:v>EU</c:v>
                </c:pt>
                <c:pt idx="1">
                  <c:v>USA</c:v>
                </c:pt>
                <c:pt idx="2">
                  <c:v>NZ</c:v>
                </c:pt>
                <c:pt idx="3">
                  <c:v>Australia</c:v>
                </c:pt>
                <c:pt idx="4">
                  <c:v>South America</c:v>
                </c:pt>
              </c:strCache>
            </c:strRef>
          </c:cat>
          <c:val>
            <c:numRef>
              <c:f>'3'!$C$36:$G$36</c:f>
              <c:numCache>
                <c:formatCode>0.00%</c:formatCode>
                <c:ptCount val="5"/>
                <c:pt idx="0">
                  <c:v>0.47292006861181085</c:v>
                </c:pt>
                <c:pt idx="1">
                  <c:v>0.30063810397790275</c:v>
                </c:pt>
                <c:pt idx="2">
                  <c:v>6.7181378982046944E-2</c:v>
                </c:pt>
                <c:pt idx="3" formatCode="0.0%">
                  <c:v>3.2028019169278617E-2</c:v>
                </c:pt>
                <c:pt idx="4">
                  <c:v>0.12723242925896092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36-6947-B439-1F5D1080D133}"/>
            </c:ext>
          </c:extLst>
        </c:ser>
        <c:ser>
          <c:idx val="1"/>
          <c:order val="1"/>
          <c:tx>
            <c:strRef>
              <c:f>'3'!$B$37</c:f>
              <c:strCache>
                <c:ptCount val="1"/>
                <c:pt idx="0">
                  <c:v>2022f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574074074074073E-2"/>
                  <c:y val="6.21426795923440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36-6947-B439-1F5D1080D133}"/>
                </c:ext>
              </c:extLst>
            </c:dLbl>
            <c:dLbl>
              <c:idx val="1"/>
              <c:layout>
                <c:manualLayout>
                  <c:x val="2.3148148148148105E-2"/>
                  <c:y val="-6.21426795923440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36-6947-B439-1F5D1080D133}"/>
                </c:ext>
              </c:extLst>
            </c:dLbl>
            <c:dLbl>
              <c:idx val="4"/>
              <c:layout>
                <c:manualLayout>
                  <c:x val="2.9320987654320986E-2"/>
                  <c:y val="2.0714226530781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36-6947-B439-1F5D1080D133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U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'3'!$C$35:$G$35</c:f>
              <c:strCache>
                <c:ptCount val="5"/>
                <c:pt idx="0">
                  <c:v>EU</c:v>
                </c:pt>
                <c:pt idx="1">
                  <c:v>USA</c:v>
                </c:pt>
                <c:pt idx="2">
                  <c:v>NZ</c:v>
                </c:pt>
                <c:pt idx="3">
                  <c:v>Australia</c:v>
                </c:pt>
                <c:pt idx="4">
                  <c:v>South America</c:v>
                </c:pt>
              </c:strCache>
            </c:strRef>
          </c:cat>
          <c:val>
            <c:numRef>
              <c:f>'3'!$C$37:$G$37</c:f>
              <c:numCache>
                <c:formatCode>0.00%</c:formatCode>
                <c:ptCount val="5"/>
                <c:pt idx="0">
                  <c:v>0.48293326264906983</c:v>
                </c:pt>
                <c:pt idx="1">
                  <c:v>0.30611208490399799</c:v>
                </c:pt>
                <c:pt idx="2">
                  <c:v>7.1541546230308395E-2</c:v>
                </c:pt>
                <c:pt idx="3" formatCode="0.0%">
                  <c:v>2.6051282280311856E-2</c:v>
                </c:pt>
                <c:pt idx="4">
                  <c:v>0.12019965839669573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E36-6947-B439-1F5D1080D1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4322328"/>
        <c:axId val="284320760"/>
      </c:barChart>
      <c:catAx>
        <c:axId val="284322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84320760"/>
        <c:crosses val="autoZero"/>
        <c:auto val="1"/>
        <c:lblAlgn val="ctr"/>
        <c:lblOffset val="100"/>
        <c:noMultiLvlLbl val="0"/>
      </c:catAx>
      <c:valAx>
        <c:axId val="284320760"/>
        <c:scaling>
          <c:orientation val="minMax"/>
          <c:max val="0.5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84322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001433848546707"/>
          <c:y val="0.90505022629069187"/>
          <c:w val="0.33997108000388843"/>
          <c:h val="9.49497737093079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Y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UY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84057548362011"/>
          <c:y val="3.5381129368805428E-2"/>
          <c:w val="0.83120880723242929"/>
          <c:h val="0.676907929055816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'3'!$B$36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2345679012345678E-2"/>
                  <c:y val="4.01260019652254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14-4EA4-A74E-67D1B888CA9A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U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'3'!$I$35:$M$35</c:f>
              <c:strCache>
                <c:ptCount val="5"/>
                <c:pt idx="0">
                  <c:v>EU</c:v>
                </c:pt>
                <c:pt idx="1">
                  <c:v>USA</c:v>
                </c:pt>
                <c:pt idx="2">
                  <c:v>NZ</c:v>
                </c:pt>
                <c:pt idx="3">
                  <c:v>Australia</c:v>
                </c:pt>
                <c:pt idx="4">
                  <c:v>South America</c:v>
                </c:pt>
              </c:strCache>
            </c:strRef>
          </c:cat>
          <c:val>
            <c:numRef>
              <c:f>'3'!$I$36:$M$36</c:f>
              <c:numCache>
                <c:formatCode>0.0%</c:formatCode>
                <c:ptCount val="5"/>
                <c:pt idx="0" formatCode="0.00%">
                  <c:v>0.36323247989349677</c:v>
                </c:pt>
                <c:pt idx="1">
                  <c:v>0.14343171517422168</c:v>
                </c:pt>
                <c:pt idx="2">
                  <c:v>0.33528672731928644</c:v>
                </c:pt>
                <c:pt idx="3">
                  <c:v>8.1832406919860004E-2</c:v>
                </c:pt>
                <c:pt idx="4" formatCode="0.00%">
                  <c:v>7.7587027592950025E-2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E9-7841-8FC5-0CFF05BA4901}"/>
            </c:ext>
          </c:extLst>
        </c:ser>
        <c:ser>
          <c:idx val="1"/>
          <c:order val="1"/>
          <c:tx>
            <c:strRef>
              <c:f>'3'!$B$37</c:f>
              <c:strCache>
                <c:ptCount val="1"/>
                <c:pt idx="0">
                  <c:v>2022f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160493827160488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14-4EA4-A74E-67D1B888CA9A}"/>
                </c:ext>
              </c:extLst>
            </c:dLbl>
            <c:dLbl>
              <c:idx val="2"/>
              <c:layout>
                <c:manualLayout>
                  <c:x val="3.0864197530864085E-2"/>
                  <c:y val="4.1405842462180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F14-4EA4-A74E-67D1B888CA9A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U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'3'!$I$35:$M$35</c:f>
              <c:strCache>
                <c:ptCount val="5"/>
                <c:pt idx="0">
                  <c:v>EU</c:v>
                </c:pt>
                <c:pt idx="1">
                  <c:v>USA</c:v>
                </c:pt>
                <c:pt idx="2">
                  <c:v>NZ</c:v>
                </c:pt>
                <c:pt idx="3">
                  <c:v>Australia</c:v>
                </c:pt>
                <c:pt idx="4">
                  <c:v>South America</c:v>
                </c:pt>
              </c:strCache>
            </c:strRef>
          </c:cat>
          <c:val>
            <c:numRef>
              <c:f>'3'!$I$37:$M$37</c:f>
              <c:numCache>
                <c:formatCode>0.0%</c:formatCode>
                <c:ptCount val="5"/>
                <c:pt idx="0" formatCode="0.00%">
                  <c:v>0.41605763014068076</c:v>
                </c:pt>
                <c:pt idx="1">
                  <c:v>0.14188214359035695</c:v>
                </c:pt>
                <c:pt idx="2">
                  <c:v>0.3296109992181826</c:v>
                </c:pt>
                <c:pt idx="3">
                  <c:v>4.659273726043571E-2</c:v>
                </c:pt>
                <c:pt idx="4" formatCode="0.00%">
                  <c:v>6.6463585227755126E-2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E9-7841-8FC5-0CFF05BA49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4323896"/>
        <c:axId val="284317624"/>
      </c:barChart>
      <c:catAx>
        <c:axId val="284323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84317624"/>
        <c:crosses val="autoZero"/>
        <c:auto val="1"/>
        <c:lblAlgn val="ctr"/>
        <c:lblOffset val="100"/>
        <c:noMultiLvlLbl val="0"/>
      </c:catAx>
      <c:valAx>
        <c:axId val="284317624"/>
        <c:scaling>
          <c:orientation val="minMax"/>
          <c:max val="0.5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Y"/>
          </a:p>
        </c:txPr>
        <c:crossAx val="284323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149581996694858"/>
          <c:y val="0.81173290616518645"/>
          <c:w val="0.33997108000388843"/>
          <c:h val="9.19646891182706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Y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UY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s-ES" sz="1400" b="1" i="0" baseline="0" noProof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Variación en la captación formal de los principales estados productores entre el primer semestre de 2022 y el mismo período de 2021</a:t>
            </a:r>
            <a:endParaRPr lang="es-ES" sz="1400" b="1" noProof="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s-UY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s-U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'Captação Formal'!$D$40:$D$45</c:f>
              <c:strCache>
                <c:ptCount val="6"/>
                <c:pt idx="0">
                  <c:v>RS</c:v>
                </c:pt>
                <c:pt idx="1">
                  <c:v>SC</c:v>
                </c:pt>
                <c:pt idx="2">
                  <c:v>PR</c:v>
                </c:pt>
                <c:pt idx="3">
                  <c:v>SP</c:v>
                </c:pt>
                <c:pt idx="4">
                  <c:v>MG</c:v>
                </c:pt>
                <c:pt idx="5">
                  <c:v>GO</c:v>
                </c:pt>
              </c:strCache>
            </c:strRef>
          </c:cat>
          <c:val>
            <c:numRef>
              <c:f>'Captação Formal'!$E$40:$E$45</c:f>
              <c:numCache>
                <c:formatCode>0.0%</c:formatCode>
                <c:ptCount val="6"/>
                <c:pt idx="0">
                  <c:v>-0.10145604604619085</c:v>
                </c:pt>
                <c:pt idx="1">
                  <c:v>-2.4929471801556913E-2</c:v>
                </c:pt>
                <c:pt idx="2">
                  <c:v>-4.9998856706646722E-2</c:v>
                </c:pt>
                <c:pt idx="3">
                  <c:v>-0.14135238876345535</c:v>
                </c:pt>
                <c:pt idx="4">
                  <c:v>-8.1931779738895982E-2</c:v>
                </c:pt>
                <c:pt idx="5">
                  <c:v>-0.20178436806964883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36-4197-B0F5-D8CD23C768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4316056"/>
        <c:axId val="284323112"/>
      </c:barChart>
      <c:catAx>
        <c:axId val="284316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s-UY"/>
          </a:p>
        </c:txPr>
        <c:crossAx val="284323112"/>
        <c:crosses val="autoZero"/>
        <c:auto val="1"/>
        <c:lblAlgn val="ctr"/>
        <c:lblOffset val="100"/>
        <c:noMultiLvlLbl val="0"/>
      </c:catAx>
      <c:valAx>
        <c:axId val="2843231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284316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UY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81837896705364"/>
          <c:y val="2.8388154565512209E-2"/>
          <c:w val="0.84845974696424897"/>
          <c:h val="0.8225938881629191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Básicos!$G$49</c:f>
              <c:strCache>
                <c:ptCount val="1"/>
                <c:pt idx="0">
                  <c:v>Consumo per capita</c:v>
                </c:pt>
              </c:strCache>
            </c:strRef>
          </c:tx>
          <c:spPr>
            <a:ln w="38100">
              <a:solidFill>
                <a:srgbClr val="993366"/>
              </a:solidFill>
              <a:prstDash val="solid"/>
            </a:ln>
          </c:spPr>
          <c:invertIfNegative val="0"/>
          <c:dLbls>
            <c:dLbl>
              <c:idx val="27"/>
              <c:layout>
                <c:manualLayout>
                  <c:x val="-8.1940347427073099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UY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AC-7E4A-A7C6-5D1C5A039E00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U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Básicos!$F$50:$F$86</c:f>
              <c:numCache>
                <c:formatCode>General</c:formatCode>
                <c:ptCount val="37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  <c:pt idx="30">
                  <c:v>2016</c:v>
                </c:pt>
                <c:pt idx="31">
                  <c:v>2017</c:v>
                </c:pt>
                <c:pt idx="32">
                  <c:v>2018</c:v>
                </c:pt>
                <c:pt idx="33">
                  <c:v>2019</c:v>
                </c:pt>
                <c:pt idx="34">
                  <c:v>2020</c:v>
                </c:pt>
                <c:pt idx="35">
                  <c:v>2021</c:v>
                </c:pt>
                <c:pt idx="36">
                  <c:v>2022</c:v>
                </c:pt>
              </c:numCache>
            </c:numRef>
          </c:cat>
          <c:val>
            <c:numRef>
              <c:f>Básicos!$G$50:$G$86</c:f>
              <c:numCache>
                <c:formatCode>0</c:formatCode>
                <c:ptCount val="37"/>
                <c:pt idx="0">
                  <c:v>110</c:v>
                </c:pt>
                <c:pt idx="1">
                  <c:v>100.6</c:v>
                </c:pt>
                <c:pt idx="2">
                  <c:v>98.2</c:v>
                </c:pt>
                <c:pt idx="3">
                  <c:v>105.19012801212254</c:v>
                </c:pt>
                <c:pt idx="4">
                  <c:v>103.39666192131673</c:v>
                </c:pt>
                <c:pt idx="5">
                  <c:v>108.1295337292589</c:v>
                </c:pt>
                <c:pt idx="6">
                  <c:v>105.31425567111322</c:v>
                </c:pt>
                <c:pt idx="7">
                  <c:v>107.16677758335328</c:v>
                </c:pt>
                <c:pt idx="8">
                  <c:v>117.78216482734351</c:v>
                </c:pt>
                <c:pt idx="9">
                  <c:v>117.78216482734351</c:v>
                </c:pt>
                <c:pt idx="10">
                  <c:v>124.89599336693411</c:v>
                </c:pt>
                <c:pt idx="11">
                  <c:v>122.93985923278643</c:v>
                </c:pt>
                <c:pt idx="12">
                  <c:v>122.73946959138564</c:v>
                </c:pt>
                <c:pt idx="13">
                  <c:v>123.87509146193392</c:v>
                </c:pt>
                <c:pt idx="14">
                  <c:v>122.42885224667019</c:v>
                </c:pt>
                <c:pt idx="15">
                  <c:v>119.9079505039161</c:v>
                </c:pt>
                <c:pt idx="16">
                  <c:v>127.1367590840878</c:v>
                </c:pt>
                <c:pt idx="17">
                  <c:v>124.61737990644932</c:v>
                </c:pt>
                <c:pt idx="18">
                  <c:v>128.18593509110775</c:v>
                </c:pt>
                <c:pt idx="19">
                  <c:v>132.20822814025448</c:v>
                </c:pt>
                <c:pt idx="20">
                  <c:v>135.64155879630846</c:v>
                </c:pt>
                <c:pt idx="21">
                  <c:v>136.26261267023168</c:v>
                </c:pt>
                <c:pt idx="22">
                  <c:v>141.10768985717348</c:v>
                </c:pt>
                <c:pt idx="23">
                  <c:v>152.68649368247688</c:v>
                </c:pt>
                <c:pt idx="24">
                  <c:v>159.66655624257496</c:v>
                </c:pt>
                <c:pt idx="25">
                  <c:v>167.79862905527781</c:v>
                </c:pt>
                <c:pt idx="26">
                  <c:v>167.70330814322099</c:v>
                </c:pt>
                <c:pt idx="27">
                  <c:v>174.81003614167992</c:v>
                </c:pt>
                <c:pt idx="28">
                  <c:v>174.00797565452973</c:v>
                </c:pt>
                <c:pt idx="29">
                  <c:v>173.86787556736979</c:v>
                </c:pt>
                <c:pt idx="30">
                  <c:v>170.5862127355559</c:v>
                </c:pt>
                <c:pt idx="31">
                  <c:v>165.55104136433869</c:v>
                </c:pt>
                <c:pt idx="32">
                  <c:v>166.93015843322658</c:v>
                </c:pt>
                <c:pt idx="33">
                  <c:v>170.26567954156323</c:v>
                </c:pt>
                <c:pt idx="34">
                  <c:v>173.275379643701</c:v>
                </c:pt>
                <c:pt idx="35">
                  <c:v>165.2594173366451</c:v>
                </c:pt>
                <c:pt idx="36">
                  <c:v>157.53963567847484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AC-7E4A-A7C6-5D1C5A039E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4316840"/>
        <c:axId val="284316448"/>
      </c:barChart>
      <c:catAx>
        <c:axId val="284316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-540000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UY"/>
          </a:p>
        </c:txPr>
        <c:crossAx val="284316448"/>
        <c:crosses val="autoZero"/>
        <c:auto val="1"/>
        <c:lblAlgn val="ctr"/>
        <c:lblOffset val="100"/>
        <c:noMultiLvlLbl val="0"/>
      </c:catAx>
      <c:valAx>
        <c:axId val="284316448"/>
        <c:scaling>
          <c:orientation val="minMax"/>
          <c:min val="8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pt-BR"/>
                  <a:t>Litros per capita ano</a:t>
                </a:r>
              </a:p>
            </c:rich>
          </c:tx>
          <c:layout>
            <c:manualLayout>
              <c:xMode val="edge"/>
              <c:yMode val="edge"/>
              <c:x val="1.3359580052493438E-2"/>
              <c:y val="0.3492309191549076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UY"/>
          </a:p>
        </c:txPr>
        <c:crossAx val="284316840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80808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UY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0.86283</cdr:x>
      <cdr:y>0</cdr:y>
    </cdr:from>
    <cdr:to>
      <cdr:x>0.86283</cdr:x>
      <cdr:y>0.80727</cdr:y>
    </cdr:to>
    <cdr:cxnSp macro="">
      <cdr:nvCxnSpPr>
        <cdr:cNvPr id="3" name="Conector Reto 2">
          <a:extLst xmlns:a="http://schemas.openxmlformats.org/drawingml/2006/main">
            <a:ext uri="{FF2B5EF4-FFF2-40B4-BE49-F238E27FC236}">
              <a16:creationId xmlns:a16="http://schemas.microsoft.com/office/drawing/2014/main" id="{70413A15-A364-6EC3-2248-AE7D017F9D24}"/>
            </a:ext>
          </a:extLst>
        </cdr:cNvPr>
        <cdr:cNvCxnSpPr/>
      </cdr:nvCxnSpPr>
      <cdr:spPr>
        <a:xfrm xmlns:a="http://schemas.openxmlformats.org/drawingml/2006/main" flipV="1">
          <a:off x="6636641" y="0"/>
          <a:ext cx="0" cy="3300861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chemeClr val="bg2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0.66543</cdr:x>
      <cdr:y>0.29275</cdr:y>
    </cdr:from>
    <cdr:to>
      <cdr:x>0.85945</cdr:x>
      <cdr:y>0.40359</cdr:y>
    </cdr:to>
    <cdr:sp macro="" textlink="">
      <cdr:nvSpPr>
        <cdr:cNvPr id="3" name="CaixaDeTexto 7">
          <a:extLst xmlns:a="http://schemas.openxmlformats.org/drawingml/2006/main">
            <a:ext uri="{FF2B5EF4-FFF2-40B4-BE49-F238E27FC236}">
              <a16:creationId xmlns:a16="http://schemas.microsoft.com/office/drawing/2014/main" id="{127F5E24-5DCE-0BD9-DD7A-728E9A8A18E4}"/>
            </a:ext>
          </a:extLst>
        </cdr:cNvPr>
        <cdr:cNvSpPr txBox="1"/>
      </cdr:nvSpPr>
      <cdr:spPr>
        <a:xfrm xmlns:a="http://schemas.openxmlformats.org/drawingml/2006/main">
          <a:off x="7730884" y="1463200"/>
          <a:ext cx="2254100" cy="55399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3000" dirty="0"/>
            <a:t>0,3% por </a:t>
          </a:r>
          <a:r>
            <a:rPr lang="pt-BR" sz="3000" dirty="0" err="1"/>
            <a:t>año</a:t>
          </a:r>
          <a:endParaRPr lang="pt-BR" sz="30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277E0-ED17-204B-803A-69310EECFCC9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B20D0A-3D5E-BD45-839E-394979CD2A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593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20D0A-3D5E-BD45-839E-394979CD2A8B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167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20D0A-3D5E-BD45-839E-394979CD2A8B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4034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https://www.milkpoint.com.br/noticias-e-mercado/giro-noticias/uruguai-quase-metade-do-leite-em-po-e-comprado-por-brasil-233633/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20D0A-3D5E-BD45-839E-394979CD2A8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1311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20D0A-3D5E-BD45-839E-394979CD2A8B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215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https://www.milkpoint.com.br/noticias-e-mercado/giro-noticias/uruguai-quase-metade-do-leite-em-po-e-comprado-por-brasil-233633/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20D0A-3D5E-BD45-839E-394979CD2A8B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2651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0b36a57b5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10b36a57b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1810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0b36a57b5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10b36a57b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1162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0b36a57b5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10b36a57b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9904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B20D0A-3D5E-BD45-839E-394979CD2A8B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373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04372-D26E-49D4-8C72-C0F68CA12905}" type="slidenum">
              <a:rPr lang="pt-BR" smtClean="0"/>
              <a:t>54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0492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7A7E-4A93-7040-B583-0CF5192E88D5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50283-305C-8F47-828C-8DE32AFC7F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938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7A7E-4A93-7040-B583-0CF5192E88D5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50283-305C-8F47-828C-8DE32AFC7F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976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7A7E-4A93-7040-B583-0CF5192E88D5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50283-305C-8F47-828C-8DE32AFC7F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7289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Title Slide">
  <p:cSld name="37_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>
            <a:spLocks noGrp="1"/>
          </p:cNvSpPr>
          <p:nvPr>
            <p:ph type="pic" idx="2"/>
          </p:nvPr>
        </p:nvSpPr>
        <p:spPr>
          <a:xfrm>
            <a:off x="7988300" y="2032000"/>
            <a:ext cx="3217200" cy="4826000"/>
          </a:xfrm>
          <a:prstGeom prst="rect">
            <a:avLst/>
          </a:prstGeom>
          <a:solidFill>
            <a:srgbClr val="A5A5A5">
              <a:alpha val="9800"/>
            </a:srgbClr>
          </a:solidFill>
          <a:ln>
            <a:noFill/>
          </a:ln>
          <a:effectLst>
            <a:outerShdw blurRad="749300" dist="38100" dir="5400000" algn="t" rotWithShape="0">
              <a:srgbClr val="000000">
                <a:alpha val="24710"/>
              </a:srgbClr>
            </a:outerShdw>
          </a:effectLst>
        </p:spPr>
      </p:sp>
      <p:sp>
        <p:nvSpPr>
          <p:cNvPr id="56" name="Google Shape;56;p15"/>
          <p:cNvSpPr>
            <a:spLocks noGrp="1"/>
          </p:cNvSpPr>
          <p:nvPr>
            <p:ph type="pic" idx="3"/>
          </p:nvPr>
        </p:nvSpPr>
        <p:spPr>
          <a:xfrm>
            <a:off x="5930900" y="685800"/>
            <a:ext cx="3936800" cy="6172400"/>
          </a:xfrm>
          <a:prstGeom prst="rect">
            <a:avLst/>
          </a:prstGeom>
          <a:solidFill>
            <a:srgbClr val="A5A5A5">
              <a:alpha val="9800"/>
            </a:srgb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681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4827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7A7E-4A93-7040-B583-0CF5192E88D5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50283-305C-8F47-828C-8DE32AFC7F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5781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7A7E-4A93-7040-B583-0CF5192E88D5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50283-305C-8F47-828C-8DE32AFC7F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8797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7A7E-4A93-7040-B583-0CF5192E88D5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50283-305C-8F47-828C-8DE32AFC7F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8933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7A7E-4A93-7040-B583-0CF5192E88D5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50283-305C-8F47-828C-8DE32AFC7F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1730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7A7E-4A93-7040-B583-0CF5192E88D5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50283-305C-8F47-828C-8DE32AFC7F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528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7A7E-4A93-7040-B583-0CF5192E88D5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50283-305C-8F47-828C-8DE32AFC7F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6163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7A7E-4A93-7040-B583-0CF5192E88D5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50283-305C-8F47-828C-8DE32AFC7F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1719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7A7E-4A93-7040-B583-0CF5192E88D5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50283-305C-8F47-828C-8DE32AFC7F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3518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07A7E-4A93-7040-B583-0CF5192E88D5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50283-305C-8F47-828C-8DE32AFC7F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60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chart" Target="../charts/char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chart" Target="../charts/char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3.jpg"/><Relationship Id="rId7" Type="http://schemas.openxmlformats.org/officeDocument/2006/relationships/image" Target="../media/image2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9.JPG"/><Relationship Id="rId4" Type="http://schemas.openxmlformats.org/officeDocument/2006/relationships/image" Target="../media/image4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em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0E93F611-AE25-24F6-D39D-99BFBAB39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022" y="0"/>
            <a:ext cx="10185312" cy="5729238"/>
          </a:xfrm>
          <a:prstGeom prst="rect">
            <a:avLst/>
          </a:prstGeom>
        </p:spPr>
      </p:pic>
      <p:sp>
        <p:nvSpPr>
          <p:cNvPr id="4" name="CaixaDeTexto 2">
            <a:extLst>
              <a:ext uri="{FF2B5EF4-FFF2-40B4-BE49-F238E27FC236}">
                <a16:creationId xmlns:a16="http://schemas.microsoft.com/office/drawing/2014/main" id="{43645D04-1C2F-420C-9BC4-A4AD5CF54B71}"/>
              </a:ext>
            </a:extLst>
          </p:cNvPr>
          <p:cNvSpPr txBox="1"/>
          <p:nvPr/>
        </p:nvSpPr>
        <p:spPr>
          <a:xfrm>
            <a:off x="6096000" y="1767072"/>
            <a:ext cx="4533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700" b="1" dirty="0">
                <a:solidFill>
                  <a:schemeClr val="bg1"/>
                </a:solidFill>
                <a:latin typeface="Raleway" pitchFamily="2" charset="77"/>
              </a:rPr>
              <a:t>Tendencias para </a:t>
            </a:r>
            <a:r>
              <a:rPr lang="pt-BR" sz="2700" b="1" dirty="0" err="1">
                <a:solidFill>
                  <a:schemeClr val="bg1"/>
                </a:solidFill>
                <a:latin typeface="Raleway" pitchFamily="2" charset="77"/>
              </a:rPr>
              <a:t>el</a:t>
            </a:r>
            <a:r>
              <a:rPr lang="pt-BR" sz="2700" b="1" dirty="0">
                <a:solidFill>
                  <a:schemeClr val="bg1"/>
                </a:solidFill>
                <a:latin typeface="Raleway" pitchFamily="2" charset="77"/>
              </a:rPr>
              <a:t> mercado </a:t>
            </a:r>
            <a:r>
              <a:rPr lang="pt-BR" sz="2700" b="1" dirty="0" err="1">
                <a:solidFill>
                  <a:schemeClr val="bg1"/>
                </a:solidFill>
                <a:latin typeface="Raleway" pitchFamily="2" charset="77"/>
              </a:rPr>
              <a:t>y</a:t>
            </a:r>
            <a:r>
              <a:rPr lang="pt-BR" sz="2700" b="1" dirty="0">
                <a:solidFill>
                  <a:schemeClr val="bg1"/>
                </a:solidFill>
                <a:latin typeface="Raleway" pitchFamily="2" charset="77"/>
              </a:rPr>
              <a:t> para </a:t>
            </a:r>
            <a:r>
              <a:rPr lang="pt-BR" sz="2700" b="1" dirty="0" err="1">
                <a:solidFill>
                  <a:schemeClr val="bg1"/>
                </a:solidFill>
                <a:latin typeface="Raleway" pitchFamily="2" charset="77"/>
              </a:rPr>
              <a:t>la</a:t>
            </a:r>
            <a:r>
              <a:rPr lang="pt-BR" sz="2700" b="1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pt-BR" sz="2700" b="1" dirty="0" err="1">
                <a:solidFill>
                  <a:schemeClr val="bg1"/>
                </a:solidFill>
                <a:latin typeface="Raleway" pitchFamily="2" charset="77"/>
              </a:rPr>
              <a:t>producción</a:t>
            </a:r>
            <a:r>
              <a:rPr lang="pt-BR" sz="2700" b="1" dirty="0">
                <a:solidFill>
                  <a:schemeClr val="bg1"/>
                </a:solidFill>
                <a:latin typeface="Raleway" pitchFamily="2" charset="77"/>
              </a:rPr>
              <a:t> de </a:t>
            </a:r>
            <a:r>
              <a:rPr lang="pt-BR" sz="2700" b="1" dirty="0" err="1">
                <a:solidFill>
                  <a:schemeClr val="bg1"/>
                </a:solidFill>
                <a:latin typeface="Raleway" pitchFamily="2" charset="77"/>
              </a:rPr>
              <a:t>leche</a:t>
            </a:r>
            <a:r>
              <a:rPr lang="pt-BR" sz="2700" b="1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pt-BR" sz="2700" b="1" dirty="0" err="1">
                <a:solidFill>
                  <a:schemeClr val="bg1"/>
                </a:solidFill>
                <a:latin typeface="Raleway" pitchFamily="2" charset="77"/>
              </a:rPr>
              <a:t>en</a:t>
            </a:r>
            <a:r>
              <a:rPr lang="pt-BR" sz="2700" b="1" dirty="0">
                <a:solidFill>
                  <a:schemeClr val="bg1"/>
                </a:solidFill>
                <a:latin typeface="Raleway" pitchFamily="2" charset="77"/>
              </a:rPr>
              <a:t> Brasil </a:t>
            </a:r>
            <a:r>
              <a:rPr lang="pt-BR" sz="2700" b="1" dirty="0" err="1">
                <a:solidFill>
                  <a:schemeClr val="bg1"/>
                </a:solidFill>
                <a:latin typeface="Raleway" pitchFamily="2" charset="77"/>
              </a:rPr>
              <a:t>y</a:t>
            </a:r>
            <a:r>
              <a:rPr lang="pt-BR" sz="2700" b="1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pt-BR" sz="2700" b="1" dirty="0" err="1">
                <a:solidFill>
                  <a:schemeClr val="bg1"/>
                </a:solidFill>
                <a:latin typeface="Raleway" pitchFamily="2" charset="77"/>
              </a:rPr>
              <a:t>en</a:t>
            </a:r>
            <a:r>
              <a:rPr lang="pt-BR" sz="2700" b="1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pt-BR" sz="2700" b="1" dirty="0" err="1">
                <a:solidFill>
                  <a:schemeClr val="bg1"/>
                </a:solidFill>
                <a:latin typeface="Raleway" pitchFamily="2" charset="77"/>
              </a:rPr>
              <a:t>el</a:t>
            </a:r>
            <a:r>
              <a:rPr lang="pt-BR" sz="2700" b="1" dirty="0">
                <a:solidFill>
                  <a:schemeClr val="bg1"/>
                </a:solidFill>
                <a:latin typeface="Raleway" pitchFamily="2" charset="77"/>
              </a:rPr>
              <a:t> mundo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B224784-0A0E-D743-B5A4-A24AE515E88B}"/>
              </a:ext>
            </a:extLst>
          </p:cNvPr>
          <p:cNvSpPr txBox="1"/>
          <p:nvPr/>
        </p:nvSpPr>
        <p:spPr>
          <a:xfrm>
            <a:off x="5524980" y="4107137"/>
            <a:ext cx="391121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b="1" dirty="0">
                <a:solidFill>
                  <a:schemeClr val="bg1"/>
                </a:solidFill>
              </a:rPr>
              <a:t>Marcelo P. Carvalho</a:t>
            </a:r>
          </a:p>
          <a:p>
            <a:r>
              <a:rPr lang="pt-BR" sz="2400" i="1" dirty="0">
                <a:solidFill>
                  <a:schemeClr val="bg1"/>
                </a:solidFill>
              </a:rPr>
              <a:t>CEO </a:t>
            </a:r>
            <a:r>
              <a:rPr lang="pt-BR" sz="2400" i="1" dirty="0" err="1">
                <a:solidFill>
                  <a:schemeClr val="bg1"/>
                </a:solidFill>
              </a:rPr>
              <a:t>MilkPoint</a:t>
            </a:r>
            <a:r>
              <a:rPr lang="pt-BR" sz="2400" i="1" dirty="0">
                <a:solidFill>
                  <a:schemeClr val="bg1"/>
                </a:solidFill>
              </a:rPr>
              <a:t> Ventures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6E5921C-855E-558C-FBAB-A9C25F0F0DBE}"/>
              </a:ext>
            </a:extLst>
          </p:cNvPr>
          <p:cNvSpPr txBox="1"/>
          <p:nvPr/>
        </p:nvSpPr>
        <p:spPr>
          <a:xfrm>
            <a:off x="8153401" y="3593785"/>
            <a:ext cx="19223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350" dirty="0">
                <a:solidFill>
                  <a:schemeClr val="bg1"/>
                </a:solidFill>
              </a:rPr>
              <a:t>01/06/2023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41659" y="5746771"/>
            <a:ext cx="9144000" cy="1133856"/>
            <a:chOff x="0" y="5724144"/>
            <a:chExt cx="9144000" cy="1133856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20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13230" y="5746772"/>
            <a:ext cx="1679395" cy="11339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25834" y="5748000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79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ixaDeTexto 2">
            <a:extLst>
              <a:ext uri="{FF2B5EF4-FFF2-40B4-BE49-F238E27FC236}">
                <a16:creationId xmlns:a16="http://schemas.microsoft.com/office/drawing/2014/main" id="{45C70711-43E2-F304-CB67-63F81EDA3C14}"/>
              </a:ext>
            </a:extLst>
          </p:cNvPr>
          <p:cNvSpPr txBox="1"/>
          <p:nvPr/>
        </p:nvSpPr>
        <p:spPr>
          <a:xfrm>
            <a:off x="1973219" y="5075826"/>
            <a:ext cx="2777372" cy="48474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pt-BR" sz="900" b="1" dirty="0">
                <a:solidFill>
                  <a:srgbClr val="E7E6E6">
                    <a:lumMod val="50000"/>
                  </a:srgbClr>
                </a:solidFill>
                <a:latin typeface="Open Sans"/>
                <a:ea typeface="+mn-lt"/>
                <a:cs typeface="Calibri" panose="020F0502020204030204"/>
              </a:rPr>
              <a:t>Fuente: GDT y </a:t>
            </a:r>
            <a:r>
              <a:rPr lang="pt-BR" sz="900" b="1" dirty="0" err="1">
                <a:solidFill>
                  <a:srgbClr val="E7E6E6">
                    <a:lumMod val="50000"/>
                  </a:srgbClr>
                </a:solidFill>
                <a:latin typeface="Open Sans"/>
                <a:ea typeface="+mn-lt"/>
                <a:cs typeface="Calibri" panose="020F0502020204030204"/>
              </a:rPr>
              <a:t>ComexStat</a:t>
            </a:r>
            <a:endParaRPr lang="pt-BR" sz="900" dirty="0">
              <a:solidFill>
                <a:srgbClr val="E7E6E6">
                  <a:lumMod val="50000"/>
                </a:srgbClr>
              </a:solidFill>
              <a:latin typeface="Open Sans"/>
              <a:ea typeface="+mn-lt"/>
              <a:cs typeface="Calibri" panose="020F0502020204030204"/>
            </a:endParaRPr>
          </a:p>
          <a:p>
            <a:pPr defTabSz="685800">
              <a:defRPr/>
            </a:pPr>
            <a:r>
              <a:rPr lang="pt-BR" sz="900" dirty="0">
                <a:solidFill>
                  <a:srgbClr val="E7E6E6">
                    <a:lumMod val="50000"/>
                  </a:srgbClr>
                </a:solidFill>
                <a:latin typeface="Open Sans"/>
                <a:ea typeface="+mn-lt"/>
                <a:cs typeface="Calibri" panose="020F0502020204030204"/>
              </a:rPr>
              <a:t>elaborado por </a:t>
            </a:r>
            <a:r>
              <a:rPr lang="pt-BR" sz="900" dirty="0" err="1">
                <a:solidFill>
                  <a:srgbClr val="E7E6E6">
                    <a:lumMod val="50000"/>
                  </a:srgbClr>
                </a:solidFill>
                <a:latin typeface="Open Sans"/>
                <a:ea typeface="+mn-lt"/>
                <a:cs typeface="Calibri" panose="020F0502020204030204"/>
              </a:rPr>
              <a:t>MilkPoint</a:t>
            </a:r>
            <a:r>
              <a:rPr lang="pt-BR" sz="900" dirty="0">
                <a:solidFill>
                  <a:srgbClr val="E7E6E6">
                    <a:lumMod val="50000"/>
                  </a:srgbClr>
                </a:solidFill>
                <a:latin typeface="Open Sans"/>
                <a:ea typeface="+mn-lt"/>
                <a:cs typeface="Calibri" panose="020F0502020204030204"/>
              </a:rPr>
              <a:t> Mercado</a:t>
            </a:r>
          </a:p>
          <a:p>
            <a:pPr marL="214313" indent="-214313" algn="r" defTabSz="685800">
              <a:buFont typeface="Arial"/>
              <a:buChar char="•"/>
              <a:defRPr/>
            </a:pPr>
            <a:endParaRPr lang="pt-BR" sz="900" dirty="0">
              <a:solidFill>
                <a:srgbClr val="E7E6E6">
                  <a:lumMod val="50000"/>
                </a:srgbClr>
              </a:solidFill>
              <a:latin typeface="Open Sans"/>
              <a:ea typeface="+mn-lt"/>
              <a:cs typeface="Calibri" panose="020F0502020204030204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56B0F7-F06F-6E88-1605-ABD3B1427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894" y="2045970"/>
            <a:ext cx="5883607" cy="2471738"/>
          </a:xfrm>
          <a:prstGeom prst="rect">
            <a:avLst/>
          </a:prstGeom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D442ADA8-5868-8C47-521C-DCA5F31091C7}"/>
              </a:ext>
            </a:extLst>
          </p:cNvPr>
          <p:cNvSpPr/>
          <p:nvPr/>
        </p:nvSpPr>
        <p:spPr>
          <a:xfrm>
            <a:off x="2674620" y="2974732"/>
            <a:ext cx="1280160" cy="484748"/>
          </a:xfrm>
          <a:prstGeom prst="rightArrow">
            <a:avLst/>
          </a:prstGeom>
          <a:solidFill>
            <a:srgbClr val="3A4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GDT</a:t>
            </a:r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78792783-753C-1EE9-5897-5818CA13A412}"/>
              </a:ext>
            </a:extLst>
          </p:cNvPr>
          <p:cNvSpPr/>
          <p:nvPr/>
        </p:nvSpPr>
        <p:spPr>
          <a:xfrm>
            <a:off x="2674620" y="3484362"/>
            <a:ext cx="1325880" cy="607578"/>
          </a:xfrm>
          <a:prstGeom prst="rightArrow">
            <a:avLst/>
          </a:prstGeom>
          <a:solidFill>
            <a:srgbClr val="3A4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 err="1">
                <a:solidFill>
                  <a:schemeClr val="bg1"/>
                </a:solidFill>
              </a:rPr>
              <a:t>Importaciones</a:t>
            </a:r>
            <a:r>
              <a:rPr lang="pt-BR" sz="900" dirty="0">
                <a:solidFill>
                  <a:schemeClr val="bg1"/>
                </a:solidFill>
              </a:rPr>
              <a:t> abril/23</a:t>
            </a:r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E26F1666-2F0C-63E7-A0E6-DB49A36B1304}"/>
              </a:ext>
            </a:extLst>
          </p:cNvPr>
          <p:cNvSpPr/>
          <p:nvPr/>
        </p:nvSpPr>
        <p:spPr>
          <a:xfrm>
            <a:off x="2674620" y="3865351"/>
            <a:ext cx="1325880" cy="607578"/>
          </a:xfrm>
          <a:prstGeom prst="rightArrow">
            <a:avLst/>
          </a:prstGeom>
          <a:solidFill>
            <a:srgbClr val="3A4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bg1"/>
                </a:solidFill>
              </a:rPr>
              <a:t>Mercosul </a:t>
            </a:r>
            <a:r>
              <a:rPr lang="pt-BR" sz="1000" dirty="0" err="1">
                <a:solidFill>
                  <a:schemeClr val="bg1"/>
                </a:solidFill>
              </a:rPr>
              <a:t>mayo</a:t>
            </a:r>
            <a:r>
              <a:rPr lang="pt-BR" sz="1000" dirty="0">
                <a:solidFill>
                  <a:schemeClr val="bg1"/>
                </a:solidFill>
              </a:rPr>
              <a:t>/23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EFABF4E-35DE-5391-708A-FDD76B015056}"/>
              </a:ext>
            </a:extLst>
          </p:cNvPr>
          <p:cNvSpPr txBox="1"/>
          <p:nvPr/>
        </p:nvSpPr>
        <p:spPr>
          <a:xfrm>
            <a:off x="4784395" y="4808222"/>
            <a:ext cx="378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Cepea</a:t>
            </a:r>
            <a:r>
              <a:rPr lang="pt-BR" dirty="0"/>
              <a:t> </a:t>
            </a:r>
            <a:r>
              <a:rPr lang="pt-BR" dirty="0" err="1"/>
              <a:t>marzo</a:t>
            </a:r>
            <a:r>
              <a:rPr lang="pt-BR" dirty="0"/>
              <a:t> (pago </a:t>
            </a:r>
            <a:r>
              <a:rPr lang="pt-BR" dirty="0" err="1"/>
              <a:t>en</a:t>
            </a:r>
            <a:r>
              <a:rPr lang="pt-BR" dirty="0"/>
              <a:t> abril): 2,81</a:t>
            </a:r>
          </a:p>
          <a:p>
            <a:r>
              <a:rPr lang="pt-BR" dirty="0" err="1"/>
              <a:t>Cepea</a:t>
            </a:r>
            <a:r>
              <a:rPr lang="pt-BR" dirty="0"/>
              <a:t> abril (pago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mayo</a:t>
            </a:r>
            <a:r>
              <a:rPr lang="pt-BR" dirty="0"/>
              <a:t>): ~2,90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4E26640-65BE-25F7-71B6-3BE77B2B3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2D5A506-38B0-6B1F-3AA7-F8CA9B544D14}"/>
              </a:ext>
            </a:extLst>
          </p:cNvPr>
          <p:cNvSpPr>
            <a:spLocks noGrp="1"/>
          </p:cNvSpPr>
          <p:nvPr/>
        </p:nvSpPr>
        <p:spPr>
          <a:xfrm>
            <a:off x="3475894" y="0"/>
            <a:ext cx="7192107" cy="7810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85800">
              <a:defRPr/>
            </a:pPr>
            <a:r>
              <a:rPr lang="es-UY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precios de Mercosur son competitivos en Brasil en el momento – podrían volverse no competitivos con una caída de precios en Brasil y/o el tipo de cambio ?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8430" y="5768703"/>
            <a:ext cx="9144000" cy="1133856"/>
            <a:chOff x="0" y="5724144"/>
            <a:chExt cx="9144000" cy="1133856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21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26459" y="5768704"/>
            <a:ext cx="1679395" cy="113395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12605" y="5769932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99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25EADF97-D69E-E6E6-D2D6-5C300EF79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085" y="3511937"/>
            <a:ext cx="1779210" cy="18229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9634D96-6265-BE6B-B47E-FCF055458F7D}"/>
              </a:ext>
            </a:extLst>
          </p:cNvPr>
          <p:cNvSpPr>
            <a:spLocks noGrp="1"/>
          </p:cNvSpPr>
          <p:nvPr/>
        </p:nvSpPr>
        <p:spPr>
          <a:xfrm>
            <a:off x="2082707" y="1430660"/>
            <a:ext cx="8026589" cy="367772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endParaRPr lang="pt-BR" sz="2000" b="1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685800">
              <a:defRPr/>
            </a:pPr>
            <a:endParaRPr lang="pt-BR" sz="2000" b="1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r>
              <a:rPr lang="es-ES" sz="24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Deberían continuar en niveles altos a lo largo de 2023:</a:t>
            </a:r>
          </a:p>
          <a:p>
            <a:pPr>
              <a:defRPr/>
            </a:pPr>
            <a:endParaRPr lang="es-ES" sz="2000" b="1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68000" indent="-4320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s-ES" sz="2400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precios internos pueden caer, pero la diferencia de precios sigue siendo alta.</a:t>
            </a:r>
          </a:p>
          <a:p>
            <a:pPr marL="468000" indent="-4320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s-ES" sz="2400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68000" indent="-4320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s-ES" sz="2400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precios externos pueden incluso subir, pero la reserva de mercado del Mercosur es alta debido al arancel externo común.</a:t>
            </a:r>
          </a:p>
          <a:p>
            <a:pPr marL="468000" indent="-4320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s-ES" sz="2400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68000" indent="-4320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s-ES" sz="2400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Tipo de cambio R$/US$ = necesitaría devaluar mucho el Real -hoy no parece probable.</a:t>
            </a:r>
          </a:p>
          <a:p>
            <a:pPr>
              <a:defRPr/>
            </a:pPr>
            <a:endParaRPr lang="es-ES" sz="1500" b="1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685800">
              <a:defRPr/>
            </a:pPr>
            <a:endParaRPr lang="pt-BR" sz="15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DFEFAC2-A8BA-D97D-A3C3-DCC045135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DE65DF0-1AA6-B714-747D-DDD2C73C90FD}"/>
              </a:ext>
            </a:extLst>
          </p:cNvPr>
          <p:cNvSpPr txBox="1"/>
          <p:nvPr/>
        </p:nvSpPr>
        <p:spPr>
          <a:xfrm>
            <a:off x="6479459" y="192084"/>
            <a:ext cx="380546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s-UY" sz="24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Brasil: importaciones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4000" y="5744072"/>
            <a:ext cx="9144000" cy="1133856"/>
            <a:chOff x="0" y="5724144"/>
            <a:chExt cx="9144000" cy="1133856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8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30889" y="5744073"/>
            <a:ext cx="1679395" cy="113395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08175" y="5745301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3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D8E53D55-0EE5-0561-71C8-4887DE25B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2D5A506-38B0-6B1F-3AA7-F8CA9B544D14}"/>
              </a:ext>
            </a:extLst>
          </p:cNvPr>
          <p:cNvSpPr>
            <a:spLocks noGrp="1"/>
          </p:cNvSpPr>
          <p:nvPr/>
        </p:nvSpPr>
        <p:spPr>
          <a:xfrm>
            <a:off x="3500284" y="111694"/>
            <a:ext cx="6869358" cy="58136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85800">
              <a:defRPr/>
            </a:pPr>
            <a:r>
              <a:rPr lang="es-E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Mercosur ha obtenido precios superiores que el resto del mundo, impulsado por la demanda brasileña</a:t>
            </a:r>
          </a:p>
        </p:txBody>
      </p:sp>
      <p:sp>
        <p:nvSpPr>
          <p:cNvPr id="24" name="CaixaDeTexto 2">
            <a:extLst>
              <a:ext uri="{FF2B5EF4-FFF2-40B4-BE49-F238E27FC236}">
                <a16:creationId xmlns:a16="http://schemas.microsoft.com/office/drawing/2014/main" id="{45C70711-43E2-F304-CB67-63F81EDA3C14}"/>
              </a:ext>
            </a:extLst>
          </p:cNvPr>
          <p:cNvSpPr txBox="1"/>
          <p:nvPr/>
        </p:nvSpPr>
        <p:spPr>
          <a:xfrm>
            <a:off x="1788849" y="5141927"/>
            <a:ext cx="2777372" cy="34624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pt-BR" sz="900" b="1" dirty="0">
                <a:solidFill>
                  <a:srgbClr val="E7E6E6">
                    <a:lumMod val="50000"/>
                  </a:srgbClr>
                </a:solidFill>
                <a:latin typeface="Open Sans"/>
                <a:ea typeface="+mn-lt"/>
                <a:cs typeface="Calibri" panose="020F0502020204030204"/>
              </a:rPr>
              <a:t>Fuente: GDT, Inale y </a:t>
            </a:r>
            <a:r>
              <a:rPr lang="pt-BR" sz="900" b="1" dirty="0" err="1">
                <a:solidFill>
                  <a:srgbClr val="E7E6E6">
                    <a:lumMod val="50000"/>
                  </a:srgbClr>
                </a:solidFill>
                <a:latin typeface="Open Sans"/>
                <a:ea typeface="+mn-lt"/>
                <a:cs typeface="Calibri" panose="020F0502020204030204"/>
              </a:rPr>
              <a:t>ComexStat</a:t>
            </a:r>
            <a:endParaRPr lang="pt-BR" sz="900" b="1" dirty="0">
              <a:solidFill>
                <a:srgbClr val="E7E6E6">
                  <a:lumMod val="50000"/>
                </a:srgbClr>
              </a:solidFill>
              <a:latin typeface="Open Sans"/>
              <a:ea typeface="+mn-lt"/>
              <a:cs typeface="Calibri" panose="020F0502020204030204"/>
            </a:endParaRPr>
          </a:p>
          <a:p>
            <a:pPr defTabSz="685800">
              <a:defRPr/>
            </a:pPr>
            <a:r>
              <a:rPr lang="pt-BR" sz="900" b="1" dirty="0">
                <a:solidFill>
                  <a:srgbClr val="E7E6E6">
                    <a:lumMod val="50000"/>
                  </a:srgbClr>
                </a:solidFill>
                <a:latin typeface="Open Sans"/>
                <a:ea typeface="+mn-lt"/>
                <a:cs typeface="Calibri" panose="020F0502020204030204"/>
              </a:rPr>
              <a:t>Elaborado por </a:t>
            </a:r>
            <a:r>
              <a:rPr lang="pt-BR" sz="900" b="1" dirty="0" err="1">
                <a:solidFill>
                  <a:srgbClr val="E7E6E6">
                    <a:lumMod val="50000"/>
                  </a:srgbClr>
                </a:solidFill>
                <a:latin typeface="Open Sans"/>
                <a:ea typeface="+mn-lt"/>
                <a:cs typeface="Calibri" panose="020F0502020204030204"/>
              </a:rPr>
              <a:t>MilkPoint</a:t>
            </a:r>
            <a:r>
              <a:rPr lang="pt-BR" sz="900" b="1" dirty="0">
                <a:solidFill>
                  <a:srgbClr val="E7E6E6">
                    <a:lumMod val="50000"/>
                  </a:srgbClr>
                </a:solidFill>
                <a:latin typeface="Open Sans"/>
                <a:ea typeface="+mn-lt"/>
                <a:cs typeface="Calibri" panose="020F0502020204030204"/>
              </a:rPr>
              <a:t> Mercado</a:t>
            </a:r>
            <a:endParaRPr lang="pt-BR" sz="900" dirty="0">
              <a:solidFill>
                <a:srgbClr val="E7E6E6">
                  <a:lumMod val="50000"/>
                </a:srgbClr>
              </a:solidFill>
              <a:latin typeface="Open Sans"/>
              <a:ea typeface="+mn-lt"/>
              <a:cs typeface="Calibri" panose="020F0502020204030204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2E5DC96-8044-24B0-268E-2B72CE732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183" y="1195472"/>
            <a:ext cx="6592340" cy="368250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EF66983-C41A-C00E-A0B9-BC247B3B554C}"/>
              </a:ext>
            </a:extLst>
          </p:cNvPr>
          <p:cNvSpPr/>
          <p:nvPr/>
        </p:nvSpPr>
        <p:spPr>
          <a:xfrm>
            <a:off x="7506288" y="1544644"/>
            <a:ext cx="1840913" cy="1878037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7BBE913-9306-9654-CC79-AE9D25CA8D6E}"/>
              </a:ext>
            </a:extLst>
          </p:cNvPr>
          <p:cNvSpPr>
            <a:spLocks noGrp="1"/>
          </p:cNvSpPr>
          <p:nvPr/>
        </p:nvSpPr>
        <p:spPr>
          <a:xfrm>
            <a:off x="4511508" y="867649"/>
            <a:ext cx="3168985" cy="4080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es-UY" sz="135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leche entera en polvo(USD/ton)</a:t>
            </a:r>
            <a:endParaRPr lang="es-UY" sz="1125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8430" y="5789806"/>
            <a:ext cx="9144000" cy="1133856"/>
            <a:chOff x="0" y="5724144"/>
            <a:chExt cx="9144000" cy="1133856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9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26459" y="5789807"/>
            <a:ext cx="1679395" cy="113395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12605" y="5791035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25EADF97-D69E-E6E6-D2D6-5C300EF79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339" y="3667144"/>
            <a:ext cx="1779210" cy="18229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9634D96-6265-BE6B-B47E-FCF055458F7D}"/>
              </a:ext>
            </a:extLst>
          </p:cNvPr>
          <p:cNvSpPr>
            <a:spLocks noGrp="1"/>
          </p:cNvSpPr>
          <p:nvPr/>
        </p:nvSpPr>
        <p:spPr>
          <a:xfrm>
            <a:off x="2022491" y="1005450"/>
            <a:ext cx="8147018" cy="233592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endParaRPr lang="pt-BR" sz="1500" b="1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685800">
              <a:defRPr/>
            </a:pPr>
            <a:endParaRPr lang="pt-BR" sz="1500" b="1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r>
              <a:rPr lang="es-ES" sz="18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Debería continuar en niveles altos a lo largo de 2023:</a:t>
            </a:r>
          </a:p>
          <a:p>
            <a:pPr>
              <a:defRPr/>
            </a:pPr>
            <a:endParaRPr lang="es-ES" sz="1800" b="1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precios internos pueden caer, pero la diferencia de precios sigue siendo alta.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ES" sz="1800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precios externos pueden incluso subir, pero la reserva de mercado del Mercosur es alta debido al arancel externo común.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ES" sz="1800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Tipo de cambio R$/US$ = necesitaría devaluar mucho el Real  hoy no parece probable.</a:t>
            </a:r>
          </a:p>
          <a:p>
            <a:pPr>
              <a:defRPr/>
            </a:pPr>
            <a:endParaRPr lang="es-ES" sz="1800" b="1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685800">
              <a:defRPr/>
            </a:pPr>
            <a:endParaRPr lang="pt-BR" sz="15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47D0344-86C0-46A0-7D74-9728C9A6EAEF}"/>
              </a:ext>
            </a:extLst>
          </p:cNvPr>
          <p:cNvSpPr>
            <a:spLocks noGrp="1"/>
          </p:cNvSpPr>
          <p:nvPr/>
        </p:nvSpPr>
        <p:spPr>
          <a:xfrm>
            <a:off x="2082707" y="3578224"/>
            <a:ext cx="8026589" cy="19919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endParaRPr lang="es-ES" sz="1500" b="1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685800">
              <a:defRPr/>
            </a:pPr>
            <a:endParaRPr lang="es-ES" sz="1800" b="1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r>
              <a:rPr lang="es-ES" sz="18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Medidas de contención de importaciones:</a:t>
            </a:r>
          </a:p>
          <a:p>
            <a:pPr>
              <a:defRPr/>
            </a:pPr>
            <a:endParaRPr lang="es-ES" sz="1800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Improbable: sesgo del Mercosur – Gobierno de Lula.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ES" sz="1800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Necesidad de reducir los intereses (reducir la inflación).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ES" sz="1800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Bajo consenso a nivel sectorial.</a:t>
            </a:r>
            <a:endParaRPr lang="es-ES" sz="1800" b="1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endParaRPr lang="pt-BR" sz="1800" b="1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r>
              <a:rPr lang="pt-BR" sz="18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Pero...</a:t>
            </a:r>
            <a:endParaRPr lang="pt-BR" sz="1800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endParaRPr lang="pt-BR" sz="1600" b="1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685800">
              <a:defRPr/>
            </a:pPr>
            <a:endParaRPr lang="pt-BR" sz="15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2C45378-F825-761F-03CC-AC27883B2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DE65DF0-1AA6-B714-747D-DDD2C73C90FD}"/>
              </a:ext>
            </a:extLst>
          </p:cNvPr>
          <p:cNvSpPr txBox="1"/>
          <p:nvPr/>
        </p:nvSpPr>
        <p:spPr>
          <a:xfrm>
            <a:off x="3260116" y="188791"/>
            <a:ext cx="684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s-E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Brasil: importaciones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41659" y="5710219"/>
            <a:ext cx="9144000" cy="1133856"/>
            <a:chOff x="0" y="5724144"/>
            <a:chExt cx="9144000" cy="1133856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9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13230" y="5710220"/>
            <a:ext cx="1679395" cy="113395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25834" y="5711448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D59A0C4-220D-7BB1-EF5F-7132FE432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90CB475-51EB-A737-8FF5-B5C84D5C0EE1}"/>
              </a:ext>
            </a:extLst>
          </p:cNvPr>
          <p:cNvSpPr txBox="1"/>
          <p:nvPr/>
        </p:nvSpPr>
        <p:spPr>
          <a:xfrm>
            <a:off x="3571000" y="55820"/>
            <a:ext cx="6741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La escala de las importaciones puede generar una reacción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B97DDDF-6107-C955-3031-4CC728BCE454}"/>
              </a:ext>
            </a:extLst>
          </p:cNvPr>
          <p:cNvSpPr txBox="1"/>
          <p:nvPr/>
        </p:nvSpPr>
        <p:spPr>
          <a:xfrm>
            <a:off x="1673751" y="5327991"/>
            <a:ext cx="20470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Fuente: </a:t>
            </a:r>
            <a:r>
              <a:rPr lang="pt-BR" sz="1050" dirty="0" err="1"/>
              <a:t>MilkPoint</a:t>
            </a:r>
            <a:r>
              <a:rPr lang="pt-BR" sz="1050" dirty="0"/>
              <a:t> Mercado</a:t>
            </a:r>
          </a:p>
        </p:txBody>
      </p:sp>
      <p:graphicFrame>
        <p:nvGraphicFramePr>
          <p:cNvPr id="10" name="Chart 1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9094623"/>
              </p:ext>
            </p:extLst>
          </p:nvPr>
        </p:nvGraphicFramePr>
        <p:xfrm>
          <a:off x="2936423" y="1314797"/>
          <a:ext cx="6492713" cy="4097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2" name="Grupo 11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4000" y="5724144"/>
            <a:ext cx="9144000" cy="1133856"/>
            <a:chOff x="0" y="5724144"/>
            <a:chExt cx="9144000" cy="1133856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8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-30889" y="5724145"/>
            <a:ext cx="1679395" cy="113395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10508175" y="5725373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05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865D6-5A32-421B-84C7-9125AC0D2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3286" y="0"/>
            <a:ext cx="9144000" cy="5832926"/>
          </a:xfrm>
          <a:prstGeom prst="rect">
            <a:avLst/>
          </a:prstGeom>
        </p:spPr>
      </p:pic>
      <p:sp>
        <p:nvSpPr>
          <p:cNvPr id="7" name="CaixaDeTexto 3">
            <a:extLst>
              <a:ext uri="{FF2B5EF4-FFF2-40B4-BE49-F238E27FC236}">
                <a16:creationId xmlns:a16="http://schemas.microsoft.com/office/drawing/2014/main" id="{D67E568E-C862-46FD-AEEB-042B7768AC4E}"/>
              </a:ext>
            </a:extLst>
          </p:cNvPr>
          <p:cNvSpPr txBox="1"/>
          <p:nvPr/>
        </p:nvSpPr>
        <p:spPr>
          <a:xfrm>
            <a:off x="3361905" y="240442"/>
            <a:ext cx="7354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2000" dirty="0">
                <a:solidFill>
                  <a:schemeClr val="bg1"/>
                </a:solidFill>
                <a:latin typeface="Helvetica" panose="020B0604020202020204" pitchFamily="34" charset="0"/>
                <a:ea typeface="Open Sans ExtraBold" panose="020B0906030804020204" pitchFamily="34" charset="0"/>
                <a:cs typeface="Helvetica" panose="020B0604020202020204" pitchFamily="34" charset="0"/>
              </a:rPr>
              <a:t>Demanda de leche y productos lácteos en el mundo</a:t>
            </a:r>
          </a:p>
        </p:txBody>
      </p:sp>
      <p:pic>
        <p:nvPicPr>
          <p:cNvPr id="9" name="Imagem 8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01A01253-6CD1-18A3-A483-2FBB00C29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37" y="833565"/>
            <a:ext cx="8244349" cy="460589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41C60E7-72AC-9243-D24B-8D4CB5A3BA6D}"/>
              </a:ext>
            </a:extLst>
          </p:cNvPr>
          <p:cNvSpPr txBox="1"/>
          <p:nvPr/>
        </p:nvSpPr>
        <p:spPr>
          <a:xfrm>
            <a:off x="2884170" y="5439456"/>
            <a:ext cx="2834934" cy="2654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pt-BR" sz="1125" dirty="0"/>
              <a:t>Fuente: IFCN  - </a:t>
            </a:r>
            <a:r>
              <a:rPr lang="pt-BR" sz="1125" dirty="0" err="1"/>
              <a:t>Dairy</a:t>
            </a:r>
            <a:r>
              <a:rPr lang="pt-BR" sz="1125" dirty="0"/>
              <a:t> Vision 2020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4000" y="5774781"/>
            <a:ext cx="9144000" cy="1133856"/>
            <a:chOff x="0" y="5724144"/>
            <a:chExt cx="9144000" cy="1133856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8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30889" y="5774782"/>
            <a:ext cx="1679395" cy="113395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08175" y="5776010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01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B3C05CB6-276B-519B-E8AA-88C1551BEB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3286" y="0"/>
            <a:ext cx="9144000" cy="5832926"/>
          </a:xfrm>
          <a:prstGeom prst="rect">
            <a:avLst/>
          </a:prstGeom>
        </p:spPr>
      </p:pic>
      <p:sp>
        <p:nvSpPr>
          <p:cNvPr id="7" name="CaixaDeTexto 3">
            <a:extLst>
              <a:ext uri="{FF2B5EF4-FFF2-40B4-BE49-F238E27FC236}">
                <a16:creationId xmlns:a16="http://schemas.microsoft.com/office/drawing/2014/main" id="{D67E568E-C862-46FD-AEEB-042B7768AC4E}"/>
              </a:ext>
            </a:extLst>
          </p:cNvPr>
          <p:cNvSpPr txBox="1"/>
          <p:nvPr/>
        </p:nvSpPr>
        <p:spPr>
          <a:xfrm>
            <a:off x="2960493" y="136928"/>
            <a:ext cx="75430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100">
                <a:solidFill>
                  <a:schemeClr val="bg1"/>
                </a:solidFill>
                <a:latin typeface="Helvetica" panose="020B0604020202020204" pitchFamily="34" charset="0"/>
                <a:ea typeface="Open Sans ExtraBold" panose="020B0906030804020204" pitchFamily="34" charset="0"/>
                <a:cs typeface="Helvetica" panose="020B0604020202020204" pitchFamily="34" charset="0"/>
              </a:rPr>
              <a:t>Pero... </a:t>
            </a:r>
            <a:r>
              <a:rPr lang="es-ES" sz="2100" dirty="0">
                <a:solidFill>
                  <a:schemeClr val="bg1"/>
                </a:solidFill>
                <a:latin typeface="Helvetica" panose="020B0604020202020204" pitchFamily="34" charset="0"/>
                <a:ea typeface="Open Sans ExtraBold" panose="020B0906030804020204" pitchFamily="34" charset="0"/>
                <a:cs typeface="Helvetica" panose="020B0604020202020204" pitchFamily="34" charset="0"/>
              </a:rPr>
              <a:t>la producción no crece como antes</a:t>
            </a:r>
          </a:p>
        </p:txBody>
      </p:sp>
      <p:pic>
        <p:nvPicPr>
          <p:cNvPr id="5" name="Imagem 4" descr="Gráfico, Gráfico de linhas&#10;&#10;Descrição gerada automaticamente">
            <a:extLst>
              <a:ext uri="{FF2B5EF4-FFF2-40B4-BE49-F238E27FC236}">
                <a16:creationId xmlns:a16="http://schemas.microsoft.com/office/drawing/2014/main" id="{F3847AB4-FC06-F3CB-92F7-576BC66A3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243" y="1237300"/>
            <a:ext cx="8440293" cy="423457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EF7DAE9-13AD-E42D-994C-A7CE4DB22E0A}"/>
              </a:ext>
            </a:extLst>
          </p:cNvPr>
          <p:cNvSpPr txBox="1"/>
          <p:nvPr/>
        </p:nvSpPr>
        <p:spPr>
          <a:xfrm>
            <a:off x="1903243" y="5477228"/>
            <a:ext cx="62043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err="1"/>
              <a:t>Fuente:Rabobank</a:t>
            </a:r>
            <a:r>
              <a:rPr lang="pt-BR" sz="900" dirty="0"/>
              <a:t> (2022), </a:t>
            </a:r>
            <a:r>
              <a:rPr lang="pt-BR" sz="900" dirty="0" err="1"/>
              <a:t>Dairy</a:t>
            </a:r>
            <a:r>
              <a:rPr lang="pt-BR" sz="900" dirty="0"/>
              <a:t> Vision 2022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3286" y="5760814"/>
            <a:ext cx="9144000" cy="1133856"/>
            <a:chOff x="0" y="5724144"/>
            <a:chExt cx="9144000" cy="1133856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8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31603" y="5760815"/>
            <a:ext cx="1679395" cy="113395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07461" y="5762043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44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247852A-E71B-E3F6-BCFB-823FA8DEC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9F53523-3988-57C0-9BB5-D91257DD2F9A}"/>
              </a:ext>
            </a:extLst>
          </p:cNvPr>
          <p:cNvSpPr txBox="1"/>
          <p:nvPr/>
        </p:nvSpPr>
        <p:spPr>
          <a:xfrm>
            <a:off x="3571018" y="196701"/>
            <a:ext cx="69189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Incluso con el aumento de los precios al productor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F89CC97-BBC2-E714-4400-5610F310642C}"/>
              </a:ext>
            </a:extLst>
          </p:cNvPr>
          <p:cNvSpPr txBox="1"/>
          <p:nvPr/>
        </p:nvSpPr>
        <p:spPr>
          <a:xfrm>
            <a:off x="2181000" y="4991016"/>
            <a:ext cx="58331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Fuente: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MilkPoint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Mercado,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base a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datos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CEPEA,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datos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corregidos por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inflación</a:t>
            </a:r>
            <a:endParaRPr lang="pt-BR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63454AD0-CB5C-49B1-BCAC-493F52A2E6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55216"/>
              </p:ext>
            </p:extLst>
          </p:nvPr>
        </p:nvGraphicFramePr>
        <p:xfrm>
          <a:off x="2181000" y="1125562"/>
          <a:ext cx="7830000" cy="364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2" name="Grupo 11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4000" y="5710219"/>
            <a:ext cx="9144000" cy="1133856"/>
            <a:chOff x="0" y="5724144"/>
            <a:chExt cx="9144000" cy="1133856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8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30889" y="5710220"/>
            <a:ext cx="1679395" cy="113395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08175" y="5711448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94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F89CC97-BBC2-E714-4400-5610F310642C}"/>
              </a:ext>
            </a:extLst>
          </p:cNvPr>
          <p:cNvSpPr txBox="1"/>
          <p:nvPr/>
        </p:nvSpPr>
        <p:spPr>
          <a:xfrm>
            <a:off x="1862438" y="5281713"/>
            <a:ext cx="43452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Fuente: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MilkPoint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Mercado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base a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datos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IBGE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CEPEA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609A2E6-E8CA-EC11-63E8-3FF891365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E630825-0EBF-83C5-46F4-156496D9722D}"/>
              </a:ext>
            </a:extLst>
          </p:cNvPr>
          <p:cNvSpPr txBox="1"/>
          <p:nvPr/>
        </p:nvSpPr>
        <p:spPr>
          <a:xfrm>
            <a:off x="6810206" y="1142335"/>
            <a:ext cx="3557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% de cambio en la producción de leche inspeccionada respecto al mismo trimestre del año anterior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C763372D-1F6C-8DBE-3059-1BFD238E48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8112631"/>
              </p:ext>
            </p:extLst>
          </p:nvPr>
        </p:nvGraphicFramePr>
        <p:xfrm>
          <a:off x="1723351" y="1249235"/>
          <a:ext cx="4623435" cy="3708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09F53523-3988-57C0-9BB5-D91257DD2F9A}"/>
              </a:ext>
            </a:extLst>
          </p:cNvPr>
          <p:cNvSpPr txBox="1"/>
          <p:nvPr/>
        </p:nvSpPr>
        <p:spPr>
          <a:xfrm>
            <a:off x="3749040" y="148862"/>
            <a:ext cx="69189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21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Incluso ante una mayor rentabilidad aparente</a:t>
            </a:r>
            <a:endParaRPr lang="es-UY" sz="2100" dirty="0">
              <a:solidFill>
                <a:schemeClr val="bg1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F96E30F-6E4F-36E3-8CC6-63621FAD0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000" y="1973333"/>
            <a:ext cx="4158000" cy="3106100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54889" y="5768962"/>
            <a:ext cx="9144000" cy="1133856"/>
            <a:chOff x="0" y="5724144"/>
            <a:chExt cx="9144000" cy="1133856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20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0" y="5768963"/>
            <a:ext cx="1679395" cy="113395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10539064" y="5770191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0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13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4241BB-6444-E78A-06D0-1B7D7E980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pic>
        <p:nvPicPr>
          <p:cNvPr id="10" name="Imagem 9" descr="Gráfico&#10;&#10;Descrição gerada automaticamente">
            <a:extLst>
              <a:ext uri="{FF2B5EF4-FFF2-40B4-BE49-F238E27FC236}">
                <a16:creationId xmlns:a16="http://schemas.microsoft.com/office/drawing/2014/main" id="{2466F80A-B106-7D91-A355-6AB27717C1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58" t="15722" r="551" b="-99"/>
          <a:stretch/>
        </p:blipFill>
        <p:spPr>
          <a:xfrm>
            <a:off x="6617425" y="1071933"/>
            <a:ext cx="3923966" cy="382208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90CB475-51EB-A737-8FF5-B5C84D5C0EE1}"/>
              </a:ext>
            </a:extLst>
          </p:cNvPr>
          <p:cNvSpPr txBox="1"/>
          <p:nvPr/>
        </p:nvSpPr>
        <p:spPr>
          <a:xfrm>
            <a:off x="3926280" y="129456"/>
            <a:ext cx="6338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Lo mismo sucede en el mundo</a:t>
            </a:r>
          </a:p>
        </p:txBody>
      </p:sp>
      <p:pic>
        <p:nvPicPr>
          <p:cNvPr id="8" name="Imagem 7" descr="Gráfico, Histograma&#10;&#10;Descrição gerada automaticamente">
            <a:extLst>
              <a:ext uri="{FF2B5EF4-FFF2-40B4-BE49-F238E27FC236}">
                <a16:creationId xmlns:a16="http://schemas.microsoft.com/office/drawing/2014/main" id="{5EEC2E2A-F7A5-E438-3810-263C1FEB3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609" y="1405224"/>
            <a:ext cx="4718714" cy="345740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46FD28B-4A2C-DB6B-C587-2536D0C3A7C3}"/>
              </a:ext>
            </a:extLst>
          </p:cNvPr>
          <p:cNvSpPr txBox="1"/>
          <p:nvPr/>
        </p:nvSpPr>
        <p:spPr>
          <a:xfrm>
            <a:off x="1837337" y="5114523"/>
            <a:ext cx="43452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Fuente: IFCN – 20/10/2022 Webinar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54889" y="5786067"/>
            <a:ext cx="9144000" cy="1133856"/>
            <a:chOff x="0" y="5724144"/>
            <a:chExt cx="9144000" cy="1133856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9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0" y="5786068"/>
            <a:ext cx="1679395" cy="113395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10539064" y="5787296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71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615A4E4-2E71-15BE-E5D8-75F512247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BD9047F2-450E-9674-139D-FB2EF66138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28" y="1394334"/>
            <a:ext cx="8730116" cy="3793776"/>
          </a:xfrm>
          <a:prstGeom prst="rect">
            <a:avLst/>
          </a:prstGeom>
        </p:spPr>
      </p:pic>
      <p:sp>
        <p:nvSpPr>
          <p:cNvPr id="5" name="CaixaDeTexto 3">
            <a:extLst>
              <a:ext uri="{FF2B5EF4-FFF2-40B4-BE49-F238E27FC236}">
                <a16:creationId xmlns:a16="http://schemas.microsoft.com/office/drawing/2014/main" id="{4AC04A78-C8F1-57C6-C45C-EA8440AA74EE}"/>
              </a:ext>
            </a:extLst>
          </p:cNvPr>
          <p:cNvSpPr txBox="1"/>
          <p:nvPr/>
        </p:nvSpPr>
        <p:spPr>
          <a:xfrm>
            <a:off x="3440960" y="124686"/>
            <a:ext cx="7019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dirty="0" err="1">
                <a:solidFill>
                  <a:schemeClr val="bg1"/>
                </a:solidFill>
                <a:latin typeface="Helvetica" panose="020B0604020202020204" pitchFamily="34" charset="0"/>
                <a:ea typeface="Open Sans ExtraBold" panose="020B0906030804020204" pitchFamily="34" charset="0"/>
                <a:cs typeface="Helvetica" panose="020B0604020202020204" pitchFamily="34" charset="0"/>
              </a:rPr>
              <a:t>Nuestro</a:t>
            </a:r>
            <a:r>
              <a:rPr lang="pt-BR" sz="3200" dirty="0">
                <a:solidFill>
                  <a:schemeClr val="bg1"/>
                </a:solidFill>
                <a:latin typeface="Helvetica" panose="020B0604020202020204" pitchFamily="34" charset="0"/>
                <a:ea typeface="Open Sans ExtraBold" panose="020B0906030804020204" pitchFamily="34" charset="0"/>
                <a:cs typeface="Helvetica" panose="020B0604020202020204" pitchFamily="34" charset="0"/>
              </a:rPr>
              <a:t> </a:t>
            </a:r>
            <a:r>
              <a:rPr lang="pt-BR" sz="3200" dirty="0" err="1">
                <a:solidFill>
                  <a:schemeClr val="bg1"/>
                </a:solidFill>
                <a:latin typeface="Helvetica" panose="020B0604020202020204" pitchFamily="34" charset="0"/>
                <a:ea typeface="Open Sans ExtraBold" panose="020B0906030804020204" pitchFamily="34" charset="0"/>
                <a:cs typeface="Helvetica" panose="020B0604020202020204" pitchFamily="34" charset="0"/>
              </a:rPr>
              <a:t>ecosistema</a:t>
            </a:r>
            <a:endParaRPr lang="pt-BR" sz="3200" dirty="0">
              <a:solidFill>
                <a:schemeClr val="bg1"/>
              </a:solidFill>
              <a:latin typeface="Helvetica" panose="020B0604020202020204" pitchFamily="34" charset="0"/>
              <a:ea typeface="Open Sans ExtraBold" panose="020B0906030804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8430" y="5736414"/>
            <a:ext cx="9144000" cy="1133856"/>
            <a:chOff x="0" y="5724144"/>
            <a:chExt cx="9144000" cy="1133856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9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26459" y="5736415"/>
            <a:ext cx="1679395" cy="11339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12605" y="5737643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46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F89CC97-BBC2-E714-4400-5610F310642C}"/>
              </a:ext>
            </a:extLst>
          </p:cNvPr>
          <p:cNvSpPr txBox="1"/>
          <p:nvPr/>
        </p:nvSpPr>
        <p:spPr>
          <a:xfrm>
            <a:off x="1535063" y="5403192"/>
            <a:ext cx="43452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Fuente: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MilkPoint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Mercado,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base a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datos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DCANZ</a:t>
            </a:r>
          </a:p>
        </p:txBody>
      </p:sp>
      <p:pic>
        <p:nvPicPr>
          <p:cNvPr id="5" name="Imagem 4" descr="Imagem em preto e branco&#10;&#10;Descrição gerada automaticamente">
            <a:extLst>
              <a:ext uri="{FF2B5EF4-FFF2-40B4-BE49-F238E27FC236}">
                <a16:creationId xmlns:a16="http://schemas.microsoft.com/office/drawing/2014/main" id="{867A29BF-392C-3E8D-874E-B5B95E0DCE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890" y="5142532"/>
            <a:ext cx="1185110" cy="858219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B1317956-5563-FD0F-BCD4-24992ACC38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2055448"/>
              </p:ext>
            </p:extLst>
          </p:nvPr>
        </p:nvGraphicFramePr>
        <p:xfrm>
          <a:off x="1739309" y="1700742"/>
          <a:ext cx="8713382" cy="3748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09D9554C-8320-F220-2779-96D38D9299FC}"/>
              </a:ext>
            </a:extLst>
          </p:cNvPr>
          <p:cNvCxnSpPr/>
          <p:nvPr/>
        </p:nvCxnSpPr>
        <p:spPr>
          <a:xfrm flipV="1">
            <a:off x="6605153" y="2124942"/>
            <a:ext cx="0" cy="301759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127F5E24-5DCE-0BD9-DD7A-728E9A8A18E4}"/>
              </a:ext>
            </a:extLst>
          </p:cNvPr>
          <p:cNvSpPr txBox="1"/>
          <p:nvPr/>
        </p:nvSpPr>
        <p:spPr>
          <a:xfrm>
            <a:off x="3326222" y="2771110"/>
            <a:ext cx="16905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50" dirty="0"/>
              <a:t>3,9% por </a:t>
            </a:r>
            <a:r>
              <a:rPr lang="pt-BR" sz="2250" dirty="0" err="1"/>
              <a:t>año</a:t>
            </a:r>
            <a:endParaRPr lang="pt-BR" sz="2250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2D192DF-6B6A-35F2-D329-4EADFB6CFC95}"/>
              </a:ext>
            </a:extLst>
          </p:cNvPr>
          <p:cNvSpPr txBox="1"/>
          <p:nvPr/>
        </p:nvSpPr>
        <p:spPr>
          <a:xfrm>
            <a:off x="1535062" y="1516077"/>
            <a:ext cx="75853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50" dirty="0"/>
              <a:t>1MM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8AEBC8C-9949-3C1D-F250-D60B77348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9F53523-3988-57C0-9BB5-D91257DD2F9A}"/>
              </a:ext>
            </a:extLst>
          </p:cNvPr>
          <p:cNvSpPr txBox="1"/>
          <p:nvPr/>
        </p:nvSpPr>
        <p:spPr>
          <a:xfrm>
            <a:off x="3533731" y="181834"/>
            <a:ext cx="69189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Produccion de leche de Nueva </a:t>
            </a:r>
            <a:r>
              <a:rPr lang="en-US" sz="21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Zelanda</a:t>
            </a:r>
            <a:endParaRPr lang="pt-BR" sz="2100" dirty="0">
              <a:solidFill>
                <a:schemeClr val="bg1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41659" y="5805392"/>
            <a:ext cx="9144000" cy="1133856"/>
            <a:chOff x="0" y="5724144"/>
            <a:chExt cx="9144000" cy="1133856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22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-13230" y="5805393"/>
            <a:ext cx="1679395" cy="113395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10525834" y="5806621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1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865D6-5A32-421B-84C7-9125AC0D2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4000" y="-1"/>
            <a:ext cx="9144000" cy="5878905"/>
          </a:xfrm>
          <a:prstGeom prst="rect">
            <a:avLst/>
          </a:prstGeom>
        </p:spPr>
      </p:pic>
      <p:sp>
        <p:nvSpPr>
          <p:cNvPr id="7" name="CaixaDeTexto 3">
            <a:extLst>
              <a:ext uri="{FF2B5EF4-FFF2-40B4-BE49-F238E27FC236}">
                <a16:creationId xmlns:a16="http://schemas.microsoft.com/office/drawing/2014/main" id="{D67E568E-C862-46FD-AEEB-042B7768AC4E}"/>
              </a:ext>
            </a:extLst>
          </p:cNvPr>
          <p:cNvSpPr txBox="1"/>
          <p:nvPr/>
        </p:nvSpPr>
        <p:spPr>
          <a:xfrm>
            <a:off x="3291834" y="310534"/>
            <a:ext cx="70193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100" dirty="0">
                <a:solidFill>
                  <a:schemeClr val="bg1"/>
                </a:solidFill>
                <a:latin typeface="Helvetica" panose="020B0604020202020204" pitchFamily="34" charset="0"/>
                <a:ea typeface="Open Sans ExtraBold" panose="020B0906030804020204" pitchFamily="34" charset="0"/>
                <a:cs typeface="Helvetica" panose="020B0604020202020204" pitchFamily="34" charset="0"/>
              </a:rPr>
              <a:t>Reflexiones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5AC258AB-BD3A-45E2-AB67-DF552D0ED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232" y="1544580"/>
            <a:ext cx="7951537" cy="3789229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es-UY" sz="1725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demanda tiene perspectivas de crecimiento.</a:t>
            </a:r>
          </a:p>
          <a:p>
            <a:pPr lvl="1">
              <a:lnSpc>
                <a:spcPct val="150000"/>
              </a:lnSpc>
            </a:pPr>
            <a:endParaRPr lang="es-UY" sz="1725" b="1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s-UY" sz="1725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producción de leche en el mundo no crece como antes.</a:t>
            </a:r>
          </a:p>
          <a:p>
            <a:pPr lvl="1">
              <a:lnSpc>
                <a:spcPct val="150000"/>
              </a:lnSpc>
            </a:pPr>
            <a:endParaRPr lang="es-UY" sz="1725" b="1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s-UY" sz="1725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Tendencia de precios más altos a lo largo del tiempo (nuevo equilibrio entre oferta y demanda).</a:t>
            </a:r>
          </a:p>
          <a:p>
            <a:pPr lvl="1">
              <a:lnSpc>
                <a:spcPct val="150000"/>
              </a:lnSpc>
            </a:pPr>
            <a:endParaRPr lang="es-UY" sz="1725" b="1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s-UY" sz="1725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principal exportador no aumenta la producción.</a:t>
            </a:r>
            <a:endParaRPr lang="es-UY" b="1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4000" y="5720587"/>
            <a:ext cx="9144000" cy="1133856"/>
            <a:chOff x="0" y="5724144"/>
            <a:chExt cx="9144000" cy="113385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7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46" r="58589"/>
          <a:stretch/>
        </p:blipFill>
        <p:spPr>
          <a:xfrm>
            <a:off x="-30889" y="5720588"/>
            <a:ext cx="1679395" cy="113395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46" r="58589"/>
          <a:stretch/>
        </p:blipFill>
        <p:spPr>
          <a:xfrm>
            <a:off x="10508175" y="5721816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8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001675C-8FC3-E3BA-52B5-71B32BFC271A}"/>
              </a:ext>
            </a:extLst>
          </p:cNvPr>
          <p:cNvSpPr txBox="1">
            <a:spLocks/>
          </p:cNvSpPr>
          <p:nvPr/>
        </p:nvSpPr>
        <p:spPr>
          <a:xfrm>
            <a:off x="6313163" y="1438242"/>
            <a:ext cx="4114800" cy="5685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100" b="1" dirty="0" err="1"/>
              <a:t>Participación</a:t>
            </a:r>
            <a:r>
              <a:rPr lang="pt-BR" sz="2100" b="1" dirty="0"/>
              <a:t> de </a:t>
            </a:r>
            <a:r>
              <a:rPr lang="pt-BR" sz="2100" b="1" dirty="0" err="1"/>
              <a:t>las</a:t>
            </a:r>
            <a:r>
              <a:rPr lang="pt-BR" sz="2100" b="1" dirty="0"/>
              <a:t> </a:t>
            </a:r>
            <a:r>
              <a:rPr lang="pt-BR" sz="2100" b="1" dirty="0" err="1"/>
              <a:t>exportaciones</a:t>
            </a:r>
            <a:r>
              <a:rPr lang="pt-BR" sz="2100" b="1" dirty="0"/>
              <a:t> </a:t>
            </a:r>
            <a:r>
              <a:rPr lang="pt-BR" sz="2100" b="1" dirty="0" err="1"/>
              <a:t>mundiales</a:t>
            </a:r>
            <a:endParaRPr lang="pt-BR" sz="2100" b="1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AD9E4E8-99D1-13F7-BFD7-ABF9E273EDCE}"/>
              </a:ext>
            </a:extLst>
          </p:cNvPr>
          <p:cNvSpPr txBox="1">
            <a:spLocks/>
          </p:cNvSpPr>
          <p:nvPr/>
        </p:nvSpPr>
        <p:spPr>
          <a:xfrm>
            <a:off x="1947669" y="1479850"/>
            <a:ext cx="3843850" cy="7099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100" b="1" dirty="0" err="1"/>
              <a:t>Participación</a:t>
            </a:r>
            <a:r>
              <a:rPr lang="pt-BR" sz="2100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pt-BR" sz="2100" b="1" dirty="0"/>
              <a:t>de </a:t>
            </a:r>
            <a:r>
              <a:rPr lang="pt-BR" sz="2100" b="1" dirty="0" err="1"/>
              <a:t>la</a:t>
            </a:r>
            <a:r>
              <a:rPr lang="pt-BR" sz="2100" b="1" dirty="0"/>
              <a:t> </a:t>
            </a:r>
            <a:r>
              <a:rPr lang="pt-BR" sz="2100" b="1" dirty="0" err="1"/>
              <a:t>producción</a:t>
            </a:r>
            <a:r>
              <a:rPr lang="pt-BR" sz="2100" b="1" dirty="0"/>
              <a:t> mundial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A34F77C-B2B6-4F03-5C2E-48A424D91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90CB475-51EB-A737-8FF5-B5C84D5C0EE1}"/>
              </a:ext>
            </a:extLst>
          </p:cNvPr>
          <p:cNvSpPr txBox="1"/>
          <p:nvPr/>
        </p:nvSpPr>
        <p:spPr>
          <a:xfrm>
            <a:off x="4089917" y="157466"/>
            <a:ext cx="6338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Poco cambio </a:t>
            </a:r>
            <a:r>
              <a:rPr lang="pt-BR" sz="2000" dirty="0" err="1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en</a:t>
            </a:r>
            <a:r>
              <a:rPr lang="pt-BR" sz="20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10 </a:t>
            </a:r>
            <a:r>
              <a:rPr lang="pt-BR" sz="2000" dirty="0" err="1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años</a:t>
            </a:r>
            <a:endParaRPr lang="pt-BR" sz="2000" dirty="0">
              <a:solidFill>
                <a:schemeClr val="bg1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4023F2-DBC4-982C-5283-F3639A862102}"/>
              </a:ext>
            </a:extLst>
          </p:cNvPr>
          <p:cNvSpPr txBox="1">
            <a:spLocks/>
          </p:cNvSpPr>
          <p:nvPr/>
        </p:nvSpPr>
        <p:spPr>
          <a:xfrm>
            <a:off x="1818695" y="5403455"/>
            <a:ext cx="6155531" cy="2702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i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Fuente: Rabobank 2022, Dairy Vision 2022</a:t>
            </a:r>
          </a:p>
        </p:txBody>
      </p:sp>
      <p:graphicFrame>
        <p:nvGraphicFramePr>
          <p:cNvPr id="10" name="Chart 8">
            <a:extLst>
              <a:ext uri="{FF2B5EF4-FFF2-40B4-BE49-F238E27FC236}">
                <a16:creationId xmlns:a16="http://schemas.microsoft.com/office/drawing/2014/main" id="{872E0407-1A02-8686-FCC2-7D049A609691}"/>
              </a:ext>
            </a:extLst>
          </p:cNvPr>
          <p:cNvGraphicFramePr>
            <a:graphicFrameLocks/>
          </p:cNvGraphicFramePr>
          <p:nvPr/>
        </p:nvGraphicFramePr>
        <p:xfrm>
          <a:off x="1791937" y="2350622"/>
          <a:ext cx="4114800" cy="3065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9">
            <a:extLst>
              <a:ext uri="{FF2B5EF4-FFF2-40B4-BE49-F238E27FC236}">
                <a16:creationId xmlns:a16="http://schemas.microsoft.com/office/drawing/2014/main" id="{9FBF5F95-2895-DBF8-D079-20A257E27C89}"/>
              </a:ext>
            </a:extLst>
          </p:cNvPr>
          <p:cNvGraphicFramePr>
            <a:graphicFrameLocks/>
          </p:cNvGraphicFramePr>
          <p:nvPr/>
        </p:nvGraphicFramePr>
        <p:xfrm>
          <a:off x="6258506" y="2606527"/>
          <a:ext cx="4114800" cy="30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5" name="Grupo 14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4000" y="5724144"/>
            <a:ext cx="9144000" cy="1133856"/>
            <a:chOff x="0" y="5724144"/>
            <a:chExt cx="9144000" cy="1133856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21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-30889" y="5724145"/>
            <a:ext cx="1679395" cy="113395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10508175" y="5725373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Graphic spid="11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A34F77C-B2B6-4F03-5C2E-48A424D91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90CB475-51EB-A737-8FF5-B5C84D5C0EE1}"/>
              </a:ext>
            </a:extLst>
          </p:cNvPr>
          <p:cNvSpPr txBox="1"/>
          <p:nvPr/>
        </p:nvSpPr>
        <p:spPr>
          <a:xfrm>
            <a:off x="4089917" y="157466"/>
            <a:ext cx="6338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r>
              <a:rPr lang="pt-BR" dirty="0"/>
              <a:t>¿</a:t>
            </a:r>
            <a:r>
              <a:rPr lang="pt-BR" dirty="0" err="1"/>
              <a:t>Cuales</a:t>
            </a:r>
            <a:r>
              <a:rPr lang="pt-BR" dirty="0"/>
              <a:t> </a:t>
            </a:r>
            <a:r>
              <a:rPr lang="pt-BR" dirty="0" err="1"/>
              <a:t>son</a:t>
            </a:r>
            <a:r>
              <a:rPr lang="pt-BR" dirty="0"/>
              <a:t> </a:t>
            </a:r>
            <a:r>
              <a:rPr lang="pt-BR" dirty="0" err="1"/>
              <a:t>las</a:t>
            </a:r>
            <a:r>
              <a:rPr lang="pt-BR" dirty="0"/>
              <a:t> razones?</a:t>
            </a:r>
          </a:p>
        </p:txBody>
      </p:sp>
      <p:pic>
        <p:nvPicPr>
          <p:cNvPr id="15" name="Imagem 1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D4BE7D28-05AC-6006-906F-7C15ABCCB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445" y="1569090"/>
            <a:ext cx="4546518" cy="3409888"/>
          </a:xfrm>
          <a:prstGeom prst="rect">
            <a:avLst/>
          </a:prstGeom>
        </p:spPr>
      </p:pic>
      <p:pic>
        <p:nvPicPr>
          <p:cNvPr id="1026" name="Picture 2" descr="El fenómeno de “La Niña” podría extenderse hasta 2023 ">
            <a:extLst>
              <a:ext uri="{FF2B5EF4-FFF2-40B4-BE49-F238E27FC236}">
                <a16:creationId xmlns:a16="http://schemas.microsoft.com/office/drawing/2014/main" id="{5B089429-8BA7-B336-6ED3-1800D7D24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025" y="2477768"/>
            <a:ext cx="4341858" cy="262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9D0D5721-6E5B-8FDA-A410-6EC4F0B06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342" y="1262178"/>
            <a:ext cx="4146901" cy="545021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54889" y="5742587"/>
            <a:ext cx="9144000" cy="1133856"/>
            <a:chOff x="0" y="5724144"/>
            <a:chExt cx="9144000" cy="1133856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8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046" r="58589"/>
          <a:stretch/>
        </p:blipFill>
        <p:spPr>
          <a:xfrm>
            <a:off x="0" y="5742588"/>
            <a:ext cx="1679395" cy="113395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046" r="58589"/>
          <a:stretch/>
        </p:blipFill>
        <p:spPr>
          <a:xfrm>
            <a:off x="10539064" y="5743816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20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D1360DF6-0BC5-4F0C-417B-FFD5908D7220}"/>
              </a:ext>
            </a:extLst>
          </p:cNvPr>
          <p:cNvSpPr txBox="1"/>
          <p:nvPr/>
        </p:nvSpPr>
        <p:spPr>
          <a:xfrm>
            <a:off x="1524000" y="5039390"/>
            <a:ext cx="66167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/>
              <a:t>Fuente: </a:t>
            </a:r>
            <a:r>
              <a:rPr lang="pt-BR" sz="1350" dirty="0" err="1"/>
              <a:t>MilkPoint</a:t>
            </a:r>
            <a:r>
              <a:rPr lang="pt-BR" sz="1350" dirty="0"/>
              <a:t> Mercado, adaptado </a:t>
            </a:r>
            <a:r>
              <a:rPr lang="pt-BR" sz="1350" dirty="0" err="1"/>
              <a:t>del</a:t>
            </a:r>
            <a:r>
              <a:rPr lang="pt-BR" sz="1350" dirty="0"/>
              <a:t> Diagnóstico de </a:t>
            </a:r>
            <a:r>
              <a:rPr lang="pt-BR" sz="1350" dirty="0" err="1"/>
              <a:t>Leche</a:t>
            </a:r>
            <a:r>
              <a:rPr lang="pt-BR" sz="1350" dirty="0"/>
              <a:t> </a:t>
            </a:r>
            <a:r>
              <a:rPr lang="pt-BR" sz="1350" dirty="0" err="1"/>
              <a:t>en</a:t>
            </a:r>
            <a:r>
              <a:rPr lang="pt-BR" sz="1350" dirty="0"/>
              <a:t> Goiás (2019) e IBGE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32A61BC-FFBF-CE48-E7B1-C8E719C55F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1298327"/>
              </p:ext>
            </p:extLst>
          </p:nvPr>
        </p:nvGraphicFramePr>
        <p:xfrm>
          <a:off x="6149282" y="1518528"/>
          <a:ext cx="4422119" cy="3293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E0C33A0B-D9A4-636A-5C2E-D01568EC2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431" y="1518529"/>
            <a:ext cx="4482571" cy="355985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10EF402-8333-5AE4-42BB-657804D53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F0388E8-A9D4-46F2-2BF6-963F1B5569E5}"/>
              </a:ext>
            </a:extLst>
          </p:cNvPr>
          <p:cNvSpPr txBox="1"/>
          <p:nvPr/>
        </p:nvSpPr>
        <p:spPr>
          <a:xfrm>
            <a:off x="3383280" y="129038"/>
            <a:ext cx="72847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2100" dirty="0">
                <a:solidFill>
                  <a:schemeClr val="bg1"/>
                </a:solidFill>
                <a:latin typeface="Helvetica" panose="020B0604020202020204" pitchFamily="34" charset="0"/>
                <a:ea typeface="Open Sans ExtraBold" panose="020B0906030804020204" pitchFamily="34" charset="0"/>
                <a:cs typeface="Helvetica" panose="020B0604020202020204" pitchFamily="34" charset="0"/>
              </a:rPr>
              <a:t>Competencia con otras actividades agrícolas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41659" y="5724144"/>
            <a:ext cx="9144000" cy="1133856"/>
            <a:chOff x="0" y="5724144"/>
            <a:chExt cx="9144000" cy="1133856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28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9" name="Elipse 28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23" name="Imagen 22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-13230" y="5724145"/>
            <a:ext cx="1679395" cy="1133954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10525834" y="5725373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2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865D6-5A32-421B-84C7-9125AC0D2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3286" y="39514"/>
            <a:ext cx="9144000" cy="5804488"/>
          </a:xfrm>
          <a:prstGeom prst="rect">
            <a:avLst/>
          </a:prstGeom>
        </p:spPr>
      </p:pic>
      <p:sp>
        <p:nvSpPr>
          <p:cNvPr id="7" name="CaixaDeTexto 3">
            <a:extLst>
              <a:ext uri="{FF2B5EF4-FFF2-40B4-BE49-F238E27FC236}">
                <a16:creationId xmlns:a16="http://schemas.microsoft.com/office/drawing/2014/main" id="{D67E568E-C862-46FD-AEEB-042B7768AC4E}"/>
              </a:ext>
            </a:extLst>
          </p:cNvPr>
          <p:cNvSpPr txBox="1"/>
          <p:nvPr/>
        </p:nvSpPr>
        <p:spPr>
          <a:xfrm>
            <a:off x="3557144" y="250445"/>
            <a:ext cx="70193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100" dirty="0">
                <a:solidFill>
                  <a:schemeClr val="bg1"/>
                </a:solidFill>
                <a:latin typeface="Helvetica" panose="020B0604020202020204" pitchFamily="34" charset="0"/>
                <a:ea typeface="Open Sans ExtraBold" panose="020B0906030804020204" pitchFamily="34" charset="0"/>
                <a:cs typeface="Helvetica" panose="020B0604020202020204" pitchFamily="34" charset="0"/>
              </a:rPr>
              <a:t>¿</a:t>
            </a:r>
            <a:r>
              <a:rPr lang="pt-BR" sz="2100" dirty="0" err="1">
                <a:solidFill>
                  <a:schemeClr val="bg1"/>
                </a:solidFill>
                <a:latin typeface="Helvetica" panose="020B0604020202020204" pitchFamily="34" charset="0"/>
                <a:ea typeface="Open Sans ExtraBold" panose="020B0906030804020204" pitchFamily="34" charset="0"/>
                <a:cs typeface="Helvetica" panose="020B0604020202020204" pitchFamily="34" charset="0"/>
              </a:rPr>
              <a:t>Qué</a:t>
            </a:r>
            <a:r>
              <a:rPr lang="pt-BR" sz="2100" dirty="0">
                <a:solidFill>
                  <a:schemeClr val="bg1"/>
                </a:solidFill>
                <a:latin typeface="Helvetica" panose="020B0604020202020204" pitchFamily="34" charset="0"/>
                <a:ea typeface="Open Sans ExtraBold" panose="020B0906030804020204" pitchFamily="34" charset="0"/>
                <a:cs typeface="Helvetica" panose="020B0604020202020204" pitchFamily="34" charset="0"/>
              </a:rPr>
              <a:t> </a:t>
            </a:r>
            <a:r>
              <a:rPr lang="pt-BR" sz="2100" dirty="0" err="1">
                <a:solidFill>
                  <a:schemeClr val="bg1"/>
                </a:solidFill>
                <a:latin typeface="Helvetica" panose="020B0604020202020204" pitchFamily="34" charset="0"/>
                <a:ea typeface="Open Sans ExtraBold" panose="020B0906030804020204" pitchFamily="34" charset="0"/>
                <a:cs typeface="Helvetica" panose="020B0604020202020204" pitchFamily="34" charset="0"/>
              </a:rPr>
              <a:t>podría</a:t>
            </a:r>
            <a:r>
              <a:rPr lang="pt-BR" sz="2100" dirty="0">
                <a:solidFill>
                  <a:schemeClr val="bg1"/>
                </a:solidFill>
                <a:latin typeface="Helvetica" panose="020B0604020202020204" pitchFamily="34" charset="0"/>
                <a:ea typeface="Open Sans ExtraBold" panose="020B0906030804020204" pitchFamily="34" charset="0"/>
                <a:cs typeface="Helvetica" panose="020B0604020202020204" pitchFamily="34" charset="0"/>
              </a:rPr>
              <a:t> </a:t>
            </a:r>
            <a:r>
              <a:rPr lang="pt-BR" sz="2100" dirty="0" err="1">
                <a:solidFill>
                  <a:schemeClr val="bg1"/>
                </a:solidFill>
                <a:latin typeface="Helvetica" panose="020B0604020202020204" pitchFamily="34" charset="0"/>
                <a:ea typeface="Open Sans ExtraBold" panose="020B0906030804020204" pitchFamily="34" charset="0"/>
                <a:cs typeface="Helvetica" panose="020B0604020202020204" pitchFamily="34" charset="0"/>
              </a:rPr>
              <a:t>pasar</a:t>
            </a:r>
            <a:r>
              <a:rPr lang="pt-BR" sz="2100" dirty="0">
                <a:solidFill>
                  <a:schemeClr val="bg1"/>
                </a:solidFill>
                <a:latin typeface="Helvetica" panose="020B0604020202020204" pitchFamily="34" charset="0"/>
                <a:ea typeface="Open Sans ExtraBold" panose="020B0906030804020204" pitchFamily="34" charset="0"/>
                <a:cs typeface="Helvetica" panose="020B0604020202020204" pitchFamily="34" charset="0"/>
              </a:rPr>
              <a:t>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61EE21D-6160-E324-C71C-D5EECF6C9D9A}"/>
              </a:ext>
            </a:extLst>
          </p:cNvPr>
          <p:cNvSpPr txBox="1"/>
          <p:nvPr/>
        </p:nvSpPr>
        <p:spPr>
          <a:xfrm>
            <a:off x="2099656" y="1860041"/>
            <a:ext cx="390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Escenario</a:t>
            </a:r>
            <a:r>
              <a:rPr lang="pt-BR" b="1" dirty="0"/>
              <a:t> 1: </a:t>
            </a:r>
            <a:r>
              <a:rPr lang="pt-BR" b="1" dirty="0" err="1"/>
              <a:t>elasticidad</a:t>
            </a:r>
            <a:r>
              <a:rPr lang="pt-BR" b="1" dirty="0"/>
              <a:t> </a:t>
            </a:r>
            <a:r>
              <a:rPr lang="pt-BR" b="1" dirty="0" err="1"/>
              <a:t>precio</a:t>
            </a:r>
            <a:r>
              <a:rPr lang="pt-BR" b="1" dirty="0"/>
              <a:t> baja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7FEFBE5-0427-E78A-3D5E-82CD8F61A4F9}"/>
              </a:ext>
            </a:extLst>
          </p:cNvPr>
          <p:cNvSpPr/>
          <p:nvPr/>
        </p:nvSpPr>
        <p:spPr>
          <a:xfrm>
            <a:off x="2189018" y="2592533"/>
            <a:ext cx="1943100" cy="929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/>
              <a:t>La demanda se </a:t>
            </a:r>
            <a:r>
              <a:rPr lang="pt-BR" sz="1350" dirty="0" err="1"/>
              <a:t>mantiene</a:t>
            </a:r>
            <a:r>
              <a:rPr lang="pt-BR" sz="1350" dirty="0"/>
              <a:t> </a:t>
            </a:r>
            <a:r>
              <a:rPr lang="pt-BR" sz="1350" dirty="0" err="1"/>
              <a:t>fuerte</a:t>
            </a:r>
            <a:r>
              <a:rPr lang="pt-BR" sz="1350" dirty="0"/>
              <a:t> a pesar de </a:t>
            </a:r>
            <a:r>
              <a:rPr lang="pt-BR" sz="1350" dirty="0" err="1"/>
              <a:t>los</a:t>
            </a:r>
            <a:r>
              <a:rPr lang="pt-BR" sz="1350" dirty="0"/>
              <a:t> </a:t>
            </a:r>
            <a:r>
              <a:rPr lang="pt-BR" sz="1350" dirty="0" err="1"/>
              <a:t>precios</a:t>
            </a:r>
            <a:r>
              <a:rPr lang="pt-BR" sz="1350" dirty="0"/>
              <a:t> más altos</a:t>
            </a:r>
          </a:p>
        </p:txBody>
      </p:sp>
      <p:sp>
        <p:nvSpPr>
          <p:cNvPr id="10" name="Seta para a Direita 9">
            <a:extLst>
              <a:ext uri="{FF2B5EF4-FFF2-40B4-BE49-F238E27FC236}">
                <a16:creationId xmlns:a16="http://schemas.microsoft.com/office/drawing/2014/main" id="{9159DE47-527D-CE33-6DA6-FB1984866F17}"/>
              </a:ext>
            </a:extLst>
          </p:cNvPr>
          <p:cNvSpPr/>
          <p:nvPr/>
        </p:nvSpPr>
        <p:spPr>
          <a:xfrm>
            <a:off x="4315535" y="2899086"/>
            <a:ext cx="633845" cy="3168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7AF73D5-81FA-C018-15C3-C98373347BC2}"/>
              </a:ext>
            </a:extLst>
          </p:cNvPr>
          <p:cNvSpPr/>
          <p:nvPr/>
        </p:nvSpPr>
        <p:spPr>
          <a:xfrm>
            <a:off x="5123736" y="2597728"/>
            <a:ext cx="1943100" cy="929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 err="1"/>
              <a:t>Crece</a:t>
            </a:r>
            <a:r>
              <a:rPr lang="pt-BR" sz="1350" dirty="0"/>
              <a:t> </a:t>
            </a:r>
            <a:r>
              <a:rPr lang="pt-BR" sz="1350" dirty="0" err="1"/>
              <a:t>el</a:t>
            </a:r>
            <a:r>
              <a:rPr lang="pt-BR" sz="1350" dirty="0"/>
              <a:t> comercio internacional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6F40080-6038-68F8-A9CC-2EE113114D02}"/>
              </a:ext>
            </a:extLst>
          </p:cNvPr>
          <p:cNvSpPr/>
          <p:nvPr/>
        </p:nvSpPr>
        <p:spPr>
          <a:xfrm>
            <a:off x="8021063" y="2592533"/>
            <a:ext cx="1943100" cy="929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/>
              <a:t>Los </a:t>
            </a:r>
            <a:r>
              <a:rPr lang="pt-BR" sz="1350" dirty="0" err="1"/>
              <a:t>precios</a:t>
            </a:r>
            <a:r>
              <a:rPr lang="pt-BR" sz="1350" dirty="0"/>
              <a:t> se </a:t>
            </a:r>
            <a:r>
              <a:rPr lang="pt-BR" sz="1350" dirty="0" err="1"/>
              <a:t>mantienen</a:t>
            </a:r>
            <a:r>
              <a:rPr lang="pt-BR" sz="1350" dirty="0"/>
              <a:t> </a:t>
            </a:r>
            <a:r>
              <a:rPr lang="pt-BR" sz="1350" dirty="0" err="1"/>
              <a:t>en</a:t>
            </a:r>
            <a:r>
              <a:rPr lang="pt-BR" sz="1350" dirty="0"/>
              <a:t> niveles más altos</a:t>
            </a:r>
          </a:p>
        </p:txBody>
      </p:sp>
      <p:sp>
        <p:nvSpPr>
          <p:cNvPr id="13" name="Seta para a Direita 12">
            <a:extLst>
              <a:ext uri="{FF2B5EF4-FFF2-40B4-BE49-F238E27FC236}">
                <a16:creationId xmlns:a16="http://schemas.microsoft.com/office/drawing/2014/main" id="{B10D91B5-52F4-DFAA-C6C5-E044DB091651}"/>
              </a:ext>
            </a:extLst>
          </p:cNvPr>
          <p:cNvSpPr/>
          <p:nvPr/>
        </p:nvSpPr>
        <p:spPr>
          <a:xfrm>
            <a:off x="7241195" y="2899064"/>
            <a:ext cx="633845" cy="3168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" name="Seta para Baixo 13">
            <a:extLst>
              <a:ext uri="{FF2B5EF4-FFF2-40B4-BE49-F238E27FC236}">
                <a16:creationId xmlns:a16="http://schemas.microsoft.com/office/drawing/2014/main" id="{EF527C33-49B3-08CA-D9CA-28C8EC47F762}"/>
              </a:ext>
            </a:extLst>
          </p:cNvPr>
          <p:cNvSpPr/>
          <p:nvPr/>
        </p:nvSpPr>
        <p:spPr>
          <a:xfrm>
            <a:off x="8776855" y="3735532"/>
            <a:ext cx="394854" cy="5922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E0CD040A-EFA7-306B-F80C-6306C4125998}"/>
              </a:ext>
            </a:extLst>
          </p:cNvPr>
          <p:cNvSpPr/>
          <p:nvPr/>
        </p:nvSpPr>
        <p:spPr>
          <a:xfrm>
            <a:off x="8021063" y="4473288"/>
            <a:ext cx="1943100" cy="929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/>
              <a:t>Países </a:t>
            </a:r>
            <a:r>
              <a:rPr lang="pt-BR" sz="1350" dirty="0" err="1"/>
              <a:t>con</a:t>
            </a:r>
            <a:r>
              <a:rPr lang="pt-BR" sz="1350" dirty="0"/>
              <a:t> condiciones para aumentar </a:t>
            </a:r>
            <a:r>
              <a:rPr lang="pt-BR" sz="1350" dirty="0" err="1"/>
              <a:t>la</a:t>
            </a:r>
            <a:r>
              <a:rPr lang="pt-BR" sz="1350" dirty="0"/>
              <a:t> </a:t>
            </a:r>
            <a:r>
              <a:rPr lang="pt-BR" sz="1350" dirty="0" err="1"/>
              <a:t>producción</a:t>
            </a:r>
            <a:r>
              <a:rPr lang="pt-BR" sz="1350" dirty="0"/>
              <a:t> </a:t>
            </a:r>
            <a:r>
              <a:rPr lang="pt-BR" sz="1350" dirty="0" err="1"/>
              <a:t>ocupan</a:t>
            </a:r>
            <a:r>
              <a:rPr lang="pt-BR" sz="1350" dirty="0"/>
              <a:t> este </a:t>
            </a:r>
            <a:r>
              <a:rPr lang="pt-BR" sz="1350" dirty="0" err="1"/>
              <a:t>espacio</a:t>
            </a:r>
            <a:endParaRPr lang="pt-BR" sz="1350" dirty="0"/>
          </a:p>
        </p:txBody>
      </p:sp>
      <p:sp>
        <p:nvSpPr>
          <p:cNvPr id="16" name="Seta para a Esquerda 15">
            <a:extLst>
              <a:ext uri="{FF2B5EF4-FFF2-40B4-BE49-F238E27FC236}">
                <a16:creationId xmlns:a16="http://schemas.microsoft.com/office/drawing/2014/main" id="{3502486F-5D67-1D3F-CAC9-1F2CBA3BED93}"/>
              </a:ext>
            </a:extLst>
          </p:cNvPr>
          <p:cNvSpPr/>
          <p:nvPr/>
        </p:nvSpPr>
        <p:spPr>
          <a:xfrm>
            <a:off x="6812454" y="4431679"/>
            <a:ext cx="690281" cy="3118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DEBA92D-877E-C1F1-CAF9-20C3A9923B2F}"/>
              </a:ext>
            </a:extLst>
          </p:cNvPr>
          <p:cNvSpPr txBox="1"/>
          <p:nvPr/>
        </p:nvSpPr>
        <p:spPr>
          <a:xfrm>
            <a:off x="4734794" y="4310589"/>
            <a:ext cx="19430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 err="1"/>
              <a:t>Jugadores</a:t>
            </a:r>
            <a:r>
              <a:rPr lang="pt-BR" sz="1350" dirty="0"/>
              <a:t> Exportadores (Uruguay, Argentina, USA)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769D878-62E4-64E4-CC01-69E203E7164C}"/>
              </a:ext>
            </a:extLst>
          </p:cNvPr>
          <p:cNvSpPr txBox="1"/>
          <p:nvPr/>
        </p:nvSpPr>
        <p:spPr>
          <a:xfrm>
            <a:off x="4734794" y="5069275"/>
            <a:ext cx="19430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 err="1"/>
              <a:t>Nuevos</a:t>
            </a:r>
            <a:r>
              <a:rPr lang="pt-BR" sz="1350" dirty="0"/>
              <a:t> </a:t>
            </a:r>
            <a:r>
              <a:rPr lang="pt-BR" sz="1350" dirty="0" err="1"/>
              <a:t>jugadores</a:t>
            </a:r>
            <a:r>
              <a:rPr lang="pt-BR" sz="1350" dirty="0"/>
              <a:t> que </a:t>
            </a:r>
            <a:r>
              <a:rPr lang="pt-BR" sz="1350" dirty="0" err="1"/>
              <a:t>tienen</a:t>
            </a:r>
            <a:r>
              <a:rPr lang="pt-BR" sz="1350" dirty="0"/>
              <a:t> </a:t>
            </a:r>
            <a:r>
              <a:rPr lang="pt-BR" sz="1350" dirty="0" err="1"/>
              <a:t>un</a:t>
            </a:r>
            <a:r>
              <a:rPr lang="pt-BR" sz="1350" dirty="0"/>
              <a:t> </a:t>
            </a:r>
            <a:r>
              <a:rPr lang="pt-BR" sz="1350" dirty="0" err="1"/>
              <a:t>costo</a:t>
            </a:r>
            <a:r>
              <a:rPr lang="pt-BR" sz="1350" dirty="0"/>
              <a:t> </a:t>
            </a:r>
            <a:r>
              <a:rPr lang="pt-BR" sz="1350" dirty="0" err="1"/>
              <a:t>mayor</a:t>
            </a:r>
            <a:endParaRPr lang="pt-BR" sz="1350" dirty="0"/>
          </a:p>
        </p:txBody>
      </p:sp>
      <p:sp>
        <p:nvSpPr>
          <p:cNvPr id="19" name="Seta para a Esquerda 18">
            <a:extLst>
              <a:ext uri="{FF2B5EF4-FFF2-40B4-BE49-F238E27FC236}">
                <a16:creationId xmlns:a16="http://schemas.microsoft.com/office/drawing/2014/main" id="{A5168425-7D1C-5333-58D8-E9F579AA7606}"/>
              </a:ext>
            </a:extLst>
          </p:cNvPr>
          <p:cNvSpPr/>
          <p:nvPr/>
        </p:nvSpPr>
        <p:spPr>
          <a:xfrm>
            <a:off x="6812454" y="5142532"/>
            <a:ext cx="690281" cy="3118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0" name="Seta para a Esquerda 19">
            <a:extLst>
              <a:ext uri="{FF2B5EF4-FFF2-40B4-BE49-F238E27FC236}">
                <a16:creationId xmlns:a16="http://schemas.microsoft.com/office/drawing/2014/main" id="{A441F511-947D-EDBA-E22A-86C14C7CB4E6}"/>
              </a:ext>
            </a:extLst>
          </p:cNvPr>
          <p:cNvSpPr/>
          <p:nvPr/>
        </p:nvSpPr>
        <p:spPr>
          <a:xfrm>
            <a:off x="3825799" y="4757457"/>
            <a:ext cx="690281" cy="3118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F72147A-A44E-8CA9-B907-4C21C6CB26F5}"/>
              </a:ext>
            </a:extLst>
          </p:cNvPr>
          <p:cNvSpPr/>
          <p:nvPr/>
        </p:nvSpPr>
        <p:spPr>
          <a:xfrm>
            <a:off x="1748136" y="4473288"/>
            <a:ext cx="1943100" cy="929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/>
              <a:t>Nueva </a:t>
            </a:r>
            <a:r>
              <a:rPr lang="pt-BR" sz="1350" dirty="0" err="1"/>
              <a:t>Zelanda</a:t>
            </a:r>
            <a:r>
              <a:rPr lang="pt-BR" sz="1350" dirty="0"/>
              <a:t> </a:t>
            </a:r>
            <a:r>
              <a:rPr lang="pt-BR" sz="1350" dirty="0" err="1"/>
              <a:t>y</a:t>
            </a:r>
            <a:r>
              <a:rPr lang="pt-BR" sz="1350" dirty="0"/>
              <a:t> Europa </a:t>
            </a:r>
            <a:r>
              <a:rPr lang="pt-BR" sz="1350" dirty="0" err="1"/>
              <a:t>pierden</a:t>
            </a:r>
            <a:r>
              <a:rPr lang="pt-BR" sz="1350" dirty="0"/>
              <a:t> </a:t>
            </a:r>
            <a:r>
              <a:rPr lang="pt-BR" sz="1350" dirty="0" err="1"/>
              <a:t>porcentaje</a:t>
            </a:r>
            <a:r>
              <a:rPr lang="pt-BR" sz="1350" dirty="0"/>
              <a:t> de </a:t>
            </a:r>
            <a:r>
              <a:rPr lang="pt-BR" sz="1350" dirty="0" err="1"/>
              <a:t>participación</a:t>
            </a:r>
            <a:endParaRPr lang="pt-BR" sz="1350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8430" y="5728393"/>
            <a:ext cx="9144000" cy="1133856"/>
            <a:chOff x="0" y="5724144"/>
            <a:chExt cx="9144000" cy="1133856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30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31" name="Elipse 30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46" r="58589"/>
          <a:stretch/>
        </p:blipFill>
        <p:spPr>
          <a:xfrm>
            <a:off x="-26459" y="5728394"/>
            <a:ext cx="1679395" cy="113395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46" r="58589"/>
          <a:stretch/>
        </p:blipFill>
        <p:spPr>
          <a:xfrm>
            <a:off x="10512605" y="5729622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4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865D6-5A32-421B-84C7-9125AC0D2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3286" y="-69338"/>
            <a:ext cx="9144000" cy="5913339"/>
          </a:xfrm>
          <a:prstGeom prst="rect">
            <a:avLst/>
          </a:prstGeom>
        </p:spPr>
      </p:pic>
      <p:sp>
        <p:nvSpPr>
          <p:cNvPr id="7" name="CaixaDeTexto 3">
            <a:extLst>
              <a:ext uri="{FF2B5EF4-FFF2-40B4-BE49-F238E27FC236}">
                <a16:creationId xmlns:a16="http://schemas.microsoft.com/office/drawing/2014/main" id="{D67E568E-C862-46FD-AEEB-042B7768AC4E}"/>
              </a:ext>
            </a:extLst>
          </p:cNvPr>
          <p:cNvSpPr txBox="1"/>
          <p:nvPr/>
        </p:nvSpPr>
        <p:spPr>
          <a:xfrm>
            <a:off x="3494458" y="173724"/>
            <a:ext cx="70193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2100" dirty="0">
                <a:solidFill>
                  <a:schemeClr val="bg1"/>
                </a:solidFill>
                <a:latin typeface="Helvetica" panose="020B0604020202020204" pitchFamily="34" charset="0"/>
                <a:ea typeface="Open Sans ExtraBold" panose="020B0906030804020204" pitchFamily="34" charset="0"/>
                <a:cs typeface="Helvetica" panose="020B0604020202020204" pitchFamily="34" charset="0"/>
              </a:rPr>
              <a:t>¿Qué podría pasar?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61EE21D-6160-E324-C71C-D5EECF6C9D9A}"/>
              </a:ext>
            </a:extLst>
          </p:cNvPr>
          <p:cNvSpPr txBox="1"/>
          <p:nvPr/>
        </p:nvSpPr>
        <p:spPr>
          <a:xfrm>
            <a:off x="2099656" y="1827126"/>
            <a:ext cx="39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Escenario</a:t>
            </a:r>
            <a:r>
              <a:rPr lang="pt-BR" b="1" dirty="0"/>
              <a:t> 2: alta </a:t>
            </a:r>
            <a:r>
              <a:rPr lang="pt-BR" b="1" dirty="0" err="1"/>
              <a:t>elasticidad</a:t>
            </a:r>
            <a:r>
              <a:rPr lang="pt-BR" b="1" dirty="0"/>
              <a:t> de </a:t>
            </a:r>
            <a:r>
              <a:rPr lang="pt-BR" b="1" dirty="0" err="1"/>
              <a:t>precio</a:t>
            </a:r>
            <a:endParaRPr lang="pt-BR" b="1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7FEFBE5-0427-E78A-3D5E-82CD8F61A4F9}"/>
              </a:ext>
            </a:extLst>
          </p:cNvPr>
          <p:cNvSpPr/>
          <p:nvPr/>
        </p:nvSpPr>
        <p:spPr>
          <a:xfrm>
            <a:off x="2189018" y="2592533"/>
            <a:ext cx="1943100" cy="929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/>
              <a:t>La demanda no será </a:t>
            </a:r>
            <a:r>
              <a:rPr lang="pt-BR" sz="1350" dirty="0" err="1"/>
              <a:t>tan</a:t>
            </a:r>
            <a:r>
              <a:rPr lang="pt-BR" sz="1350" dirty="0"/>
              <a:t> grande </a:t>
            </a:r>
            <a:r>
              <a:rPr lang="pt-BR" sz="1350" dirty="0" err="1"/>
              <a:t>debido</a:t>
            </a:r>
            <a:r>
              <a:rPr lang="pt-BR" sz="1350" dirty="0"/>
              <a:t> a </a:t>
            </a:r>
            <a:r>
              <a:rPr lang="pt-BR" sz="1350" dirty="0" err="1"/>
              <a:t>los</a:t>
            </a:r>
            <a:r>
              <a:rPr lang="pt-BR" sz="1350" dirty="0"/>
              <a:t> </a:t>
            </a:r>
            <a:r>
              <a:rPr lang="pt-BR" sz="1350" dirty="0" err="1"/>
              <a:t>precios</a:t>
            </a:r>
            <a:r>
              <a:rPr lang="pt-BR" sz="1350" dirty="0"/>
              <a:t> más altos</a:t>
            </a:r>
          </a:p>
        </p:txBody>
      </p:sp>
      <p:sp>
        <p:nvSpPr>
          <p:cNvPr id="10" name="Seta para a Direita 9">
            <a:extLst>
              <a:ext uri="{FF2B5EF4-FFF2-40B4-BE49-F238E27FC236}">
                <a16:creationId xmlns:a16="http://schemas.microsoft.com/office/drawing/2014/main" id="{9159DE47-527D-CE33-6DA6-FB1984866F17}"/>
              </a:ext>
            </a:extLst>
          </p:cNvPr>
          <p:cNvSpPr/>
          <p:nvPr/>
        </p:nvSpPr>
        <p:spPr>
          <a:xfrm>
            <a:off x="4315535" y="2899086"/>
            <a:ext cx="633845" cy="3168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7AF73D5-81FA-C018-15C3-C98373347BC2}"/>
              </a:ext>
            </a:extLst>
          </p:cNvPr>
          <p:cNvSpPr/>
          <p:nvPr/>
        </p:nvSpPr>
        <p:spPr>
          <a:xfrm>
            <a:off x="5123736" y="2597728"/>
            <a:ext cx="1943100" cy="929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/>
              <a:t>El comercio internacional no </a:t>
            </a:r>
            <a:r>
              <a:rPr lang="pt-BR" sz="1350" dirty="0" err="1"/>
              <a:t>crece</a:t>
            </a:r>
            <a:endParaRPr lang="pt-BR" sz="1350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6F40080-6038-68F8-A9CC-2EE113114D02}"/>
              </a:ext>
            </a:extLst>
          </p:cNvPr>
          <p:cNvSpPr/>
          <p:nvPr/>
        </p:nvSpPr>
        <p:spPr>
          <a:xfrm>
            <a:off x="8021063" y="2592533"/>
            <a:ext cx="1943100" cy="929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/>
              <a:t>Los </a:t>
            </a:r>
            <a:r>
              <a:rPr lang="pt-BR" sz="1350" dirty="0" err="1"/>
              <a:t>precios</a:t>
            </a:r>
            <a:r>
              <a:rPr lang="pt-BR" sz="1350" dirty="0"/>
              <a:t> se </a:t>
            </a:r>
            <a:r>
              <a:rPr lang="pt-BR" sz="1350" dirty="0" err="1"/>
              <a:t>mantienen</a:t>
            </a:r>
            <a:r>
              <a:rPr lang="pt-BR" sz="1350" dirty="0"/>
              <a:t> </a:t>
            </a:r>
            <a:r>
              <a:rPr lang="pt-BR" sz="1350" dirty="0" err="1"/>
              <a:t>en</a:t>
            </a:r>
            <a:r>
              <a:rPr lang="pt-BR" sz="1350" dirty="0"/>
              <a:t> niveles más </a:t>
            </a:r>
            <a:r>
              <a:rPr lang="pt-BR" sz="1350" dirty="0" err="1"/>
              <a:t>bajos</a:t>
            </a:r>
            <a:endParaRPr lang="pt-BR" sz="1350" dirty="0"/>
          </a:p>
        </p:txBody>
      </p:sp>
      <p:sp>
        <p:nvSpPr>
          <p:cNvPr id="13" name="Seta para a Direita 12">
            <a:extLst>
              <a:ext uri="{FF2B5EF4-FFF2-40B4-BE49-F238E27FC236}">
                <a16:creationId xmlns:a16="http://schemas.microsoft.com/office/drawing/2014/main" id="{B10D91B5-52F4-DFAA-C6C5-E044DB091651}"/>
              </a:ext>
            </a:extLst>
          </p:cNvPr>
          <p:cNvSpPr/>
          <p:nvPr/>
        </p:nvSpPr>
        <p:spPr>
          <a:xfrm>
            <a:off x="7241195" y="2899064"/>
            <a:ext cx="633845" cy="3168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" name="Seta para Baixo 13">
            <a:extLst>
              <a:ext uri="{FF2B5EF4-FFF2-40B4-BE49-F238E27FC236}">
                <a16:creationId xmlns:a16="http://schemas.microsoft.com/office/drawing/2014/main" id="{EF527C33-49B3-08CA-D9CA-28C8EC47F762}"/>
              </a:ext>
            </a:extLst>
          </p:cNvPr>
          <p:cNvSpPr/>
          <p:nvPr/>
        </p:nvSpPr>
        <p:spPr>
          <a:xfrm>
            <a:off x="8776855" y="3735532"/>
            <a:ext cx="394854" cy="5922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E0CD040A-EFA7-306B-F80C-6306C4125998}"/>
              </a:ext>
            </a:extLst>
          </p:cNvPr>
          <p:cNvSpPr/>
          <p:nvPr/>
        </p:nvSpPr>
        <p:spPr>
          <a:xfrm>
            <a:off x="8021063" y="4473288"/>
            <a:ext cx="1943100" cy="929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/>
              <a:t>Poco cambio </a:t>
            </a:r>
            <a:r>
              <a:rPr lang="pt-BR" sz="1350" dirty="0" err="1"/>
              <a:t>en</a:t>
            </a:r>
            <a:r>
              <a:rPr lang="pt-BR" sz="1350" dirty="0"/>
              <a:t> </a:t>
            </a:r>
            <a:r>
              <a:rPr lang="pt-BR" sz="1350" dirty="0" err="1"/>
              <a:t>el</a:t>
            </a:r>
            <a:r>
              <a:rPr lang="pt-BR" sz="1350" dirty="0"/>
              <a:t> </a:t>
            </a:r>
            <a:r>
              <a:rPr lang="pt-BR" sz="1350" dirty="0" err="1"/>
              <a:t>escenario</a:t>
            </a:r>
            <a:r>
              <a:rPr lang="pt-BR" sz="1350" dirty="0"/>
              <a:t> </a:t>
            </a:r>
            <a:r>
              <a:rPr lang="pt-BR" sz="1350" dirty="0" err="1"/>
              <a:t>del</a:t>
            </a:r>
            <a:r>
              <a:rPr lang="pt-BR" sz="1350" dirty="0"/>
              <a:t> comercio internacional</a:t>
            </a:r>
          </a:p>
        </p:txBody>
      </p:sp>
      <p:sp>
        <p:nvSpPr>
          <p:cNvPr id="16" name="Seta para a Esquerda 15">
            <a:extLst>
              <a:ext uri="{FF2B5EF4-FFF2-40B4-BE49-F238E27FC236}">
                <a16:creationId xmlns:a16="http://schemas.microsoft.com/office/drawing/2014/main" id="{3502486F-5D67-1D3F-CAC9-1F2CBA3BED93}"/>
              </a:ext>
            </a:extLst>
          </p:cNvPr>
          <p:cNvSpPr/>
          <p:nvPr/>
        </p:nvSpPr>
        <p:spPr>
          <a:xfrm>
            <a:off x="7154074" y="4743496"/>
            <a:ext cx="690281" cy="3118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0" name="Seta para a Esquerda 19">
            <a:extLst>
              <a:ext uri="{FF2B5EF4-FFF2-40B4-BE49-F238E27FC236}">
                <a16:creationId xmlns:a16="http://schemas.microsoft.com/office/drawing/2014/main" id="{A441F511-947D-EDBA-E22A-86C14C7CB4E6}"/>
              </a:ext>
            </a:extLst>
          </p:cNvPr>
          <p:cNvSpPr/>
          <p:nvPr/>
        </p:nvSpPr>
        <p:spPr>
          <a:xfrm>
            <a:off x="4064922" y="4759004"/>
            <a:ext cx="690281" cy="3118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F72147A-A44E-8CA9-B907-4C21C6CB26F5}"/>
              </a:ext>
            </a:extLst>
          </p:cNvPr>
          <p:cNvSpPr/>
          <p:nvPr/>
        </p:nvSpPr>
        <p:spPr>
          <a:xfrm>
            <a:off x="1815972" y="4473288"/>
            <a:ext cx="1943100" cy="929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/>
              <a:t>NZ </a:t>
            </a:r>
            <a:r>
              <a:rPr lang="pt-BR" sz="1350" dirty="0" err="1"/>
              <a:t>y</a:t>
            </a:r>
            <a:r>
              <a:rPr lang="pt-BR" sz="1350" dirty="0"/>
              <a:t> Europa </a:t>
            </a:r>
            <a:r>
              <a:rPr lang="pt-BR" sz="1350" dirty="0" err="1"/>
              <a:t>mantienen</a:t>
            </a:r>
            <a:r>
              <a:rPr lang="pt-BR" sz="1350" dirty="0"/>
              <a:t>/</a:t>
            </a:r>
            <a:r>
              <a:rPr lang="pt-BR" sz="1350" dirty="0" err="1"/>
              <a:t>pierden</a:t>
            </a:r>
            <a:r>
              <a:rPr lang="pt-BR" sz="1350" dirty="0"/>
              <a:t> poco </a:t>
            </a:r>
            <a:r>
              <a:rPr lang="pt-BR" sz="1350" dirty="0" err="1"/>
              <a:t>porcentaje</a:t>
            </a:r>
            <a:r>
              <a:rPr lang="pt-BR" sz="1350" dirty="0"/>
              <a:t> de </a:t>
            </a:r>
            <a:r>
              <a:rPr lang="pt-BR" sz="1350" dirty="0" err="1"/>
              <a:t>participación</a:t>
            </a:r>
            <a:endParaRPr lang="pt-BR" sz="135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5452378-7C10-EA8E-C452-45E18E520DF8}"/>
              </a:ext>
            </a:extLst>
          </p:cNvPr>
          <p:cNvSpPr/>
          <p:nvPr/>
        </p:nvSpPr>
        <p:spPr>
          <a:xfrm>
            <a:off x="5061050" y="4455103"/>
            <a:ext cx="1943100" cy="929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/>
              <a:t>Los </a:t>
            </a:r>
            <a:r>
              <a:rPr lang="pt-BR" sz="1350" dirty="0" err="1"/>
              <a:t>nuevos</a:t>
            </a:r>
            <a:r>
              <a:rPr lang="pt-BR" sz="1350" dirty="0"/>
              <a:t> </a:t>
            </a:r>
            <a:r>
              <a:rPr lang="pt-BR" sz="1350" dirty="0" err="1"/>
              <a:t>jugadores</a:t>
            </a:r>
            <a:r>
              <a:rPr lang="pt-BR" sz="1350" dirty="0"/>
              <a:t> no </a:t>
            </a:r>
            <a:r>
              <a:rPr lang="pt-BR" sz="1350" dirty="0" err="1"/>
              <a:t>ingresan</a:t>
            </a:r>
            <a:r>
              <a:rPr lang="pt-BR" sz="1350" dirty="0"/>
              <a:t> al mercado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54889" y="5744075"/>
            <a:ext cx="9144000" cy="1133856"/>
            <a:chOff x="0" y="5724144"/>
            <a:chExt cx="9144000" cy="1133856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28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9" name="Elipse 28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23" name="Imagen 22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46" r="58589"/>
          <a:stretch/>
        </p:blipFill>
        <p:spPr>
          <a:xfrm>
            <a:off x="0" y="5744076"/>
            <a:ext cx="1679395" cy="1133954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46" r="58589"/>
          <a:stretch/>
        </p:blipFill>
        <p:spPr>
          <a:xfrm>
            <a:off x="10539064" y="5745304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3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3C877A5B-8A28-3795-93BC-BE4793FB2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184" y="2080148"/>
            <a:ext cx="6278513" cy="337958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F89CC97-BBC2-E714-4400-5610F310642C}"/>
              </a:ext>
            </a:extLst>
          </p:cNvPr>
          <p:cNvSpPr txBox="1"/>
          <p:nvPr/>
        </p:nvSpPr>
        <p:spPr>
          <a:xfrm>
            <a:off x="2634607" y="5348572"/>
            <a:ext cx="43452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Fuente: IBGE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FIPE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8969BB5-E7AF-912F-330C-A058007A5DA1}"/>
              </a:ext>
            </a:extLst>
          </p:cNvPr>
          <p:cNvSpPr txBox="1"/>
          <p:nvPr/>
        </p:nvSpPr>
        <p:spPr>
          <a:xfrm>
            <a:off x="2980809" y="1832830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350" dirty="0">
                <a:solidFill>
                  <a:srgbClr val="21527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Litros de </a:t>
            </a:r>
            <a:r>
              <a:rPr lang="pt-BR" sz="1350" dirty="0" err="1">
                <a:solidFill>
                  <a:srgbClr val="21527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leche</a:t>
            </a:r>
            <a:r>
              <a:rPr lang="pt-BR" sz="1350" dirty="0">
                <a:solidFill>
                  <a:srgbClr val="21527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UHT </a:t>
            </a:r>
            <a:r>
              <a:rPr lang="pt-BR" sz="1350" dirty="0" err="1">
                <a:solidFill>
                  <a:srgbClr val="21527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</a:t>
            </a:r>
            <a:r>
              <a:rPr lang="pt-BR" sz="1350" dirty="0">
                <a:solidFill>
                  <a:srgbClr val="21527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salario mínimo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B0F3D4CD-ED12-30A0-DCA4-102DEAA744EE}"/>
              </a:ext>
            </a:extLst>
          </p:cNvPr>
          <p:cNvCxnSpPr>
            <a:cxnSpLocks/>
          </p:cNvCxnSpPr>
          <p:nvPr/>
        </p:nvCxnSpPr>
        <p:spPr>
          <a:xfrm flipV="1">
            <a:off x="3628541" y="2357147"/>
            <a:ext cx="3844410" cy="1427633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3EA9A462-79C5-0880-FC0C-8E2E38909989}"/>
              </a:ext>
            </a:extLst>
          </p:cNvPr>
          <p:cNvCxnSpPr>
            <a:cxnSpLocks/>
          </p:cNvCxnSpPr>
          <p:nvPr/>
        </p:nvCxnSpPr>
        <p:spPr>
          <a:xfrm>
            <a:off x="7940040" y="2357146"/>
            <a:ext cx="1021080" cy="1151864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A5926D19-8E61-4494-6916-1E5EFFEC4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9F53523-3988-57C0-9BB5-D91257DD2F9A}"/>
              </a:ext>
            </a:extLst>
          </p:cNvPr>
          <p:cNvSpPr txBox="1"/>
          <p:nvPr/>
        </p:nvSpPr>
        <p:spPr>
          <a:xfrm>
            <a:off x="4039095" y="199541"/>
            <a:ext cx="65443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21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Brasil: poder adquisitivo del consumidor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4000" y="5865257"/>
            <a:ext cx="9144000" cy="1133856"/>
            <a:chOff x="0" y="5724144"/>
            <a:chExt cx="9144000" cy="1133856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21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30889" y="5865258"/>
            <a:ext cx="1679395" cy="113395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08175" y="5866486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430781BC-3DDA-3649-8F29-F784F7DA356E}"/>
              </a:ext>
            </a:extLst>
          </p:cNvPr>
          <p:cNvSpPr txBox="1"/>
          <p:nvPr/>
        </p:nvSpPr>
        <p:spPr>
          <a:xfrm>
            <a:off x="1524002" y="5094922"/>
            <a:ext cx="62043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/>
              <a:t>Fuente: </a:t>
            </a:r>
            <a:r>
              <a:rPr lang="pt-BR" sz="900" dirty="0" err="1"/>
              <a:t>MilkPoint</a:t>
            </a:r>
            <a:r>
              <a:rPr lang="pt-BR" sz="900" dirty="0"/>
              <a:t> Mercado – 2022 - estimativa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6BF573A-8876-6D18-6C5D-12B5E12E7F9A}"/>
              </a:ext>
            </a:extLst>
          </p:cNvPr>
          <p:cNvSpPr/>
          <p:nvPr/>
        </p:nvSpPr>
        <p:spPr>
          <a:xfrm>
            <a:off x="1709253" y="2510323"/>
            <a:ext cx="1855706" cy="16642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/>
              <a:t>Mercado Total por </a:t>
            </a:r>
            <a:r>
              <a:rPr lang="pt-BR" sz="1350" dirty="0" err="1"/>
              <a:t>Volumen</a:t>
            </a:r>
            <a:r>
              <a:rPr lang="pt-BR" sz="1350" dirty="0"/>
              <a:t>: Volver a 2012</a:t>
            </a:r>
          </a:p>
        </p:txBody>
      </p:sp>
      <p:graphicFrame>
        <p:nvGraphicFramePr>
          <p:cNvPr id="2" name="Chart 3">
            <a:extLst>
              <a:ext uri="{FF2B5EF4-FFF2-40B4-BE49-F238E27FC236}">
                <a16:creationId xmlns:a16="http://schemas.microsoft.com/office/drawing/2014/main" id="{1FDCDFF4-CBB4-F228-D39D-B778A14ABF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6125244"/>
              </p:ext>
            </p:extLst>
          </p:nvPr>
        </p:nvGraphicFramePr>
        <p:xfrm>
          <a:off x="3955474" y="2012778"/>
          <a:ext cx="6096011" cy="3673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EB947FD6-C2F8-EFF4-6FE6-B365BFBC9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7" name="CaixaDeTexto 3">
            <a:extLst>
              <a:ext uri="{FF2B5EF4-FFF2-40B4-BE49-F238E27FC236}">
                <a16:creationId xmlns:a16="http://schemas.microsoft.com/office/drawing/2014/main" id="{D67E568E-C862-46FD-AEEB-042B7768AC4E}"/>
              </a:ext>
            </a:extLst>
          </p:cNvPr>
          <p:cNvSpPr txBox="1"/>
          <p:nvPr/>
        </p:nvSpPr>
        <p:spPr>
          <a:xfrm>
            <a:off x="3177535" y="98293"/>
            <a:ext cx="8408194" cy="55862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s-UY" sz="2000" dirty="0">
                <a:solidFill>
                  <a:schemeClr val="bg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Consumo per cápita (equivalente de leche) en Brasil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3998" y="5724144"/>
            <a:ext cx="9144000" cy="1133856"/>
            <a:chOff x="0" y="5724144"/>
            <a:chExt cx="9144000" cy="1133856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9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30891" y="5724145"/>
            <a:ext cx="1679395" cy="113395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08173" y="5725373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2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Jornal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6B9FB88D-0BF6-88B9-F87B-82C288A02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738" y="1108339"/>
            <a:ext cx="5106525" cy="44418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E4B0ED6-8F62-67A9-0A20-72A49DC4E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6" name="CaixaDeTexto 3">
            <a:extLst>
              <a:ext uri="{FF2B5EF4-FFF2-40B4-BE49-F238E27FC236}">
                <a16:creationId xmlns:a16="http://schemas.microsoft.com/office/drawing/2014/main" id="{9E020BF0-FB76-F9DF-AF09-4411E9B47C99}"/>
              </a:ext>
            </a:extLst>
          </p:cNvPr>
          <p:cNvSpPr txBox="1"/>
          <p:nvPr/>
        </p:nvSpPr>
        <p:spPr>
          <a:xfrm>
            <a:off x="3265110" y="75747"/>
            <a:ext cx="701938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>
              <a:lnSpc>
                <a:spcPct val="150000"/>
              </a:lnSpc>
            </a:pPr>
            <a:r>
              <a:rPr lang="es-UY" sz="21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Una mirada a la situación brasileña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4000" y="5727959"/>
            <a:ext cx="9144000" cy="1133856"/>
            <a:chOff x="0" y="5724144"/>
            <a:chExt cx="9144000" cy="113385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7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-30889" y="5727960"/>
            <a:ext cx="1679395" cy="113395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10508175" y="5729188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5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0C0823-3A28-5D13-3246-BE1136D19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7" name="CaixaDeTexto 3">
            <a:extLst>
              <a:ext uri="{FF2B5EF4-FFF2-40B4-BE49-F238E27FC236}">
                <a16:creationId xmlns:a16="http://schemas.microsoft.com/office/drawing/2014/main" id="{D67E568E-C862-46FD-AEEB-042B7768AC4E}"/>
              </a:ext>
            </a:extLst>
          </p:cNvPr>
          <p:cNvSpPr txBox="1"/>
          <p:nvPr/>
        </p:nvSpPr>
        <p:spPr>
          <a:xfrm>
            <a:off x="3361905" y="129039"/>
            <a:ext cx="7019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dirty="0">
                <a:solidFill>
                  <a:schemeClr val="bg1"/>
                </a:solidFill>
                <a:latin typeface="Helvetica" panose="020B0604020202020204" pitchFamily="34" charset="0"/>
                <a:ea typeface="Open Sans ExtraBold" panose="020B0906030804020204" pitchFamily="34" charset="0"/>
                <a:cs typeface="Helvetica" panose="020B0604020202020204" pitchFamily="34" charset="0"/>
              </a:rPr>
              <a:t>Agenda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5AC258AB-BD3A-45E2-AB67-DF552D0ED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232" y="1240600"/>
            <a:ext cx="7951537" cy="4410133"/>
          </a:xfrm>
        </p:spPr>
        <p:txBody>
          <a:bodyPr>
            <a:noAutofit/>
          </a:bodyPr>
          <a:lstStyle/>
          <a:p>
            <a:pPr marL="360000" lvl="1">
              <a:lnSpc>
                <a:spcPct val="100000"/>
              </a:lnSpc>
            </a:pPr>
            <a:r>
              <a:rPr lang="es-ES" sz="25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Escenario de corto plazo en el mercado internacional</a:t>
            </a:r>
          </a:p>
          <a:p>
            <a:pPr marL="360000" lvl="1">
              <a:lnSpc>
                <a:spcPct val="100000"/>
              </a:lnSpc>
            </a:pPr>
            <a:endParaRPr lang="es-ES" sz="2500" b="1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60000" lvl="1">
              <a:lnSpc>
                <a:spcPct val="100000"/>
              </a:lnSpc>
            </a:pPr>
            <a:r>
              <a:rPr lang="es-ES" sz="25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nuevo paradigma de la producción de leche en el mundo</a:t>
            </a:r>
          </a:p>
          <a:p>
            <a:pPr marL="360000" lvl="1">
              <a:lnSpc>
                <a:spcPct val="100000"/>
              </a:lnSpc>
            </a:pPr>
            <a:endParaRPr lang="es-ES" sz="2500" b="1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60000" lvl="1">
              <a:lnSpc>
                <a:spcPct val="100000"/>
              </a:lnSpc>
            </a:pPr>
            <a:r>
              <a:rPr lang="es-ES" sz="25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Una mirada a la situación brasileña</a:t>
            </a:r>
          </a:p>
          <a:p>
            <a:pPr marL="360000" lvl="1">
              <a:lnSpc>
                <a:spcPct val="100000"/>
              </a:lnSpc>
            </a:pPr>
            <a:endParaRPr lang="es-ES" sz="2500" b="1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60000" lvl="1">
              <a:lnSpc>
                <a:spcPct val="100000"/>
              </a:lnSpc>
            </a:pPr>
            <a:r>
              <a:rPr lang="es-ES" sz="25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Aspectos relacionados con el futuro de la producción de leche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8430" y="5710219"/>
            <a:ext cx="9144000" cy="1133856"/>
            <a:chOff x="0" y="5724144"/>
            <a:chExt cx="9144000" cy="1133856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9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46" r="58589"/>
          <a:stretch/>
        </p:blipFill>
        <p:spPr>
          <a:xfrm>
            <a:off x="-26459" y="5710220"/>
            <a:ext cx="1679395" cy="11339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46" r="58589"/>
          <a:stretch/>
        </p:blipFill>
        <p:spPr>
          <a:xfrm>
            <a:off x="10512605" y="5711448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7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B4D8E1A-F7EB-54D6-3763-4F1FEC217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9F53523-3988-57C0-9BB5-D91257DD2F9A}"/>
              </a:ext>
            </a:extLst>
          </p:cNvPr>
          <p:cNvSpPr txBox="1"/>
          <p:nvPr/>
        </p:nvSpPr>
        <p:spPr>
          <a:xfrm>
            <a:off x="3707691" y="196694"/>
            <a:ext cx="65443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1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Transferencia de costos insuficiente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F89CC97-BBC2-E714-4400-5610F310642C}"/>
              </a:ext>
            </a:extLst>
          </p:cNvPr>
          <p:cNvSpPr txBox="1"/>
          <p:nvPr/>
        </p:nvSpPr>
        <p:spPr>
          <a:xfrm>
            <a:off x="2083703" y="4961852"/>
            <a:ext cx="43452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Fuente: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MilkPoint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Mercado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base a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datos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CEPEA, Embrapa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BCB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069AB71-5C09-ABD1-5B61-12DEE2FC3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292" y="893667"/>
            <a:ext cx="7338059" cy="3909794"/>
          </a:xfrm>
          <a:prstGeom prst="rect">
            <a:avLst/>
          </a:prstGeom>
        </p:spPr>
      </p:pic>
      <p:cxnSp>
        <p:nvCxnSpPr>
          <p:cNvPr id="8" name="Conector Reto 5">
            <a:extLst>
              <a:ext uri="{FF2B5EF4-FFF2-40B4-BE49-F238E27FC236}">
                <a16:creationId xmlns:a16="http://schemas.microsoft.com/office/drawing/2014/main" id="{6639A085-CCC3-AE3E-B314-186B9857B661}"/>
              </a:ext>
            </a:extLst>
          </p:cNvPr>
          <p:cNvCxnSpPr>
            <a:cxnSpLocks/>
          </p:cNvCxnSpPr>
          <p:nvPr/>
        </p:nvCxnSpPr>
        <p:spPr>
          <a:xfrm flipV="1">
            <a:off x="8080721" y="2145030"/>
            <a:ext cx="0" cy="2627998"/>
          </a:xfrm>
          <a:prstGeom prst="line">
            <a:avLst/>
          </a:prstGeom>
          <a:ln w="508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9C86078-A7A8-3CA9-B42F-9F8877448D67}"/>
              </a:ext>
            </a:extLst>
          </p:cNvPr>
          <p:cNvSpPr/>
          <p:nvPr/>
        </p:nvSpPr>
        <p:spPr>
          <a:xfrm>
            <a:off x="4842387" y="979334"/>
            <a:ext cx="2374490" cy="566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FDE63B1-71EA-B531-53A7-8A3310595EA5}"/>
              </a:ext>
            </a:extLst>
          </p:cNvPr>
          <p:cNvSpPr/>
          <p:nvPr/>
        </p:nvSpPr>
        <p:spPr>
          <a:xfrm>
            <a:off x="4540045" y="1078026"/>
            <a:ext cx="3111910" cy="566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Dinámica de precios y costos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41659" y="5811326"/>
            <a:ext cx="9144000" cy="1133856"/>
            <a:chOff x="0" y="5724144"/>
            <a:chExt cx="9144000" cy="1133856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21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13230" y="5811327"/>
            <a:ext cx="1679395" cy="113395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25834" y="5812555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6DBAC90-5DE0-C6A4-0036-14153E7FD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9F53523-3988-57C0-9BB5-D91257DD2F9A}"/>
              </a:ext>
            </a:extLst>
          </p:cNvPr>
          <p:cNvSpPr txBox="1"/>
          <p:nvPr/>
        </p:nvSpPr>
        <p:spPr>
          <a:xfrm>
            <a:off x="3762476" y="203400"/>
            <a:ext cx="65443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21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Los márgenes aparentes de la industria caen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F89CC97-BBC2-E714-4400-5610F310642C}"/>
              </a:ext>
            </a:extLst>
          </p:cNvPr>
          <p:cNvSpPr txBox="1"/>
          <p:nvPr/>
        </p:nvSpPr>
        <p:spPr>
          <a:xfrm>
            <a:off x="1750742" y="5111141"/>
            <a:ext cx="43452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Fuente: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MilkPoint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Mercado,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datos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deflactados</a:t>
            </a:r>
            <a:endParaRPr lang="pt-BR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B6A9491-75DB-B83D-155A-8E9D8083D5EC}"/>
              </a:ext>
            </a:extLst>
          </p:cNvPr>
          <p:cNvSpPr txBox="1"/>
          <p:nvPr/>
        </p:nvSpPr>
        <p:spPr>
          <a:xfrm>
            <a:off x="2523641" y="1853049"/>
            <a:ext cx="29847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 err="1"/>
              <a:t>Leche</a:t>
            </a:r>
            <a:r>
              <a:rPr lang="pt-BR" sz="1350" b="1" dirty="0"/>
              <a:t> UHT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688AB0F-7A0B-6539-2E27-A689F6E34D79}"/>
              </a:ext>
            </a:extLst>
          </p:cNvPr>
          <p:cNvSpPr txBox="1"/>
          <p:nvPr/>
        </p:nvSpPr>
        <p:spPr>
          <a:xfrm>
            <a:off x="6683640" y="1853049"/>
            <a:ext cx="29847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 err="1"/>
              <a:t>queso</a:t>
            </a:r>
            <a:r>
              <a:rPr lang="pt-BR" sz="1350" b="1" dirty="0"/>
              <a:t> Mozzarella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94FC57C-0F13-874F-E7F2-348586912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123" y="2508804"/>
            <a:ext cx="4255385" cy="22451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6EFC1A8-61D5-BCC0-34AC-71EF5169E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773" y="2510344"/>
            <a:ext cx="4248488" cy="2243584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4001" y="5724144"/>
            <a:ext cx="9144000" cy="1133856"/>
            <a:chOff x="0" y="5724144"/>
            <a:chExt cx="9144000" cy="1133856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21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-30888" y="5724145"/>
            <a:ext cx="1679395" cy="113395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10508176" y="5725373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65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2448E14-30A4-F80E-9919-4B327AEE9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90CB475-51EB-A737-8FF5-B5C84D5C0EE1}"/>
              </a:ext>
            </a:extLst>
          </p:cNvPr>
          <p:cNvSpPr txBox="1"/>
          <p:nvPr/>
        </p:nvSpPr>
        <p:spPr>
          <a:xfrm>
            <a:off x="4020239" y="200643"/>
            <a:ext cx="63380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21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Aumento de los costos de producción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8450A15-AD7E-650D-3AEE-FF366EDBC4B8}"/>
              </a:ext>
            </a:extLst>
          </p:cNvPr>
          <p:cNvSpPr/>
          <p:nvPr/>
        </p:nvSpPr>
        <p:spPr>
          <a:xfrm>
            <a:off x="8014359" y="2091498"/>
            <a:ext cx="2343926" cy="130929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Desde 2006, tendencia al aumento </a:t>
            </a:r>
            <a:r>
              <a:rPr lang="pt-BR" sz="2000" dirty="0" err="1"/>
              <a:t>en</a:t>
            </a:r>
            <a:r>
              <a:rPr lang="pt-BR" sz="2000" dirty="0"/>
              <a:t> </a:t>
            </a:r>
            <a:r>
              <a:rPr lang="pt-BR" sz="2000" dirty="0" err="1"/>
              <a:t>precios</a:t>
            </a:r>
            <a:r>
              <a:rPr lang="pt-BR" sz="2000" dirty="0"/>
              <a:t> de </a:t>
            </a:r>
            <a:r>
              <a:rPr lang="pt-BR" sz="2000" dirty="0" err="1"/>
              <a:t>la</a:t>
            </a:r>
            <a:r>
              <a:rPr lang="pt-BR" sz="2000" dirty="0"/>
              <a:t> </a:t>
            </a:r>
            <a:r>
              <a:rPr lang="pt-BR" sz="2000" dirty="0" err="1"/>
              <a:t>leche</a:t>
            </a:r>
            <a:endParaRPr lang="pt-BR" sz="20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637FE6D-24AC-BF33-0D8F-F0FD274400E3}"/>
              </a:ext>
            </a:extLst>
          </p:cNvPr>
          <p:cNvSpPr/>
          <p:nvPr/>
        </p:nvSpPr>
        <p:spPr>
          <a:xfrm>
            <a:off x="8014359" y="3742454"/>
            <a:ext cx="2343926" cy="130929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Avances tecnológicos de </a:t>
            </a:r>
            <a:r>
              <a:rPr lang="pt-BR" sz="1600" dirty="0" err="1"/>
              <a:t>los</a:t>
            </a:r>
            <a:r>
              <a:rPr lang="pt-BR" sz="1600" dirty="0"/>
              <a:t> últimos </a:t>
            </a:r>
            <a:r>
              <a:rPr lang="pt-BR" sz="1600" dirty="0" err="1"/>
              <a:t>años</a:t>
            </a:r>
            <a:r>
              <a:rPr lang="pt-BR" sz="1600" dirty="0"/>
              <a:t> </a:t>
            </a:r>
            <a:r>
              <a:rPr lang="pt-BR" sz="1600" dirty="0" err="1"/>
              <a:t>parecen</a:t>
            </a:r>
            <a:r>
              <a:rPr lang="pt-BR" sz="1600" dirty="0"/>
              <a:t> no </a:t>
            </a:r>
            <a:r>
              <a:rPr lang="pt-BR" sz="1600" dirty="0" err="1"/>
              <a:t>haber</a:t>
            </a:r>
            <a:r>
              <a:rPr lang="pt-BR" sz="1600" dirty="0"/>
              <a:t> sido suficientes para compensar </a:t>
            </a:r>
            <a:r>
              <a:rPr lang="pt-BR" sz="1600" dirty="0" err="1"/>
              <a:t>los</a:t>
            </a:r>
            <a:r>
              <a:rPr lang="pt-BR" sz="1600" dirty="0"/>
              <a:t> </a:t>
            </a:r>
            <a:r>
              <a:rPr lang="pt-BR" sz="1600" dirty="0" err="1"/>
              <a:t>costos</a:t>
            </a:r>
            <a:endParaRPr lang="pt-BR" sz="1600" dirty="0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703B25C8-5696-F4D5-895E-44D72893085F}"/>
              </a:ext>
            </a:extLst>
          </p:cNvPr>
          <p:cNvGrpSpPr/>
          <p:nvPr/>
        </p:nvGrpSpPr>
        <p:grpSpPr>
          <a:xfrm>
            <a:off x="2656459" y="1656733"/>
            <a:ext cx="5335292" cy="4012082"/>
            <a:chOff x="1509945" y="1065976"/>
            <a:chExt cx="7113722" cy="5349443"/>
          </a:xfrm>
        </p:grpSpPr>
        <p:pic>
          <p:nvPicPr>
            <p:cNvPr id="8" name="Imagem 7" descr="Gráfico, Gráfico de linhas&#10;&#10;Descrição gerada automaticamente">
              <a:extLst>
                <a:ext uri="{FF2B5EF4-FFF2-40B4-BE49-F238E27FC236}">
                  <a16:creationId xmlns:a16="http://schemas.microsoft.com/office/drawing/2014/main" id="{C8F11ABF-28E8-5948-1417-141C85F69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9945" y="1065976"/>
              <a:ext cx="7113722" cy="5349443"/>
            </a:xfrm>
            <a:prstGeom prst="rect">
              <a:avLst/>
            </a:prstGeom>
          </p:spPr>
        </p:pic>
        <p:cxnSp>
          <p:nvCxnSpPr>
            <p:cNvPr id="6" name="Conector de Seta Reta 5">
              <a:extLst>
                <a:ext uri="{FF2B5EF4-FFF2-40B4-BE49-F238E27FC236}">
                  <a16:creationId xmlns:a16="http://schemas.microsoft.com/office/drawing/2014/main" id="{95AE23DD-BDAC-2AFD-72A0-1C52C08E9E70}"/>
                </a:ext>
              </a:extLst>
            </p:cNvPr>
            <p:cNvCxnSpPr/>
            <p:nvPr/>
          </p:nvCxnSpPr>
          <p:spPr>
            <a:xfrm flipV="1">
              <a:off x="6096000" y="4740233"/>
              <a:ext cx="1710047" cy="296883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F1D75617-6545-642E-1787-2D3F9780D411}"/>
                </a:ext>
              </a:extLst>
            </p:cNvPr>
            <p:cNvSpPr/>
            <p:nvPr/>
          </p:nvSpPr>
          <p:spPr>
            <a:xfrm>
              <a:off x="2133600" y="2083128"/>
              <a:ext cx="5888182" cy="43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D3F4B57-DB19-4787-338F-872D96001A99}"/>
                </a:ext>
              </a:extLst>
            </p:cNvPr>
            <p:cNvSpPr txBox="1"/>
            <p:nvPr/>
          </p:nvSpPr>
          <p:spPr>
            <a:xfrm>
              <a:off x="1739644" y="1205220"/>
              <a:ext cx="488624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 err="1">
                  <a:solidFill>
                    <a:schemeClr val="accent6">
                      <a:lumMod val="75000"/>
                    </a:schemeClr>
                  </a:solidFill>
                </a:rPr>
                <a:t>Leche</a:t>
              </a:r>
              <a:r>
                <a:rPr lang="pt-BR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pt-BR" b="1" dirty="0" err="1">
                  <a:solidFill>
                    <a:schemeClr val="accent6">
                      <a:lumMod val="75000"/>
                    </a:schemeClr>
                  </a:solidFill>
                </a:rPr>
                <a:t>en</a:t>
              </a:r>
              <a:r>
                <a:rPr lang="pt-BR" b="1" dirty="0">
                  <a:solidFill>
                    <a:schemeClr val="accent6">
                      <a:lumMod val="75000"/>
                    </a:schemeClr>
                  </a:solidFill>
                </a:rPr>
                <a:t> Brasil </a:t>
              </a:r>
              <a:r>
                <a:rPr lang="pt-BR" dirty="0">
                  <a:solidFill>
                    <a:schemeClr val="accent6">
                      <a:lumMod val="75000"/>
                    </a:schemeClr>
                  </a:solidFill>
                </a:rPr>
                <a:t>|</a:t>
              </a:r>
              <a:r>
                <a:rPr lang="pt-BR" dirty="0" err="1">
                  <a:solidFill>
                    <a:schemeClr val="accent6">
                      <a:lumMod val="75000"/>
                    </a:schemeClr>
                  </a:solidFill>
                </a:rPr>
                <a:t>precios</a:t>
              </a:r>
              <a:r>
                <a:rPr lang="pt-BR" dirty="0">
                  <a:solidFill>
                    <a:schemeClr val="accent6">
                      <a:lumMod val="75000"/>
                    </a:schemeClr>
                  </a:solidFill>
                </a:rPr>
                <a:t> al produtor</a:t>
              </a:r>
            </a:p>
            <a:p>
              <a:pPr algn="r"/>
              <a:r>
                <a:rPr lang="pt-BR" sz="1350" dirty="0">
                  <a:solidFill>
                    <a:schemeClr val="accent6">
                      <a:lumMod val="75000"/>
                    </a:schemeClr>
                  </a:solidFill>
                </a:rPr>
                <a:t>(R$/litros corregido por IGP-DI) 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4000" y="5719375"/>
            <a:ext cx="9144000" cy="1133856"/>
            <a:chOff x="0" y="5724144"/>
            <a:chExt cx="9144000" cy="1133856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23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30889" y="5719376"/>
            <a:ext cx="1679395" cy="113395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08175" y="5720604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0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B65178E-F21A-DD63-7250-337FD3F18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31586A7-15B4-28CA-AAC9-FE35ED484488}"/>
              </a:ext>
            </a:extLst>
          </p:cNvPr>
          <p:cNvSpPr txBox="1"/>
          <p:nvPr/>
        </p:nvSpPr>
        <p:spPr>
          <a:xfrm>
            <a:off x="3757508" y="262075"/>
            <a:ext cx="672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r"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 sz="1800" b="0" dirty="0">
                <a:latin typeface="Helvetica" panose="020B0604020202020204" pitchFamily="34" charset="0"/>
                <a:cs typeface="Helvetica" panose="020B0604020202020204" pitchFamily="34" charset="0"/>
              </a:rPr>
              <a:t>Estamos lejos de la optimización en el campo...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14CDB54-64E5-A31C-148C-98A681E1EB64}"/>
              </a:ext>
            </a:extLst>
          </p:cNvPr>
          <p:cNvSpPr txBox="1"/>
          <p:nvPr/>
        </p:nvSpPr>
        <p:spPr>
          <a:xfrm>
            <a:off x="1990417" y="5022159"/>
            <a:ext cx="434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Fuente: PDPL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base a resultados de 32 fincas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21/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al 22/May Valores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deflactados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por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IGP-DI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22/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</a:t>
            </a:r>
            <a:endParaRPr lang="pt-BR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E5A9191-709A-7E1E-234D-4F50B32CA5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2" r="9901"/>
          <a:stretch/>
        </p:blipFill>
        <p:spPr>
          <a:xfrm>
            <a:off x="1668136" y="1347282"/>
            <a:ext cx="4178742" cy="353474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3DBC50B-7954-D085-716D-161C67E54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85" r="11973" b="6715"/>
          <a:stretch/>
        </p:blipFill>
        <p:spPr>
          <a:xfrm>
            <a:off x="6212062" y="1277266"/>
            <a:ext cx="4033721" cy="342132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7536D2A-9955-91CC-551B-CEC644F43DAC}"/>
              </a:ext>
            </a:extLst>
          </p:cNvPr>
          <p:cNvSpPr/>
          <p:nvPr/>
        </p:nvSpPr>
        <p:spPr>
          <a:xfrm>
            <a:off x="1801227" y="1064070"/>
            <a:ext cx="4290050" cy="566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Margen líquido por litro de leche (R$/L)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265F29D-E18D-9203-13FA-F5236CF946D8}"/>
              </a:ext>
            </a:extLst>
          </p:cNvPr>
          <p:cNvSpPr/>
          <p:nvPr/>
        </p:nvSpPr>
        <p:spPr>
          <a:xfrm>
            <a:off x="6083896" y="887727"/>
            <a:ext cx="4290050" cy="719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Y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Costo operativo total (R$/L) 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41659" y="5762278"/>
            <a:ext cx="9144000" cy="1133856"/>
            <a:chOff x="0" y="5724144"/>
            <a:chExt cx="9144000" cy="1133856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21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-13230" y="5762279"/>
            <a:ext cx="1679395" cy="113395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10525834" y="5763507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2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2C565C-4B60-E366-6D17-150E0470E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E5905A5-3015-E72F-05BA-57424242A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855" y="2655787"/>
            <a:ext cx="5024323" cy="236949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0F49794-463D-4008-9CF2-A8B406824137}"/>
              </a:ext>
            </a:extLst>
          </p:cNvPr>
          <p:cNvSpPr txBox="1"/>
          <p:nvPr/>
        </p:nvSpPr>
        <p:spPr>
          <a:xfrm>
            <a:off x="4137016" y="219784"/>
            <a:ext cx="63380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1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Concentración de la producción en Brasil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B00BDEF-670E-439D-A7A3-9522FE5E4456}"/>
              </a:ext>
            </a:extLst>
          </p:cNvPr>
          <p:cNvSpPr txBox="1"/>
          <p:nvPr/>
        </p:nvSpPr>
        <p:spPr>
          <a:xfrm>
            <a:off x="2209801" y="1980378"/>
            <a:ext cx="375951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err="1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Variación</a:t>
            </a:r>
            <a:r>
              <a:rPr lang="pt-BR" sz="12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acumulada de </a:t>
            </a:r>
            <a:r>
              <a:rPr lang="pt-BR" sz="1200" b="1" dirty="0" err="1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</a:t>
            </a:r>
            <a:r>
              <a:rPr lang="pt-BR" sz="12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200" b="1" dirty="0" err="1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producción</a:t>
            </a:r>
            <a:r>
              <a:rPr lang="pt-BR" sz="12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pt-BR" sz="1200" b="1" dirty="0" err="1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leche</a:t>
            </a:r>
            <a:r>
              <a:rPr lang="pt-BR" sz="12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por rango </a:t>
            </a:r>
            <a:r>
              <a:rPr lang="pt-BR" sz="1200" b="1" dirty="0" err="1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diario</a:t>
            </a:r>
            <a:r>
              <a:rPr lang="pt-BR" sz="12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pt-BR" sz="1200" b="1" dirty="0" err="1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producción</a:t>
            </a:r>
            <a:r>
              <a:rPr lang="pt-BR" sz="12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2021 </a:t>
            </a:r>
            <a:r>
              <a:rPr lang="pt-BR" sz="1200" b="1" dirty="0" err="1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vs</a:t>
            </a:r>
            <a:r>
              <a:rPr lang="pt-BR" sz="12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2020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DDB5168-A721-4CE7-A1A1-719B1A617ACB}"/>
              </a:ext>
            </a:extLst>
          </p:cNvPr>
          <p:cNvSpPr txBox="1"/>
          <p:nvPr/>
        </p:nvSpPr>
        <p:spPr>
          <a:xfrm>
            <a:off x="1624855" y="5083943"/>
            <a:ext cx="4114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Fuente: elaborado por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MilkPoint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Mercado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base a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datos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Cepea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una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lechería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brasileña</a:t>
            </a:r>
            <a:endParaRPr lang="pt-BR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3BCE34A-6AC6-44BB-8B90-E8D731B0CAFD}"/>
              </a:ext>
            </a:extLst>
          </p:cNvPr>
          <p:cNvSpPr/>
          <p:nvPr/>
        </p:nvSpPr>
        <p:spPr>
          <a:xfrm>
            <a:off x="3617496" y="3323724"/>
            <a:ext cx="1150005" cy="1666372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3" name="Imagem 2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9BE2DFD8-36BE-7B40-C14F-2DC4D9A00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031" y="2658357"/>
            <a:ext cx="3630263" cy="923459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41659" y="5710219"/>
            <a:ext cx="9144000" cy="1133856"/>
            <a:chOff x="0" y="5724144"/>
            <a:chExt cx="9144000" cy="1133856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21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-13230" y="5710220"/>
            <a:ext cx="1679395" cy="113395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10525834" y="5711448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5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6344D6A3-1833-F3A8-F0B7-40C157C685EC}"/>
              </a:ext>
            </a:extLst>
          </p:cNvPr>
          <p:cNvSpPr txBox="1"/>
          <p:nvPr/>
        </p:nvSpPr>
        <p:spPr>
          <a:xfrm>
            <a:off x="1961757" y="5173673"/>
            <a:ext cx="31952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Fuente: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MilkPoint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Mercado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base a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datos</a:t>
            </a:r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pt-B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Cepea</a:t>
            </a:r>
            <a:endParaRPr lang="pt-BR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6EC9B8BD-3530-99E9-8FC8-1AA1D56719F7}"/>
              </a:ext>
            </a:extLst>
          </p:cNvPr>
          <p:cNvGrpSpPr/>
          <p:nvPr/>
        </p:nvGrpSpPr>
        <p:grpSpPr>
          <a:xfrm>
            <a:off x="3266591" y="1441419"/>
            <a:ext cx="6029809" cy="3639018"/>
            <a:chOff x="2308941" y="1239271"/>
            <a:chExt cx="7022605" cy="4638915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7285EFED-2871-BA3D-D31A-38B86C76F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08941" y="1239271"/>
              <a:ext cx="7022605" cy="4638915"/>
            </a:xfrm>
            <a:prstGeom prst="rect">
              <a:avLst/>
            </a:prstGeom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1B6EE14D-4FA1-F987-7B1D-356EAC7229E7}"/>
                </a:ext>
              </a:extLst>
            </p:cNvPr>
            <p:cNvSpPr txBox="1"/>
            <p:nvPr/>
          </p:nvSpPr>
          <p:spPr>
            <a:xfrm>
              <a:off x="2713848" y="1327936"/>
              <a:ext cx="6471092" cy="70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5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Precios en el establecimiento- Enero pagado en febrero de 2023</a:t>
              </a:r>
              <a:endParaRPr lang="pt-BR" sz="15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7BDA8EEF-4985-FDD7-ED63-6C1AFF39F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7" name="CaixaDeTexto 3">
            <a:extLst>
              <a:ext uri="{FF2B5EF4-FFF2-40B4-BE49-F238E27FC236}">
                <a16:creationId xmlns:a16="http://schemas.microsoft.com/office/drawing/2014/main" id="{D67E568E-C862-46FD-AEEB-042B7768AC4E}"/>
              </a:ext>
            </a:extLst>
          </p:cNvPr>
          <p:cNvSpPr txBox="1"/>
          <p:nvPr/>
        </p:nvSpPr>
        <p:spPr>
          <a:xfrm>
            <a:off x="2815396" y="180344"/>
            <a:ext cx="75430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100" dirty="0">
                <a:solidFill>
                  <a:schemeClr val="bg1"/>
                </a:solidFill>
                <a:latin typeface="Helvetica" panose="020B0604020202020204" pitchFamily="34" charset="0"/>
                <a:ea typeface="Open Sans ExtraBold" panose="020B0906030804020204" pitchFamily="34" charset="0"/>
                <a:cs typeface="Helvetica" panose="020B0604020202020204" pitchFamily="34" charset="0"/>
              </a:rPr>
              <a:t>Aumento de la escala de producción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4000" y="5726881"/>
            <a:ext cx="9144000" cy="1133856"/>
            <a:chOff x="0" y="5724144"/>
            <a:chExt cx="9144000" cy="1133856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20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30889" y="5726882"/>
            <a:ext cx="1679395" cy="113395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08175" y="5728110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180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C26D141-71BA-6310-A23C-2A0EA7DC0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0F49794-463D-4008-9CF2-A8B406824137}"/>
              </a:ext>
            </a:extLst>
          </p:cNvPr>
          <p:cNvSpPr txBox="1"/>
          <p:nvPr/>
        </p:nvSpPr>
        <p:spPr>
          <a:xfrm>
            <a:off x="3614154" y="199541"/>
            <a:ext cx="70538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Evolución de la producción diaria del Top 100 (litros/día</a:t>
            </a:r>
            <a:r>
              <a:rPr lang="pt-BR" sz="21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7F4BAD-A7D1-3AE0-C39B-DDB5911449B6}"/>
              </a:ext>
            </a:extLst>
          </p:cNvPr>
          <p:cNvSpPr txBox="1"/>
          <p:nvPr/>
        </p:nvSpPr>
        <p:spPr>
          <a:xfrm>
            <a:off x="1694144" y="5335006"/>
            <a:ext cx="1854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/>
              <a:t>Fuente: </a:t>
            </a:r>
            <a:r>
              <a:rPr lang="pt-BR" sz="1350" dirty="0" err="1"/>
              <a:t>MilkPoint</a:t>
            </a:r>
            <a:endParaRPr lang="pt-BR" sz="1350" dirty="0"/>
          </a:p>
        </p:txBody>
      </p:sp>
      <p:pic>
        <p:nvPicPr>
          <p:cNvPr id="7" name="Imagem 6" descr="Gráfico, Gráfico de barras&#10;&#10;Descrição gerada automaticamente">
            <a:extLst>
              <a:ext uri="{FF2B5EF4-FFF2-40B4-BE49-F238E27FC236}">
                <a16:creationId xmlns:a16="http://schemas.microsoft.com/office/drawing/2014/main" id="{77B99595-F3B1-A779-4A22-0DBE32F5A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406" y="1278515"/>
            <a:ext cx="7599113" cy="4044051"/>
          </a:xfrm>
          <a:prstGeom prst="rect">
            <a:avLst/>
          </a:prstGeom>
        </p:spPr>
      </p:pic>
      <p:sp>
        <p:nvSpPr>
          <p:cNvPr id="12" name="CaixaDeTexto 4">
            <a:extLst>
              <a:ext uri="{FF2B5EF4-FFF2-40B4-BE49-F238E27FC236}">
                <a16:creationId xmlns:a16="http://schemas.microsoft.com/office/drawing/2014/main" id="{7AAB43BD-4FEF-04A7-24CD-188B429EAC75}"/>
              </a:ext>
            </a:extLst>
          </p:cNvPr>
          <p:cNvSpPr txBox="1"/>
          <p:nvPr/>
        </p:nvSpPr>
        <p:spPr>
          <a:xfrm>
            <a:off x="3361905" y="1258436"/>
            <a:ext cx="555626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latin typeface="Helvetica" panose="020B0604020202020204" pitchFamily="34" charset="0"/>
                <a:cs typeface="Helvetica" panose="020B0604020202020204" pitchFamily="34" charset="0"/>
              </a:rPr>
              <a:t>Producción establecimientos top 100</a:t>
            </a:r>
          </a:p>
          <a:p>
            <a:pPr algn="ctr"/>
            <a:r>
              <a:rPr lang="es-ES" sz="1500" b="1" dirty="0">
                <a:latin typeface="Helvetica" panose="020B0604020202020204" pitchFamily="34" charset="0"/>
                <a:cs typeface="Helvetica" panose="020B0604020202020204" pitchFamily="34" charset="0"/>
              </a:rPr>
              <a:t>Promedio diario en litros</a:t>
            </a:r>
            <a:endParaRPr lang="pt-BR" sz="15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4000" y="5724144"/>
            <a:ext cx="9144000" cy="1133856"/>
            <a:chOff x="0" y="5724144"/>
            <a:chExt cx="9144000" cy="1133856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21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30889" y="5724145"/>
            <a:ext cx="1679395" cy="11339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08175" y="5725373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321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0F3A605-C1BA-7D35-8CCB-00954E52E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0F49794-463D-4008-9CF2-A8B406824137}"/>
              </a:ext>
            </a:extLst>
          </p:cNvPr>
          <p:cNvSpPr txBox="1"/>
          <p:nvPr/>
        </p:nvSpPr>
        <p:spPr>
          <a:xfrm>
            <a:off x="3177536" y="210646"/>
            <a:ext cx="73342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10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Evolución de la producción diaria del Top 100 (litros/día)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E6C2DA51-A2EE-0215-E10B-936BD2A581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1212295"/>
              </p:ext>
            </p:extLst>
          </p:nvPr>
        </p:nvGraphicFramePr>
        <p:xfrm>
          <a:off x="2491317" y="1299319"/>
          <a:ext cx="6650666" cy="3540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86B02608-83EF-FDF7-C5BF-1FD97620655C}"/>
              </a:ext>
            </a:extLst>
          </p:cNvPr>
          <p:cNvSpPr txBox="1"/>
          <p:nvPr/>
        </p:nvSpPr>
        <p:spPr>
          <a:xfrm>
            <a:off x="2491318" y="4906725"/>
            <a:ext cx="458758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350" dirty="0"/>
              <a:t>Fuente: </a:t>
            </a:r>
            <a:r>
              <a:rPr lang="pt-BR" sz="1350" dirty="0" err="1"/>
              <a:t>MilkPoint</a:t>
            </a:r>
            <a:r>
              <a:rPr lang="pt-BR" sz="1350" dirty="0"/>
              <a:t>, </a:t>
            </a:r>
            <a:r>
              <a:rPr lang="pt-BR" sz="1350" dirty="0" err="1"/>
              <a:t>en</a:t>
            </a:r>
            <a:r>
              <a:rPr lang="pt-BR" sz="1350" dirty="0"/>
              <a:t> base a </a:t>
            </a:r>
            <a:r>
              <a:rPr lang="pt-BR" sz="1350" dirty="0" err="1"/>
              <a:t>datos</a:t>
            </a:r>
            <a:r>
              <a:rPr lang="pt-BR" sz="1350" dirty="0"/>
              <a:t> de Top 100 e IBGE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8430" y="5724144"/>
            <a:ext cx="9144000" cy="1133856"/>
            <a:chOff x="0" y="5724144"/>
            <a:chExt cx="9144000" cy="1133856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8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26459" y="5724145"/>
            <a:ext cx="1679395" cy="113395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12605" y="5725373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927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865D6-5A32-421B-84C7-9125AC0D2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4000" y="-880"/>
            <a:ext cx="9144000" cy="5849938"/>
          </a:xfrm>
          <a:prstGeom prst="rect">
            <a:avLst/>
          </a:prstGeom>
        </p:spPr>
      </p:pic>
      <p:sp>
        <p:nvSpPr>
          <p:cNvPr id="7" name="CaixaDeTexto 3">
            <a:extLst>
              <a:ext uri="{FF2B5EF4-FFF2-40B4-BE49-F238E27FC236}">
                <a16:creationId xmlns:a16="http://schemas.microsoft.com/office/drawing/2014/main" id="{D67E568E-C862-46FD-AEEB-042B7768AC4E}"/>
              </a:ext>
            </a:extLst>
          </p:cNvPr>
          <p:cNvSpPr txBox="1"/>
          <p:nvPr/>
        </p:nvSpPr>
        <p:spPr>
          <a:xfrm>
            <a:off x="3282142" y="191304"/>
            <a:ext cx="7019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dirty="0">
                <a:solidFill>
                  <a:schemeClr val="bg1"/>
                </a:solidFill>
                <a:latin typeface="Helvetica" panose="020B0604020202020204" pitchFamily="34" charset="0"/>
                <a:ea typeface="Open Sans ExtraBold" panose="020B0906030804020204" pitchFamily="34" charset="0"/>
                <a:cs typeface="Helvetica" panose="020B0604020202020204" pitchFamily="34" charset="0"/>
              </a:rPr>
              <a:t>Reflexiones: Brasil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5AC258AB-BD3A-45E2-AB67-DF552D0ED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232" y="1300302"/>
            <a:ext cx="8181295" cy="4023866"/>
          </a:xfrm>
        </p:spPr>
        <p:txBody>
          <a:bodyPr>
            <a:normAutofit fontScale="77500" lnSpcReduction="20000"/>
          </a:bodyPr>
          <a:lstStyle/>
          <a:p>
            <a:pPr lvl="1">
              <a:lnSpc>
                <a:spcPct val="150000"/>
              </a:lnSpc>
            </a:pPr>
            <a:r>
              <a:rPr lang="es-ES" sz="26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Mayor escala de producción</a:t>
            </a:r>
          </a:p>
          <a:p>
            <a:pPr lvl="1">
              <a:lnSpc>
                <a:spcPct val="150000"/>
              </a:lnSpc>
            </a:pPr>
            <a:r>
              <a:rPr lang="es-ES" sz="26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Precios diferenciados por volumen producido (Brasil)</a:t>
            </a:r>
          </a:p>
          <a:p>
            <a:pPr lvl="1">
              <a:lnSpc>
                <a:spcPct val="150000"/>
              </a:lnSpc>
            </a:pPr>
            <a:r>
              <a:rPr lang="es-ES" sz="26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Dificultades relacionadas con el relevo generacional (familiar/laboral)</a:t>
            </a:r>
          </a:p>
          <a:p>
            <a:pPr lvl="1">
              <a:lnSpc>
                <a:spcPct val="150000"/>
              </a:lnSpc>
            </a:pPr>
            <a:r>
              <a:rPr lang="es-ES" sz="26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Competencia con otras actividades</a:t>
            </a:r>
          </a:p>
          <a:p>
            <a:pPr lvl="1">
              <a:lnSpc>
                <a:spcPct val="150000"/>
              </a:lnSpc>
            </a:pPr>
            <a:r>
              <a:rPr lang="es-ES" sz="26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Profesionalización del productor</a:t>
            </a:r>
          </a:p>
          <a:p>
            <a:pPr lvl="1">
              <a:lnSpc>
                <a:spcPct val="150000"/>
              </a:lnSpc>
            </a:pPr>
            <a:r>
              <a:rPr lang="es-ES" sz="26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crecientes demandas de la sociedad</a:t>
            </a:r>
          </a:p>
          <a:p>
            <a:pPr lvl="1">
              <a:lnSpc>
                <a:spcPct val="150000"/>
              </a:lnSpc>
            </a:pPr>
            <a:r>
              <a:rPr lang="es-ES" sz="26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Cambio en los sistemas de producción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8430" y="5724144"/>
            <a:ext cx="9144000" cy="1133856"/>
            <a:chOff x="0" y="5724144"/>
            <a:chExt cx="9144000" cy="113385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7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46" r="58589"/>
          <a:stretch/>
        </p:blipFill>
        <p:spPr>
          <a:xfrm>
            <a:off x="-26459" y="5724145"/>
            <a:ext cx="1679395" cy="113395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46" r="58589"/>
          <a:stretch/>
        </p:blipFill>
        <p:spPr>
          <a:xfrm>
            <a:off x="10512605" y="5725373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477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933AF4-7EA1-7B52-3B99-AFA8D2EFD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392196F-72DD-BBEA-6202-21B0F34478D4}"/>
              </a:ext>
            </a:extLst>
          </p:cNvPr>
          <p:cNvSpPr txBox="1"/>
          <p:nvPr/>
        </p:nvSpPr>
        <p:spPr>
          <a:xfrm>
            <a:off x="3948862" y="184587"/>
            <a:ext cx="63380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1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Mayor produccion por </a:t>
            </a:r>
            <a:r>
              <a:rPr lang="pt-BR" sz="2100" dirty="0" err="1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establecimiento</a:t>
            </a:r>
            <a:endParaRPr lang="pt-BR" sz="2100" dirty="0">
              <a:solidFill>
                <a:schemeClr val="bg1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07CD32D-86E9-AF58-CF26-62830963689E}"/>
              </a:ext>
            </a:extLst>
          </p:cNvPr>
          <p:cNvSpPr txBox="1"/>
          <p:nvPr/>
        </p:nvSpPr>
        <p:spPr>
          <a:xfrm>
            <a:off x="1856967" y="5357723"/>
            <a:ext cx="4770383" cy="25667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1350" dirty="0"/>
              <a:t>Fuente: Marin </a:t>
            </a:r>
            <a:r>
              <a:rPr lang="en-US" sz="1350" dirty="0" err="1"/>
              <a:t>Bozic</a:t>
            </a:r>
            <a:r>
              <a:rPr lang="en-US" sz="1350" dirty="0"/>
              <a:t>, Dairy Vision 2022, a </a:t>
            </a:r>
            <a:r>
              <a:rPr lang="en-US" sz="1350" dirty="0" err="1"/>
              <a:t>partir</a:t>
            </a:r>
            <a:r>
              <a:rPr lang="en-US" sz="1350" dirty="0"/>
              <a:t> de </a:t>
            </a:r>
            <a:r>
              <a:rPr lang="en-US" sz="1350" dirty="0" err="1"/>
              <a:t>datos</a:t>
            </a:r>
            <a:r>
              <a:rPr lang="en-US" sz="1350" dirty="0"/>
              <a:t> de IFCN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CCB92DA-FD6E-3C5A-04A5-F5FD17926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5094" y="1725508"/>
            <a:ext cx="6637097" cy="350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567D086F-9822-1731-F584-75FF0DA9A578}"/>
              </a:ext>
            </a:extLst>
          </p:cNvPr>
          <p:cNvSpPr/>
          <p:nvPr/>
        </p:nvSpPr>
        <p:spPr>
          <a:xfrm>
            <a:off x="8655044" y="2334902"/>
            <a:ext cx="1631865" cy="2251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63% DE LECHE PROCESADA EN EL MUNDO – 3% DE PRODUCTORES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4000" y="5745546"/>
            <a:ext cx="9144000" cy="1133856"/>
            <a:chOff x="0" y="5724144"/>
            <a:chExt cx="9144000" cy="1133856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9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30889" y="5745547"/>
            <a:ext cx="1679395" cy="113395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08175" y="5746775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1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588A44BB-A629-ADC3-6048-BD43C937E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B29BCFE-DE45-2C2B-1911-8C132F4FF7C1}"/>
              </a:ext>
            </a:extLst>
          </p:cNvPr>
          <p:cNvSpPr txBox="1"/>
          <p:nvPr/>
        </p:nvSpPr>
        <p:spPr>
          <a:xfrm>
            <a:off x="3573009" y="-26437"/>
            <a:ext cx="7009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200" dirty="0" err="1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Producción</a:t>
            </a:r>
            <a:r>
              <a:rPr lang="pt-BR" sz="22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mundial de </a:t>
            </a:r>
            <a:r>
              <a:rPr lang="es-ES" sz="22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leche</a:t>
            </a:r>
            <a:r>
              <a:rPr lang="pt-BR" sz="22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</a:t>
            </a:r>
            <a:r>
              <a:rPr lang="es-ES" sz="22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a la baja en 2022 </a:t>
            </a:r>
            <a:r>
              <a:rPr lang="pt-BR" sz="22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y empezando 2023 </a:t>
            </a:r>
            <a:r>
              <a:rPr lang="pt-BR" sz="2200" dirty="0" err="1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con</a:t>
            </a:r>
            <a:r>
              <a:rPr lang="pt-BR" sz="22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ritmo lento de </a:t>
            </a:r>
            <a:r>
              <a:rPr lang="es-UY" sz="22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crecimiento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C62FCA1-56AC-735A-88BC-B46ED2C91E86}"/>
              </a:ext>
            </a:extLst>
          </p:cNvPr>
          <p:cNvSpPr>
            <a:spLocks noGrp="1"/>
          </p:cNvSpPr>
          <p:nvPr/>
        </p:nvSpPr>
        <p:spPr>
          <a:xfrm>
            <a:off x="3946567" y="1316078"/>
            <a:ext cx="4193721" cy="7075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es-ES" sz="16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Crecimiento de la producción de leche – 7 mayores exportadores</a:t>
            </a:r>
            <a:endParaRPr lang="es-ES" sz="1600" b="1" dirty="0">
              <a:solidFill>
                <a:srgbClr val="FF67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C6F08A6-DB91-4B4F-FC17-AA4EEFE5C001}"/>
              </a:ext>
            </a:extLst>
          </p:cNvPr>
          <p:cNvSpPr txBox="1"/>
          <p:nvPr/>
        </p:nvSpPr>
        <p:spPr>
          <a:xfrm>
            <a:off x="1535063" y="5733501"/>
            <a:ext cx="43452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Fuente: Rabobank y OCLA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164858D-1ACA-9604-21E3-9B4DDCA4B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35" y="2136688"/>
            <a:ext cx="5226083" cy="3534356"/>
          </a:xfrm>
          <a:prstGeom prst="rect">
            <a:avLst/>
          </a:prstGeom>
        </p:spPr>
      </p:pic>
      <p:sp>
        <p:nvSpPr>
          <p:cNvPr id="2" name="Rosca 1">
            <a:extLst>
              <a:ext uri="{FF2B5EF4-FFF2-40B4-BE49-F238E27FC236}">
                <a16:creationId xmlns:a16="http://schemas.microsoft.com/office/drawing/2014/main" id="{901AD1E5-F312-9310-F6CC-6D3758C21E32}"/>
              </a:ext>
            </a:extLst>
          </p:cNvPr>
          <p:cNvSpPr/>
          <p:nvPr/>
        </p:nvSpPr>
        <p:spPr>
          <a:xfrm>
            <a:off x="7077933" y="3718712"/>
            <a:ext cx="1261057" cy="958377"/>
          </a:xfrm>
          <a:prstGeom prst="donut">
            <a:avLst>
              <a:gd name="adj" fmla="val 8058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54889" y="5733501"/>
            <a:ext cx="9144000" cy="1133856"/>
            <a:chOff x="0" y="5724144"/>
            <a:chExt cx="9144000" cy="1133856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20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0" y="5733502"/>
            <a:ext cx="1679395" cy="113395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39064" y="5734730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0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74152DEF-CADE-E144-9D19-E95684B48A55}"/>
              </a:ext>
            </a:extLst>
          </p:cNvPr>
          <p:cNvSpPr txBox="1"/>
          <p:nvPr/>
        </p:nvSpPr>
        <p:spPr>
          <a:xfrm>
            <a:off x="2091604" y="4949799"/>
            <a:ext cx="431074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UY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Fuente: Investigación </a:t>
            </a:r>
            <a:r>
              <a:rPr lang="es-UY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MilkPoint</a:t>
            </a:r>
            <a:r>
              <a:rPr lang="es-UY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Mercado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99018AC-031E-AE9B-D2EF-689CA15A4AEC}"/>
              </a:ext>
            </a:extLst>
          </p:cNvPr>
          <p:cNvSpPr txBox="1"/>
          <p:nvPr/>
        </p:nvSpPr>
        <p:spPr>
          <a:xfrm>
            <a:off x="2075231" y="5222339"/>
            <a:ext cx="8386293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(*) Datos agregados de 5 empresas participantes de la encuesta desde 2019. </a:t>
            </a:r>
          </a:p>
          <a:p>
            <a:r>
              <a:rPr lang="es-ES" sz="10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Volumen de las 5 empresas representadas, para 2021, cerca del 10,5% del volumen formal producido en el país.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6BEF7D9-6B29-CAB5-6E3E-D48875CCB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F4B188C-4785-17CA-57F9-818B015F8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85" t="5841" r="6007" b="9398"/>
          <a:stretch/>
        </p:blipFill>
        <p:spPr>
          <a:xfrm>
            <a:off x="5096313" y="1406178"/>
            <a:ext cx="5194669" cy="349565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50A7884-5D3B-6B82-E9A0-B71E61C45EDC}"/>
              </a:ext>
            </a:extLst>
          </p:cNvPr>
          <p:cNvSpPr txBox="1"/>
          <p:nvPr/>
        </p:nvSpPr>
        <p:spPr>
          <a:xfrm>
            <a:off x="5611639" y="932307"/>
            <a:ext cx="409928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1700" b="1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UY" sz="1600" dirty="0"/>
              <a:t>% del volumen y % del número de productores en sistemas confinados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95661A3-EB21-EBF8-69EA-16AF371C91DD}"/>
              </a:ext>
            </a:extLst>
          </p:cNvPr>
          <p:cNvSpPr txBox="1"/>
          <p:nvPr/>
        </p:nvSpPr>
        <p:spPr>
          <a:xfrm>
            <a:off x="4898371" y="166135"/>
            <a:ext cx="53926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r"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UY" sz="2100" b="0" dirty="0">
                <a:latin typeface="Helvetica" panose="020B0604020202020204" pitchFamily="34" charset="0"/>
                <a:cs typeface="Helvetica" panose="020B0604020202020204" pitchFamily="34" charset="0"/>
              </a:rPr>
              <a:t>Gran cambio en los sistemas de producción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86B18BB-14D1-627B-DA2D-CA1BC0964FCD}"/>
              </a:ext>
            </a:extLst>
          </p:cNvPr>
          <p:cNvSpPr/>
          <p:nvPr/>
        </p:nvSpPr>
        <p:spPr>
          <a:xfrm>
            <a:off x="2075230" y="1116900"/>
            <a:ext cx="2679700" cy="303249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50" dirty="0"/>
              <a:t>41% de la leche producida en confinamiento</a:t>
            </a:r>
          </a:p>
          <a:p>
            <a:pPr algn="ctr"/>
            <a:endParaRPr lang="es-ES" sz="2250" dirty="0"/>
          </a:p>
          <a:p>
            <a:pPr algn="ctr"/>
            <a:r>
              <a:rPr lang="es-ES" sz="2250" dirty="0"/>
              <a:t>(19 industrias/21% del mercado)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41659" y="5741100"/>
            <a:ext cx="9144000" cy="1133856"/>
            <a:chOff x="0" y="5724144"/>
            <a:chExt cx="9144000" cy="1133856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21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13230" y="5741101"/>
            <a:ext cx="1679395" cy="113395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25834" y="5742329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3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4695880-8B48-27EB-2404-BB17FD4E0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A21D4EE-EC9D-0B41-AC85-7CD25397BCC7}"/>
              </a:ext>
            </a:extLst>
          </p:cNvPr>
          <p:cNvSpPr txBox="1"/>
          <p:nvPr/>
        </p:nvSpPr>
        <p:spPr>
          <a:xfrm>
            <a:off x="1739028" y="4762381"/>
            <a:ext cx="43107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Fuente: Investigación </a:t>
            </a:r>
            <a:r>
              <a:rPr lang="es-E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MilkPoint</a:t>
            </a:r>
            <a:r>
              <a:rPr lang="es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Mercado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51AD08A-96F3-7945-A3D6-BE7D81B6BFAC}"/>
              </a:ext>
            </a:extLst>
          </p:cNvPr>
          <p:cNvSpPr txBox="1"/>
          <p:nvPr/>
        </p:nvSpPr>
        <p:spPr>
          <a:xfrm>
            <a:off x="2057189" y="1164039"/>
            <a:ext cx="801825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Helvetica" panose="020B0604020202020204" pitchFamily="34" charset="0"/>
                <a:cs typeface="Helvetica" panose="020B0604020202020204" pitchFamily="34" charset="0"/>
              </a:rPr>
              <a:t>Participación de los sistemas confinados en la base de proveedores de las grandes industrias lácteas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5BAB1BD-AE10-214D-ACF6-402EDFA6C8EF}"/>
              </a:ext>
            </a:extLst>
          </p:cNvPr>
          <p:cNvSpPr txBox="1"/>
          <p:nvPr/>
        </p:nvSpPr>
        <p:spPr>
          <a:xfrm>
            <a:off x="3291834" y="219784"/>
            <a:ext cx="71169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r"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 sz="2100" b="0" dirty="0">
                <a:latin typeface="Helvetica" panose="020B0604020202020204" pitchFamily="34" charset="0"/>
                <a:cs typeface="Helvetica" panose="020B0604020202020204" pitchFamily="34" charset="0"/>
              </a:rPr>
              <a:t>Gran cambio en los sistemas de producción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2224901-7751-DB93-A54B-79977A946348}"/>
              </a:ext>
            </a:extLst>
          </p:cNvPr>
          <p:cNvSpPr/>
          <p:nvPr/>
        </p:nvSpPr>
        <p:spPr>
          <a:xfrm>
            <a:off x="5902758" y="4274827"/>
            <a:ext cx="2527369" cy="384403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96967D3-3E12-47B9-827D-D55BBF5F3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027" y="2804535"/>
            <a:ext cx="8792982" cy="1854695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41659" y="5775571"/>
            <a:ext cx="9144000" cy="1133856"/>
            <a:chOff x="0" y="5724144"/>
            <a:chExt cx="9144000" cy="1133856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20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13230" y="5775572"/>
            <a:ext cx="1679395" cy="113395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25834" y="5776800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9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E490EEC-3E7D-9AD4-22FA-16853BDAA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7F32A2-370A-F25B-663A-C3E6D79AF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8158" y="994494"/>
            <a:ext cx="8199749" cy="458978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s-ES" dirty="0"/>
          </a:p>
          <a:p>
            <a:r>
              <a:rPr lang="es-ES" sz="3800" b="1" dirty="0"/>
              <a:t>AUMENTAR LA EFICIENCIA EN EL CAMPO Y EN LA INDUSTRIA:</a:t>
            </a:r>
          </a:p>
          <a:p>
            <a:endParaRPr lang="es-ES" sz="3800" b="1" dirty="0"/>
          </a:p>
          <a:p>
            <a:r>
              <a:rPr lang="es-ES" sz="3800" b="1" dirty="0"/>
              <a:t>Identificación de los sistemas productivos más eficientes</a:t>
            </a:r>
          </a:p>
          <a:p>
            <a:r>
              <a:rPr lang="es-ES" sz="3800" b="1" dirty="0"/>
              <a:t>Correcta aplicación de la tecnología</a:t>
            </a:r>
          </a:p>
          <a:p>
            <a:r>
              <a:rPr lang="es-ES" sz="3800" b="1" dirty="0"/>
              <a:t>Gestión</a:t>
            </a:r>
          </a:p>
          <a:p>
            <a:r>
              <a:rPr lang="es-ES" sz="3800" b="1" dirty="0"/>
              <a:t>Inteligencia de datos en establecimientos e industrias</a:t>
            </a:r>
          </a:p>
          <a:p>
            <a:r>
              <a:rPr lang="es-ES" sz="3800" b="1" dirty="0"/>
              <a:t>Logística</a:t>
            </a:r>
          </a:p>
          <a:p>
            <a:r>
              <a:rPr lang="es-ES" sz="3800" b="1" dirty="0"/>
              <a:t>Automatización</a:t>
            </a:r>
          </a:p>
          <a:p>
            <a:r>
              <a:rPr lang="es-ES" sz="3800" b="1" dirty="0"/>
              <a:t>Estrategia sectorial a largo plazo para reducir las barreras a la eficiencia</a:t>
            </a:r>
            <a:endParaRPr lang="es-ES" sz="3800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90CB475-51EB-A737-8FF5-B5C84D5C0EE1}"/>
              </a:ext>
            </a:extLst>
          </p:cNvPr>
          <p:cNvSpPr txBox="1"/>
          <p:nvPr/>
        </p:nvSpPr>
        <p:spPr>
          <a:xfrm>
            <a:off x="3959861" y="219784"/>
            <a:ext cx="63380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1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El reto de la competitividad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41659" y="5710219"/>
            <a:ext cx="9144000" cy="1133856"/>
            <a:chOff x="0" y="5724144"/>
            <a:chExt cx="9144000" cy="113385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7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46" r="58589"/>
          <a:stretch/>
        </p:blipFill>
        <p:spPr>
          <a:xfrm>
            <a:off x="-13230" y="5710220"/>
            <a:ext cx="1679395" cy="113395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46" r="58589"/>
          <a:stretch/>
        </p:blipFill>
        <p:spPr>
          <a:xfrm>
            <a:off x="10525834" y="5711448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8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091307B-6F05-490C-A0F1-8D897D198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90CB475-51EB-A737-8FF5-B5C84D5C0EE1}"/>
              </a:ext>
            </a:extLst>
          </p:cNvPr>
          <p:cNvSpPr txBox="1"/>
          <p:nvPr/>
        </p:nvSpPr>
        <p:spPr>
          <a:xfrm>
            <a:off x="4014544" y="268790"/>
            <a:ext cx="63380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21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¿Brasil será exportador?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B97DDDF-6107-C955-3031-4CC728BCE454}"/>
              </a:ext>
            </a:extLst>
          </p:cNvPr>
          <p:cNvSpPr txBox="1"/>
          <p:nvPr/>
        </p:nvSpPr>
        <p:spPr>
          <a:xfrm>
            <a:off x="2204903" y="5157433"/>
            <a:ext cx="20470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Fuente: </a:t>
            </a:r>
            <a:r>
              <a:rPr lang="pt-BR" sz="1050" dirty="0" err="1"/>
              <a:t>MilkPoint</a:t>
            </a:r>
            <a:r>
              <a:rPr lang="pt-BR" sz="1050" dirty="0"/>
              <a:t> Mercado</a:t>
            </a:r>
          </a:p>
        </p:txBody>
      </p:sp>
      <p:graphicFrame>
        <p:nvGraphicFramePr>
          <p:cNvPr id="10" name="Chart 1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5750247"/>
              </p:ext>
            </p:extLst>
          </p:nvPr>
        </p:nvGraphicFramePr>
        <p:xfrm>
          <a:off x="2588360" y="1112123"/>
          <a:ext cx="6781782" cy="4045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2" name="Grupo 11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8430" y="5710219"/>
            <a:ext cx="9144000" cy="1133856"/>
            <a:chOff x="0" y="5724144"/>
            <a:chExt cx="9144000" cy="1133856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8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-26459" y="5710220"/>
            <a:ext cx="1679395" cy="113395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10512605" y="5711448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39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F328768-CF45-0BAE-E225-5415F73A5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90CB475-51EB-A737-8FF5-B5C84D5C0EE1}"/>
              </a:ext>
            </a:extLst>
          </p:cNvPr>
          <p:cNvSpPr txBox="1"/>
          <p:nvPr/>
        </p:nvSpPr>
        <p:spPr>
          <a:xfrm>
            <a:off x="3992534" y="254250"/>
            <a:ext cx="63380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1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¿Brasil será exportador?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5EA8073E-5EA3-4489-8CBB-9A9BB99204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0297906"/>
              </p:ext>
            </p:extLst>
          </p:nvPr>
        </p:nvGraphicFramePr>
        <p:xfrm>
          <a:off x="2755869" y="1104906"/>
          <a:ext cx="6680262" cy="4078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7B97DDDF-6107-C955-3031-4CC728BCE454}"/>
              </a:ext>
            </a:extLst>
          </p:cNvPr>
          <p:cNvSpPr txBox="1"/>
          <p:nvPr/>
        </p:nvSpPr>
        <p:spPr>
          <a:xfrm>
            <a:off x="2755870" y="5183730"/>
            <a:ext cx="20470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Fuente: </a:t>
            </a:r>
            <a:r>
              <a:rPr lang="pt-BR" sz="1050" dirty="0" err="1"/>
              <a:t>MilkPoint</a:t>
            </a:r>
            <a:r>
              <a:rPr lang="pt-BR" sz="1050" dirty="0"/>
              <a:t> Mercado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54889" y="5733510"/>
            <a:ext cx="9144000" cy="1133856"/>
            <a:chOff x="0" y="5724144"/>
            <a:chExt cx="9144000" cy="1133856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8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0" y="5733511"/>
            <a:ext cx="1679395" cy="113395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39064" y="5734739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663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9C2C87-1827-BC46-BF01-5D08B535E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07B39A1F-28CE-B69E-8A10-1342D8210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69"/>
          <a:stretch/>
        </p:blipFill>
        <p:spPr>
          <a:xfrm>
            <a:off x="1777985" y="1448497"/>
            <a:ext cx="8051990" cy="391242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1CDC58E-A7DA-4E9E-AC22-5D8AB1E99B80}"/>
              </a:ext>
            </a:extLst>
          </p:cNvPr>
          <p:cNvSpPr txBox="1"/>
          <p:nvPr/>
        </p:nvSpPr>
        <p:spPr>
          <a:xfrm>
            <a:off x="3361906" y="65925"/>
            <a:ext cx="70480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r"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UY" sz="2100" dirty="0">
                <a:latin typeface="Helvetica" panose="020B0604020202020204" pitchFamily="34" charset="0"/>
                <a:cs typeface="Helvetica" panose="020B0604020202020204" pitchFamily="34" charset="0"/>
              </a:rPr>
              <a:t>¿Por qué a algunas regiones les va mucho mejor que a otras?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8DBC591-AFD9-44AD-88E0-7A879DA9BCB1}"/>
              </a:ext>
            </a:extLst>
          </p:cNvPr>
          <p:cNvSpPr txBox="1"/>
          <p:nvPr/>
        </p:nvSpPr>
        <p:spPr>
          <a:xfrm>
            <a:off x="3111857" y="862272"/>
            <a:ext cx="608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Índice de crecimiento de la producción de leche </a:t>
            </a:r>
            <a:r>
              <a:rPr lang="es-ES" sz="16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(Año 2000 = 1)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4EEAB1F-7A04-412C-AAC9-B22ECC38EFA9}"/>
              </a:ext>
            </a:extLst>
          </p:cNvPr>
          <p:cNvSpPr txBox="1"/>
          <p:nvPr/>
        </p:nvSpPr>
        <p:spPr>
          <a:xfrm>
            <a:off x="9390202" y="1802899"/>
            <a:ext cx="1266236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CAGR: 5,1%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5DD9326-3976-4FDB-A4A0-1C8666DEA400}"/>
              </a:ext>
            </a:extLst>
          </p:cNvPr>
          <p:cNvSpPr txBox="1"/>
          <p:nvPr/>
        </p:nvSpPr>
        <p:spPr>
          <a:xfrm>
            <a:off x="9367450" y="1507987"/>
            <a:ext cx="15795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CAGR: 5,2%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10913E2-A393-4CE9-8ECA-44D4C7927C58}"/>
              </a:ext>
            </a:extLst>
          </p:cNvPr>
          <p:cNvSpPr txBox="1"/>
          <p:nvPr/>
        </p:nvSpPr>
        <p:spPr>
          <a:xfrm>
            <a:off x="9501068" y="2873942"/>
            <a:ext cx="12322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CAGR: 2,4%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AC5213E-C7DA-4014-ADB8-20AA7B6527A7}"/>
              </a:ext>
            </a:extLst>
          </p:cNvPr>
          <p:cNvSpPr txBox="1"/>
          <p:nvPr/>
        </p:nvSpPr>
        <p:spPr>
          <a:xfrm>
            <a:off x="9524105" y="3110530"/>
            <a:ext cx="12662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solidFill>
                  <a:srgbClr val="D00B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CAGR: 2,4%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E874710-9E6E-43A7-9067-F2D165B4AA6A}"/>
              </a:ext>
            </a:extLst>
          </p:cNvPr>
          <p:cNvSpPr txBox="1"/>
          <p:nvPr/>
        </p:nvSpPr>
        <p:spPr>
          <a:xfrm>
            <a:off x="8990020" y="3689047"/>
            <a:ext cx="14198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CAGR: 1,9%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D2A23C5-94F9-4B52-9550-666CE707561F}"/>
              </a:ext>
            </a:extLst>
          </p:cNvPr>
          <p:cNvSpPr txBox="1"/>
          <p:nvPr/>
        </p:nvSpPr>
        <p:spPr>
          <a:xfrm>
            <a:off x="9501069" y="3530414"/>
            <a:ext cx="12662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CAGR: 1,9%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C55C61A-CDBA-41F3-ACED-9543037DCBF3}"/>
              </a:ext>
            </a:extLst>
          </p:cNvPr>
          <p:cNvSpPr txBox="1"/>
          <p:nvPr/>
        </p:nvSpPr>
        <p:spPr>
          <a:xfrm>
            <a:off x="9538937" y="3308173"/>
            <a:ext cx="12514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CAGR: 2,1%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84C817F-548F-44FE-8DAC-A1804CBCCECA}"/>
              </a:ext>
            </a:extLst>
          </p:cNvPr>
          <p:cNvSpPr txBox="1"/>
          <p:nvPr/>
        </p:nvSpPr>
        <p:spPr>
          <a:xfrm>
            <a:off x="6379262" y="5433038"/>
            <a:ext cx="29890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Fuente: IBGE – Pesquisa Pecuária Municipal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4000" y="5790044"/>
            <a:ext cx="9144000" cy="1133856"/>
            <a:chOff x="0" y="5724144"/>
            <a:chExt cx="9144000" cy="1133856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26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7" name="Elipse 26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30889" y="5790045"/>
            <a:ext cx="1679395" cy="113395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08175" y="5791273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938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B02C623F-26A8-2994-91F6-FF1EE97A5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80" r="2" b="11182"/>
          <a:stretch/>
        </p:blipFill>
        <p:spPr>
          <a:xfrm rot="5400000">
            <a:off x="650719" y="2005920"/>
            <a:ext cx="4887822" cy="284616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C6561A2-D4A5-5D3B-3623-DBD76B623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3" r="32842" b="2"/>
          <a:stretch/>
        </p:blipFill>
        <p:spPr>
          <a:xfrm rot="5400000">
            <a:off x="4905921" y="737466"/>
            <a:ext cx="2382405" cy="287003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79E8639-E0CE-868B-4012-435FB92474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00" r="26338" b="2"/>
          <a:stretch/>
        </p:blipFill>
        <p:spPr>
          <a:xfrm rot="5400000">
            <a:off x="7911274" y="735405"/>
            <a:ext cx="2386475" cy="287003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BB37C7A-4899-F815-88C8-EEE6F586BD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72" r="33396" b="2"/>
          <a:stretch/>
        </p:blipFill>
        <p:spPr>
          <a:xfrm rot="5400000">
            <a:off x="4906379" y="3247153"/>
            <a:ext cx="2381486" cy="287003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A41A5ED-F6C5-786E-E8F3-59B486751A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4" r="33851" b="2"/>
          <a:stretch/>
        </p:blipFill>
        <p:spPr>
          <a:xfrm rot="5400000">
            <a:off x="7911418" y="3244802"/>
            <a:ext cx="2386187" cy="2870033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F0DA97AC-9663-9A59-52D4-263230B257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890" y="5142532"/>
            <a:ext cx="1185110" cy="85821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8AFFA1A-3F42-F8B3-EFED-4FA9143BF4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88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7F32A2-370A-F25B-663A-C3E6D79AF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7684" y="980592"/>
            <a:ext cx="8376643" cy="4583441"/>
          </a:xfrm>
        </p:spPr>
        <p:txBody>
          <a:bodyPr>
            <a:normAutofit/>
          </a:bodyPr>
          <a:lstStyle/>
          <a:p>
            <a:endParaRPr lang="es-ES" dirty="0"/>
          </a:p>
          <a:p>
            <a:r>
              <a:rPr lang="es-ES" b="1" dirty="0"/>
              <a:t>REPENSAMOS LA ORGANIZACIÓN DE LA CADENA:</a:t>
            </a:r>
          </a:p>
          <a:p>
            <a:endParaRPr lang="es-ES" b="1" dirty="0"/>
          </a:p>
          <a:p>
            <a:r>
              <a:rPr lang="es-ES" b="1" dirty="0"/>
              <a:t>Clústeres de producción</a:t>
            </a:r>
          </a:p>
          <a:p>
            <a:r>
              <a:rPr lang="es-ES" b="1" dirty="0"/>
              <a:t>Reducción de conflictos de precios</a:t>
            </a:r>
          </a:p>
          <a:p>
            <a:r>
              <a:rPr lang="es-ES" b="1" dirty="0"/>
              <a:t>Mayor transparencia</a:t>
            </a:r>
          </a:p>
          <a:p>
            <a:r>
              <a:rPr lang="es-ES" b="1" dirty="0"/>
              <a:t>Herramientas de protección y predictibilidad (?)</a:t>
            </a:r>
          </a:p>
          <a:p>
            <a:r>
              <a:rPr lang="es-ES" b="1" dirty="0"/>
              <a:t>De cara al futuro: agenda de oportunidades ASG </a:t>
            </a:r>
            <a:r>
              <a:rPr lang="es-ES" sz="2400" b="1" dirty="0"/>
              <a:t>(ambiental, social y gobernanza)</a:t>
            </a:r>
            <a:endParaRPr lang="es-ES" sz="2400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72E935-B078-801B-A57C-85BB5916A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90CB475-51EB-A737-8FF5-B5C84D5C0EE1}"/>
              </a:ext>
            </a:extLst>
          </p:cNvPr>
          <p:cNvSpPr txBox="1"/>
          <p:nvPr/>
        </p:nvSpPr>
        <p:spPr>
          <a:xfrm>
            <a:off x="3926280" y="199541"/>
            <a:ext cx="63380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1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El </a:t>
            </a:r>
            <a:r>
              <a:rPr lang="es-ES" sz="21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reto de la competitividad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8430" y="5708892"/>
            <a:ext cx="9144000" cy="1133856"/>
            <a:chOff x="0" y="5724144"/>
            <a:chExt cx="9144000" cy="113385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1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46" r="58589"/>
          <a:stretch/>
        </p:blipFill>
        <p:spPr>
          <a:xfrm>
            <a:off x="-26459" y="5708893"/>
            <a:ext cx="1679395" cy="11339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46" r="58589"/>
          <a:stretch/>
        </p:blipFill>
        <p:spPr>
          <a:xfrm>
            <a:off x="10512605" y="5710121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8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99385D6-C4AE-0EBA-F40A-D7D1CCAC7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E4DA286-492A-41FE-9B75-8B412B5D888C}"/>
              </a:ext>
            </a:extLst>
          </p:cNvPr>
          <p:cNvSpPr txBox="1"/>
          <p:nvPr/>
        </p:nvSpPr>
        <p:spPr>
          <a:xfrm>
            <a:off x="3588774" y="56312"/>
            <a:ext cx="70687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r"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 sz="2100" b="0" dirty="0">
                <a:latin typeface="Helvetica" panose="020B0604020202020204" pitchFamily="34" charset="0"/>
                <a:cs typeface="Helvetica" panose="020B0604020202020204" pitchFamily="34" charset="0"/>
              </a:rPr>
              <a:t>La fragmentación de la industria dificulta la estructuración de un plan a largo plazo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9AB1900-3AC5-4E37-8AC5-5C6FD044E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045473"/>
            <a:ext cx="5593080" cy="388044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B489695-8931-4062-BAF4-1ABBE6235240}"/>
              </a:ext>
            </a:extLst>
          </p:cNvPr>
          <p:cNvSpPr txBox="1"/>
          <p:nvPr/>
        </p:nvSpPr>
        <p:spPr>
          <a:xfrm>
            <a:off x="2040194" y="1300254"/>
            <a:ext cx="380508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Mayores</a:t>
            </a:r>
            <a:r>
              <a:rPr lang="pt-BR" b="1" dirty="0"/>
              <a:t> industrias lácteas de Brasil – 2021 (*) – </a:t>
            </a:r>
            <a:r>
              <a:rPr lang="pt-BR" b="1" dirty="0" err="1"/>
              <a:t>Millones</a:t>
            </a:r>
            <a:r>
              <a:rPr lang="pt-BR" b="1" dirty="0"/>
              <a:t> de litros/</a:t>
            </a:r>
            <a:r>
              <a:rPr lang="pt-BR" b="1" dirty="0" err="1"/>
              <a:t>día</a:t>
            </a:r>
            <a:r>
              <a:rPr lang="pt-BR" b="1" dirty="0"/>
              <a:t> de </a:t>
            </a:r>
            <a:r>
              <a:rPr lang="pt-BR" b="1" dirty="0" err="1"/>
              <a:t>procesamiento</a:t>
            </a:r>
            <a:r>
              <a:rPr lang="pt-BR" b="1" dirty="0"/>
              <a:t> de </a:t>
            </a:r>
            <a:r>
              <a:rPr lang="pt-BR" b="1" dirty="0" err="1"/>
              <a:t>leche</a:t>
            </a:r>
            <a:endParaRPr lang="pt-BR" b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F4CD9D6-29BC-43DF-B72E-9445159C9F00}"/>
              </a:ext>
            </a:extLst>
          </p:cNvPr>
          <p:cNvSpPr txBox="1"/>
          <p:nvPr/>
        </p:nvSpPr>
        <p:spPr>
          <a:xfrm>
            <a:off x="1600201" y="5440944"/>
            <a:ext cx="326967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Fuente: </a:t>
            </a:r>
            <a:r>
              <a:rPr lang="pt-BR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Investigación</a:t>
            </a:r>
            <a:r>
              <a:rPr lang="pt-B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MilkPoint</a:t>
            </a:r>
            <a:r>
              <a:rPr lang="pt-B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Mercado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82B7712-2508-461E-BA77-564875154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276" y="2520763"/>
            <a:ext cx="4848187" cy="132876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76C1502-7E0F-4588-8E1B-A1C42B811797}"/>
              </a:ext>
            </a:extLst>
          </p:cNvPr>
          <p:cNvSpPr txBox="1"/>
          <p:nvPr/>
        </p:nvSpPr>
        <p:spPr>
          <a:xfrm>
            <a:off x="5590275" y="1786557"/>
            <a:ext cx="4848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1600" b="1" dirty="0"/>
              <a:t>Participación de las empresas más grandes en el mercado total de la leche (%)</a:t>
            </a:r>
          </a:p>
        </p:txBody>
      </p:sp>
      <p:pic>
        <p:nvPicPr>
          <p:cNvPr id="10" name="Imagem 9" descr="Tabela&#10;&#10;Descrição gerada automaticamente com confiança média">
            <a:extLst>
              <a:ext uri="{FF2B5EF4-FFF2-40B4-BE49-F238E27FC236}">
                <a16:creationId xmlns:a16="http://schemas.microsoft.com/office/drawing/2014/main" id="{E9E4FA5C-51D9-AA5E-7935-6BC24F040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374" y="3913427"/>
            <a:ext cx="4165817" cy="1685663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41659" y="5724144"/>
            <a:ext cx="9144000" cy="1133856"/>
            <a:chOff x="0" y="5724144"/>
            <a:chExt cx="9144000" cy="1133856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6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046" r="58589"/>
          <a:stretch/>
        </p:blipFill>
        <p:spPr>
          <a:xfrm>
            <a:off x="-13230" y="5724145"/>
            <a:ext cx="1679395" cy="113395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046" r="58589"/>
          <a:stretch/>
        </p:blipFill>
        <p:spPr>
          <a:xfrm>
            <a:off x="10525834" y="5725373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3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0"/>
          <p:cNvSpPr txBox="1"/>
          <p:nvPr/>
        </p:nvSpPr>
        <p:spPr>
          <a:xfrm>
            <a:off x="3091362" y="1508744"/>
            <a:ext cx="6000132" cy="343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indent="-342900">
              <a:lnSpc>
                <a:spcPct val="13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chemeClr val="dk1"/>
                </a:solidFill>
                <a:latin typeface="Helvetica" panose="020B0604020202020204" pitchFamily="34" charset="0"/>
                <a:ea typeface="Encode Sans"/>
                <a:cs typeface="Helvetica" panose="020B0604020202020204" pitchFamily="34" charset="0"/>
                <a:sym typeface="Encode Sans"/>
              </a:rPr>
              <a:t>Agricultura y ganadería de precisión</a:t>
            </a:r>
          </a:p>
          <a:p>
            <a:pPr marL="342900" indent="-342900">
              <a:lnSpc>
                <a:spcPct val="13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endParaRPr lang="es-ES" sz="2400" b="1" dirty="0">
              <a:solidFill>
                <a:schemeClr val="dk1"/>
              </a:solidFill>
              <a:latin typeface="Helvetica" panose="020B0604020202020204" pitchFamily="34" charset="0"/>
              <a:ea typeface="Encode Sans"/>
              <a:cs typeface="Helvetica" panose="020B0604020202020204" pitchFamily="34" charset="0"/>
              <a:sym typeface="Encode Sans"/>
            </a:endParaRPr>
          </a:p>
          <a:p>
            <a:pPr marL="342900" indent="-342900">
              <a:lnSpc>
                <a:spcPct val="13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chemeClr val="dk1"/>
                </a:solidFill>
                <a:latin typeface="Helvetica" panose="020B0604020202020204" pitchFamily="34" charset="0"/>
                <a:ea typeface="Encode Sans"/>
                <a:cs typeface="Helvetica" panose="020B0604020202020204" pitchFamily="34" charset="0"/>
                <a:sym typeface="Encode Sans"/>
              </a:rPr>
              <a:t>Agricultura regenerativa</a:t>
            </a:r>
          </a:p>
          <a:p>
            <a:pPr marL="342900" indent="-342900">
              <a:lnSpc>
                <a:spcPct val="13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endParaRPr lang="es-ES" sz="2400" b="1" dirty="0">
              <a:solidFill>
                <a:schemeClr val="dk1"/>
              </a:solidFill>
              <a:latin typeface="Helvetica" panose="020B0604020202020204" pitchFamily="34" charset="0"/>
              <a:ea typeface="Encode Sans"/>
              <a:cs typeface="Helvetica" panose="020B0604020202020204" pitchFamily="34" charset="0"/>
              <a:sym typeface="Encode Sans"/>
            </a:endParaRPr>
          </a:p>
          <a:p>
            <a:pPr marL="342900" indent="-342900">
              <a:lnSpc>
                <a:spcPct val="13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chemeClr val="dk1"/>
                </a:solidFill>
                <a:latin typeface="Helvetica" panose="020B0604020202020204" pitchFamily="34" charset="0"/>
                <a:ea typeface="Encode Sans"/>
                <a:cs typeface="Helvetica" panose="020B0604020202020204" pitchFamily="34" charset="0"/>
                <a:sym typeface="Encode Sans"/>
              </a:rPr>
              <a:t>Generación de energía y combustible</a:t>
            </a:r>
          </a:p>
          <a:p>
            <a:pPr marL="342900" indent="-342900">
              <a:lnSpc>
                <a:spcPct val="13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endParaRPr lang="es-ES" sz="2400" b="1" dirty="0">
              <a:solidFill>
                <a:schemeClr val="dk1"/>
              </a:solidFill>
              <a:latin typeface="Helvetica" panose="020B0604020202020204" pitchFamily="34" charset="0"/>
              <a:ea typeface="Encode Sans"/>
              <a:cs typeface="Helvetica" panose="020B0604020202020204" pitchFamily="34" charset="0"/>
              <a:sym typeface="Encode Sans"/>
            </a:endParaRPr>
          </a:p>
          <a:p>
            <a:pPr marL="342900" indent="-342900">
              <a:lnSpc>
                <a:spcPct val="13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chemeClr val="dk1"/>
                </a:solidFill>
                <a:latin typeface="Helvetica" panose="020B0604020202020204" pitchFamily="34" charset="0"/>
                <a:ea typeface="Encode Sans"/>
                <a:cs typeface="Helvetica" panose="020B0604020202020204" pitchFamily="34" charset="0"/>
                <a:sym typeface="Encode Sans"/>
              </a:rPr>
              <a:t>Mercado de carbono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8197A5-AFB0-EF58-3649-E30066314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124" name="Google Shape;124;p30"/>
          <p:cNvSpPr txBox="1"/>
          <p:nvPr/>
        </p:nvSpPr>
        <p:spPr>
          <a:xfrm>
            <a:off x="7601792" y="196193"/>
            <a:ext cx="3604590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pt-BR" sz="2100" dirty="0" err="1">
                <a:solidFill>
                  <a:schemeClr val="bg1"/>
                </a:solidFill>
                <a:latin typeface="Helvetica" panose="020B0604020202020204" pitchFamily="34" charset="0"/>
                <a:ea typeface="Encode Sans"/>
                <a:cs typeface="Helvetica" panose="020B0604020202020204" pitchFamily="34" charset="0"/>
                <a:sym typeface="Encode Sans"/>
              </a:rPr>
              <a:t>Sostenibilidad</a:t>
            </a:r>
            <a:endParaRPr sz="2100" dirty="0">
              <a:solidFill>
                <a:schemeClr val="bg1"/>
              </a:solidFill>
              <a:latin typeface="Helvetica" panose="020B0604020202020204" pitchFamily="34" charset="0"/>
              <a:ea typeface="Encode Sans"/>
              <a:cs typeface="Helvetica" panose="020B0604020202020204" pitchFamily="34" charset="0"/>
              <a:sym typeface="Encode Sans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41659" y="5724144"/>
            <a:ext cx="9144000" cy="1133856"/>
            <a:chOff x="0" y="5724144"/>
            <a:chExt cx="9144000" cy="1133856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13230" y="5724145"/>
            <a:ext cx="1679395" cy="113395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25834" y="5725373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7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BCCF7AA-717D-D191-0D39-6B08138A9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B29BCFE-DE45-2C2B-1911-8C132F4FF7C1}"/>
              </a:ext>
            </a:extLst>
          </p:cNvPr>
          <p:cNvSpPr txBox="1"/>
          <p:nvPr/>
        </p:nvSpPr>
        <p:spPr>
          <a:xfrm>
            <a:off x="3899648" y="219785"/>
            <a:ext cx="6338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 err="1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Leche</a:t>
            </a:r>
            <a:r>
              <a:rPr lang="pt-BR" sz="24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</a:t>
            </a:r>
            <a:r>
              <a:rPr lang="pt-BR" sz="2400" dirty="0" err="1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en</a:t>
            </a:r>
            <a:r>
              <a:rPr lang="pt-BR" sz="24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polvo, subasta GDT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C6F08A6-DB91-4B4F-FC17-AA4EEFE5C001}"/>
              </a:ext>
            </a:extLst>
          </p:cNvPr>
          <p:cNvSpPr txBox="1"/>
          <p:nvPr/>
        </p:nvSpPr>
        <p:spPr>
          <a:xfrm>
            <a:off x="1535063" y="4987677"/>
            <a:ext cx="43452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Fuente: GDT</a:t>
            </a:r>
          </a:p>
        </p:txBody>
      </p:sp>
      <p:graphicFrame>
        <p:nvGraphicFramePr>
          <p:cNvPr id="2" name="Chart 27">
            <a:extLst>
              <a:ext uri="{FF2B5EF4-FFF2-40B4-BE49-F238E27FC236}">
                <a16:creationId xmlns:a16="http://schemas.microsoft.com/office/drawing/2014/main" id="{BF91102F-8547-49E9-8480-11C1E7FBDA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7271324"/>
              </p:ext>
            </p:extLst>
          </p:nvPr>
        </p:nvGraphicFramePr>
        <p:xfrm>
          <a:off x="2797107" y="1759999"/>
          <a:ext cx="7691718" cy="4088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ED703B48-72C8-D406-A3F8-A434F331E356}"/>
              </a:ext>
            </a:extLst>
          </p:cNvPr>
          <p:cNvSpPr txBox="1"/>
          <p:nvPr/>
        </p:nvSpPr>
        <p:spPr>
          <a:xfrm>
            <a:off x="7509166" y="1479024"/>
            <a:ext cx="1659750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/>
              <a:t>Caída de la oferta (costos, conflicto), pero caída de los precios en 2022</a:t>
            </a:r>
          </a:p>
          <a:p>
            <a:endParaRPr lang="pt-BR" sz="1350" dirty="0"/>
          </a:p>
          <a:p>
            <a:endParaRPr lang="pt-BR" sz="1350" dirty="0"/>
          </a:p>
          <a:p>
            <a:endParaRPr lang="pt-BR" sz="1350" dirty="0"/>
          </a:p>
          <a:p>
            <a:endParaRPr lang="es-UY" sz="1350" dirty="0"/>
          </a:p>
          <a:p>
            <a:endParaRPr lang="es-UY" sz="1350" dirty="0"/>
          </a:p>
          <a:p>
            <a:endParaRPr lang="es-UY" sz="1350" dirty="0"/>
          </a:p>
          <a:p>
            <a:r>
              <a:rPr lang="es-UY" sz="1350" dirty="0"/>
              <a:t>¿Como?</a:t>
            </a:r>
          </a:p>
          <a:p>
            <a:endParaRPr lang="es-UY" sz="1350" dirty="0"/>
          </a:p>
          <a:p>
            <a:r>
              <a:rPr lang="es-UY" sz="1350" dirty="0"/>
              <a:t>inflación mundial</a:t>
            </a:r>
          </a:p>
          <a:p>
            <a:r>
              <a:rPr lang="es-UY" sz="1350" dirty="0"/>
              <a:t>Conflicto Rusia/Ucrania</a:t>
            </a:r>
          </a:p>
          <a:p>
            <a:r>
              <a:rPr lang="es-UY" sz="1350" dirty="0"/>
              <a:t>China crece menos</a:t>
            </a:r>
          </a:p>
          <a:p>
            <a:r>
              <a:rPr lang="es-UY" sz="1350" dirty="0"/>
              <a:t>precio del petróleo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7CB8F3E0-505F-E7C1-5282-73197ECFC011}"/>
              </a:ext>
            </a:extLst>
          </p:cNvPr>
          <p:cNvCxnSpPr/>
          <p:nvPr/>
        </p:nvCxnSpPr>
        <p:spPr>
          <a:xfrm flipV="1">
            <a:off x="7329368" y="1867496"/>
            <a:ext cx="0" cy="3300861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o 13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41659" y="5744157"/>
            <a:ext cx="9144000" cy="1133856"/>
            <a:chOff x="0" y="5724144"/>
            <a:chExt cx="9144000" cy="1133856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20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13230" y="5744158"/>
            <a:ext cx="1679395" cy="113395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25834" y="5745386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711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6E86CD2-F4F3-3420-97D9-4D9698B40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124" name="Google Shape;124;p30"/>
          <p:cNvSpPr txBox="1"/>
          <p:nvPr/>
        </p:nvSpPr>
        <p:spPr>
          <a:xfrm>
            <a:off x="6091429" y="173917"/>
            <a:ext cx="6800821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s-UY" sz="2100" dirty="0">
                <a:solidFill>
                  <a:schemeClr val="bg1"/>
                </a:solidFill>
                <a:latin typeface="Helvetica" panose="020B0604020202020204" pitchFamily="34" charset="0"/>
                <a:ea typeface="Encode Sans"/>
                <a:cs typeface="Helvetica" panose="020B0604020202020204" pitchFamily="34" charset="0"/>
                <a:sym typeface="Encode Sans"/>
              </a:rPr>
              <a:t>Las granjas serán multifuncionales</a:t>
            </a:r>
          </a:p>
        </p:txBody>
      </p:sp>
      <p:sp>
        <p:nvSpPr>
          <p:cNvPr id="127" name="Google Shape;127;p30"/>
          <p:cNvSpPr txBox="1"/>
          <p:nvPr/>
        </p:nvSpPr>
        <p:spPr>
          <a:xfrm>
            <a:off x="1774626" y="1039034"/>
            <a:ext cx="3034417" cy="4470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pt-BR" sz="2000" dirty="0" err="1">
                <a:solidFill>
                  <a:schemeClr val="dk1"/>
                </a:solidFill>
                <a:latin typeface="Encode Sans"/>
              </a:rPr>
              <a:t>Leche</a:t>
            </a:r>
            <a:r>
              <a:rPr lang="pt-BR" sz="2000" dirty="0">
                <a:solidFill>
                  <a:schemeClr val="dk1"/>
                </a:solidFill>
                <a:latin typeface="Encode Sans"/>
              </a:rPr>
              <a:t> de valor agregado o “</a:t>
            </a:r>
            <a:r>
              <a:rPr lang="pt-BR" sz="2000" dirty="0" err="1">
                <a:solidFill>
                  <a:schemeClr val="dk1"/>
                </a:solidFill>
                <a:latin typeface="Encode Sans"/>
              </a:rPr>
              <a:t>multi-atributo</a:t>
            </a:r>
            <a:r>
              <a:rPr lang="pt-BR" sz="2000" dirty="0">
                <a:solidFill>
                  <a:schemeClr val="dk1"/>
                </a:solidFill>
                <a:latin typeface="Encode Sans"/>
              </a:rPr>
              <a:t>”</a:t>
            </a:r>
          </a:p>
          <a:p>
            <a:pPr marL="285750" indent="-285750">
              <a:lnSpc>
                <a:spcPct val="13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dk1"/>
                </a:solidFill>
                <a:latin typeface="Encode Sans"/>
              </a:rPr>
              <a:t>Créditos de carbono</a:t>
            </a:r>
          </a:p>
          <a:p>
            <a:pPr marL="285750" indent="-285750">
              <a:lnSpc>
                <a:spcPct val="13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dk1"/>
                </a:solidFill>
                <a:latin typeface="Encode Sans"/>
              </a:rPr>
              <a:t>Fertilizantes</a:t>
            </a:r>
          </a:p>
          <a:p>
            <a:pPr marL="285750" indent="-285750">
              <a:lnSpc>
                <a:spcPct val="13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dk1"/>
                </a:solidFill>
                <a:latin typeface="Encode Sans"/>
              </a:rPr>
              <a:t>Biogás</a:t>
            </a:r>
          </a:p>
          <a:p>
            <a:pPr marL="285750" indent="-285750">
              <a:lnSpc>
                <a:spcPct val="13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pt-BR" sz="2000" dirty="0" err="1">
                <a:solidFill>
                  <a:schemeClr val="dk1"/>
                </a:solidFill>
                <a:latin typeface="Encode Sans"/>
              </a:rPr>
              <a:t>Biometano</a:t>
            </a:r>
            <a:endParaRPr lang="pt-BR" sz="2000" dirty="0">
              <a:solidFill>
                <a:schemeClr val="dk1"/>
              </a:solidFill>
              <a:latin typeface="Encode Sans"/>
            </a:endParaRPr>
          </a:p>
          <a:p>
            <a:pPr marL="285750" indent="-285750">
              <a:lnSpc>
                <a:spcPct val="13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pt-BR" sz="2000" dirty="0" err="1">
                <a:solidFill>
                  <a:schemeClr val="dk1"/>
                </a:solidFill>
                <a:latin typeface="Encode Sans"/>
              </a:rPr>
              <a:t>Embriones</a:t>
            </a:r>
            <a:endParaRPr lang="pt-BR" sz="2000" dirty="0">
              <a:solidFill>
                <a:schemeClr val="dk1"/>
              </a:solidFill>
              <a:latin typeface="Encode Sans"/>
            </a:endParaRPr>
          </a:p>
          <a:p>
            <a:pPr marL="285750" indent="-285750">
              <a:lnSpc>
                <a:spcPct val="13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pt-BR" sz="2000" dirty="0" err="1">
                <a:solidFill>
                  <a:schemeClr val="dk1"/>
                </a:solidFill>
                <a:latin typeface="Encode Sans"/>
              </a:rPr>
              <a:t>Ganado</a:t>
            </a:r>
            <a:r>
              <a:rPr lang="pt-BR" sz="2000" dirty="0">
                <a:solidFill>
                  <a:schemeClr val="dk1"/>
                </a:solidFill>
                <a:latin typeface="Encode Sans"/>
              </a:rPr>
              <a:t> </a:t>
            </a:r>
            <a:r>
              <a:rPr lang="pt-BR" sz="2000" dirty="0" err="1">
                <a:solidFill>
                  <a:schemeClr val="dk1"/>
                </a:solidFill>
                <a:latin typeface="Encode Sans"/>
              </a:rPr>
              <a:t>vacuno</a:t>
            </a:r>
            <a:r>
              <a:rPr lang="pt-BR" sz="2000" dirty="0">
                <a:solidFill>
                  <a:schemeClr val="dk1"/>
                </a:solidFill>
                <a:latin typeface="Encode Sans"/>
              </a:rPr>
              <a:t> (</a:t>
            </a:r>
            <a:r>
              <a:rPr lang="pt-BR" sz="2000" dirty="0" err="1">
                <a:solidFill>
                  <a:schemeClr val="dk1"/>
                </a:solidFill>
                <a:latin typeface="Encode Sans"/>
              </a:rPr>
              <a:t>Beef</a:t>
            </a:r>
            <a:r>
              <a:rPr lang="pt-BR" sz="2000" dirty="0">
                <a:solidFill>
                  <a:schemeClr val="dk1"/>
                </a:solidFill>
                <a:latin typeface="Encode Sans"/>
              </a:rPr>
              <a:t> </a:t>
            </a:r>
            <a:r>
              <a:rPr lang="pt-BR" sz="2000" dirty="0" err="1">
                <a:solidFill>
                  <a:schemeClr val="dk1"/>
                </a:solidFill>
                <a:latin typeface="Encode Sans"/>
              </a:rPr>
              <a:t>on</a:t>
            </a:r>
            <a:r>
              <a:rPr lang="pt-BR" sz="2000" dirty="0">
                <a:solidFill>
                  <a:schemeClr val="dk1"/>
                </a:solidFill>
                <a:latin typeface="Encode Sans"/>
              </a:rPr>
              <a:t> </a:t>
            </a:r>
            <a:r>
              <a:rPr lang="pt-BR" sz="2000" dirty="0" err="1">
                <a:solidFill>
                  <a:schemeClr val="dk1"/>
                </a:solidFill>
                <a:latin typeface="Encode Sans"/>
              </a:rPr>
              <a:t>Dairy</a:t>
            </a:r>
            <a:r>
              <a:rPr lang="pt-BR" sz="2000" dirty="0">
                <a:solidFill>
                  <a:schemeClr val="dk1"/>
                </a:solidFill>
                <a:latin typeface="Encode Sans"/>
              </a:rPr>
              <a:t>)</a:t>
            </a:r>
          </a:p>
          <a:p>
            <a:pPr marL="285750" indent="-285750">
              <a:lnSpc>
                <a:spcPct val="130000"/>
              </a:lnSpc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pt-BR" sz="2000" dirty="0" err="1">
                <a:solidFill>
                  <a:schemeClr val="dk1"/>
                </a:solidFill>
                <a:latin typeface="Encode Sans"/>
              </a:rPr>
              <a:t>Agroturismo</a:t>
            </a:r>
            <a:endParaRPr lang="pt-BR" sz="2000" dirty="0">
              <a:solidFill>
                <a:schemeClr val="dk1"/>
              </a:solidFill>
              <a:latin typeface="Encode Sans"/>
            </a:endParaRPr>
          </a:p>
        </p:txBody>
      </p:sp>
      <p:pic>
        <p:nvPicPr>
          <p:cNvPr id="5" name="Imagem 4" descr="Uma imagem contendo no interior, homem, jovem, menino&#10;&#10;Descrição gerada automaticamente">
            <a:extLst>
              <a:ext uri="{FF2B5EF4-FFF2-40B4-BE49-F238E27FC236}">
                <a16:creationId xmlns:a16="http://schemas.microsoft.com/office/drawing/2014/main" id="{6BA9DF55-6F54-DCAD-1141-A3599DDB5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269272"/>
            <a:ext cx="4946073" cy="2780232"/>
          </a:xfrm>
          <a:prstGeom prst="rect">
            <a:avLst/>
          </a:prstGeom>
        </p:spPr>
      </p:pic>
      <p:pic>
        <p:nvPicPr>
          <p:cNvPr id="7" name="Imagem 6" descr="Tela de celula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64D2ECC4-2A39-09A8-DCED-D8BA056BA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548" y="4081473"/>
            <a:ext cx="5535323" cy="1284828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54889" y="5724144"/>
            <a:ext cx="9144000" cy="1133856"/>
            <a:chOff x="0" y="5724144"/>
            <a:chExt cx="9144000" cy="113385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7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046" r="58589"/>
          <a:stretch/>
        </p:blipFill>
        <p:spPr>
          <a:xfrm>
            <a:off x="0" y="5724145"/>
            <a:ext cx="1679395" cy="113395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046" r="58589"/>
          <a:stretch/>
        </p:blipFill>
        <p:spPr>
          <a:xfrm>
            <a:off x="10539064" y="5725373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9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build="p" bldLvl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296BCFB-A669-979F-FC4B-59599DD62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pic>
        <p:nvPicPr>
          <p:cNvPr id="3" name="Imagem 2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10294438-E886-6808-52CF-EFAF656717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91" b="2"/>
          <a:stretch/>
        </p:blipFill>
        <p:spPr>
          <a:xfrm>
            <a:off x="1677627" y="1028781"/>
            <a:ext cx="4353079" cy="2375570"/>
          </a:xfrm>
          <a:prstGeom prst="rect">
            <a:avLst/>
          </a:prstGeom>
        </p:spPr>
      </p:pic>
      <p:pic>
        <p:nvPicPr>
          <p:cNvPr id="4" name="Imagem 3" descr="Uma imagem contendo animal, foto, homem, frente&#10;&#10;Descrição gerada automaticamente">
            <a:extLst>
              <a:ext uri="{FF2B5EF4-FFF2-40B4-BE49-F238E27FC236}">
                <a16:creationId xmlns:a16="http://schemas.microsoft.com/office/drawing/2014/main" id="{B353D8E9-EFF1-480B-7230-86E1A8FF50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3" b="-1"/>
          <a:stretch/>
        </p:blipFill>
        <p:spPr>
          <a:xfrm>
            <a:off x="6096000" y="986172"/>
            <a:ext cx="4348412" cy="237557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5020BA4-DC44-EB80-2D81-FB1E6AF5C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9696" y="3567596"/>
            <a:ext cx="4722019" cy="1985175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52231" y="5752029"/>
            <a:ext cx="9144000" cy="1133856"/>
            <a:chOff x="0" y="5724144"/>
            <a:chExt cx="9144000" cy="1133856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8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46" r="58589"/>
          <a:stretch/>
        </p:blipFill>
        <p:spPr>
          <a:xfrm>
            <a:off x="-2658" y="5752030"/>
            <a:ext cx="1679395" cy="113395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46" r="58589"/>
          <a:stretch/>
        </p:blipFill>
        <p:spPr>
          <a:xfrm>
            <a:off x="10536406" y="5753258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8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5AC258AB-BD3A-45E2-AB67-DF552D0ED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359" y="1289671"/>
            <a:ext cx="8445283" cy="4310286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es-ES" sz="16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Pocos cambios en el mercado internacional en los últimos 10 años </a:t>
            </a:r>
          </a:p>
          <a:p>
            <a:pPr lvl="1">
              <a:lnSpc>
                <a:spcPct val="150000"/>
              </a:lnSpc>
            </a:pPr>
            <a:r>
              <a:rPr lang="es-ES" sz="16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Oceanía y Europa parecen haber alcanzado la capacidad de exportación</a:t>
            </a:r>
          </a:p>
          <a:p>
            <a:pPr lvl="1">
              <a:lnSpc>
                <a:spcPct val="150000"/>
              </a:lnSpc>
            </a:pPr>
            <a:r>
              <a:rPr lang="es-ES" sz="16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Nuevos jugadores pueden ocupar este espacio</a:t>
            </a:r>
          </a:p>
          <a:p>
            <a:pPr lvl="1">
              <a:lnSpc>
                <a:spcPct val="150000"/>
              </a:lnSpc>
            </a:pPr>
            <a:r>
              <a:rPr lang="es-ES" sz="16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agenda ambiental traerá desafíos pero también oportunidades</a:t>
            </a:r>
          </a:p>
          <a:p>
            <a:pPr lvl="1">
              <a:lnSpc>
                <a:spcPct val="150000"/>
              </a:lnSpc>
            </a:pPr>
            <a:r>
              <a:rPr lang="es-ES" sz="16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Cómo se produce la leche tiende a ser cada vez más relevante</a:t>
            </a:r>
          </a:p>
          <a:p>
            <a:pPr lvl="1">
              <a:lnSpc>
                <a:spcPct val="150000"/>
              </a:lnSpc>
            </a:pPr>
            <a:r>
              <a:rPr lang="es-ES" sz="16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producción, la industrialización y la eficiencia comercial, más que nunca, serán determinantes para el éxito</a:t>
            </a:r>
            <a:endParaRPr lang="es-ES" b="1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C1AD1AD-C0E1-944C-C6F8-D23FCAD9B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7" name="CaixaDeTexto 3">
            <a:extLst>
              <a:ext uri="{FF2B5EF4-FFF2-40B4-BE49-F238E27FC236}">
                <a16:creationId xmlns:a16="http://schemas.microsoft.com/office/drawing/2014/main" id="{D67E568E-C862-46FD-AEEB-042B7768AC4E}"/>
              </a:ext>
            </a:extLst>
          </p:cNvPr>
          <p:cNvSpPr txBox="1"/>
          <p:nvPr/>
        </p:nvSpPr>
        <p:spPr>
          <a:xfrm>
            <a:off x="7128387" y="189300"/>
            <a:ext cx="310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2400" dirty="0">
                <a:solidFill>
                  <a:schemeClr val="bg1"/>
                </a:solidFill>
                <a:latin typeface="Helvetica" panose="020B0604020202020204" pitchFamily="34" charset="0"/>
                <a:ea typeface="Open Sans ExtraBold" panose="020B0906030804020204" pitchFamily="34" charset="0"/>
                <a:cs typeface="Helvetica" panose="020B0604020202020204" pitchFamily="34" charset="0"/>
              </a:rPr>
              <a:t>Principales puntos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41659" y="5707121"/>
            <a:ext cx="9144000" cy="1133856"/>
            <a:chOff x="0" y="5724144"/>
            <a:chExt cx="9144000" cy="113385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7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13230" y="5707122"/>
            <a:ext cx="1679395" cy="113395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25834" y="5708350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8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Homem sentado na grama&#10;&#10;Descrição gerada automaticamente com confiança média">
            <a:extLst>
              <a:ext uri="{FF2B5EF4-FFF2-40B4-BE49-F238E27FC236}">
                <a16:creationId xmlns:a16="http://schemas.microsoft.com/office/drawing/2014/main" id="{1294EC1C-3B58-511E-EBE1-603E74DD2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90D8D07-B509-1515-46D5-7A44C2082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674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996FDF71-0F84-4777-1910-7D2C6DAEEC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1"/>
          <a:stretch/>
        </p:blipFill>
        <p:spPr>
          <a:xfrm>
            <a:off x="1524000" y="575596"/>
            <a:ext cx="9143984" cy="5143492"/>
          </a:xfrm>
          <a:prstGeom prst="rect">
            <a:avLst/>
          </a:prstGeom>
        </p:spPr>
      </p:pic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879152" y="1138913"/>
            <a:ext cx="2965506" cy="1687403"/>
          </a:xfrm>
          <a:solidFill>
            <a:srgbClr val="C00000"/>
          </a:solidFill>
        </p:spPr>
        <p:txBody>
          <a:bodyPr>
            <a:normAutofit fontScale="32500" lnSpcReduction="20000"/>
          </a:bodyPr>
          <a:lstStyle/>
          <a:p>
            <a:endParaRPr lang="pt-BR" sz="1800" b="1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pt-BR" sz="5600" b="1" dirty="0">
                <a:solidFill>
                  <a:schemeClr val="bg1">
                    <a:alpha val="80000"/>
                  </a:schemeClr>
                </a:solidFill>
              </a:rPr>
              <a:t>No Estamos Solos!</a:t>
            </a:r>
          </a:p>
          <a:p>
            <a:endParaRPr lang="pt-BR" sz="5600" b="1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s-ES" sz="5600" b="1" dirty="0">
                <a:solidFill>
                  <a:schemeClr val="bg1">
                    <a:alpha val="80000"/>
                  </a:schemeClr>
                </a:solidFill>
              </a:rPr>
              <a:t>Leche y sustitutos lácteos</a:t>
            </a:r>
          </a:p>
          <a:p>
            <a:r>
              <a:rPr lang="es-ES" sz="5600" b="1" dirty="0">
                <a:solidFill>
                  <a:schemeClr val="bg1">
                    <a:alpha val="80000"/>
                  </a:schemeClr>
                </a:solidFill>
              </a:rPr>
              <a:t>Mayor riesgo: ingredientes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4FF0E7B-BDFA-0304-C280-501DCA717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3984" y="5724144"/>
            <a:ext cx="9144000" cy="1133856"/>
            <a:chOff x="0" y="5724144"/>
            <a:chExt cx="9144000" cy="113385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7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-30905" y="5724145"/>
            <a:ext cx="1679395" cy="113395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46" r="58589"/>
          <a:stretch/>
        </p:blipFill>
        <p:spPr>
          <a:xfrm>
            <a:off x="10508159" y="5725373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430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132013C7-903C-22DD-8B1F-0623B36E4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695070"/>
            <a:ext cx="8458200" cy="346786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8675FCA-C87D-5895-D66C-2B61F4B70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41659" y="5710219"/>
            <a:ext cx="9144000" cy="1133856"/>
            <a:chOff x="0" y="5724144"/>
            <a:chExt cx="9144000" cy="1133856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8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13230" y="5710220"/>
            <a:ext cx="1679395" cy="113395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25834" y="5711448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864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ite&#10;&#10;Descrição gerada automaticamente com confiança baixa">
            <a:extLst>
              <a:ext uri="{FF2B5EF4-FFF2-40B4-BE49-F238E27FC236}">
                <a16:creationId xmlns:a16="http://schemas.microsoft.com/office/drawing/2014/main" id="{0C80962A-57F8-80CF-F644-121389D70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6364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6981000-512F-4A0B-B996-127AE15F6805}"/>
              </a:ext>
            </a:extLst>
          </p:cNvPr>
          <p:cNvSpPr/>
          <p:nvPr/>
        </p:nvSpPr>
        <p:spPr>
          <a:xfrm>
            <a:off x="3784602" y="3876223"/>
            <a:ext cx="462279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mpc@milkpointventures.com.br</a:t>
            </a:r>
            <a:endParaRPr lang="pt-BR" sz="2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(19) 9.9187-4922</a:t>
            </a:r>
          </a:p>
        </p:txBody>
      </p:sp>
    </p:spTree>
    <p:extLst>
      <p:ext uri="{BB962C8B-B14F-4D97-AF65-F5344CB8AC3E}">
        <p14:creationId xmlns:p14="http://schemas.microsoft.com/office/powerpoint/2010/main" val="713447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FF50245-7CCC-FD9A-AB20-21BA8D63C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BBE0078-DF7B-6698-448F-E7B3AF678B5B}"/>
              </a:ext>
            </a:extLst>
          </p:cNvPr>
          <p:cNvSpPr txBox="1"/>
          <p:nvPr/>
        </p:nvSpPr>
        <p:spPr>
          <a:xfrm>
            <a:off x="3378279" y="127971"/>
            <a:ext cx="691802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s-UY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En la demanda, China sigue con bajos volúmenes. Se espera una recuperación de la demanda china en el 2° semestre del año</a:t>
            </a:r>
          </a:p>
        </p:txBody>
      </p:sp>
      <p:sp>
        <p:nvSpPr>
          <p:cNvPr id="12" name="CaixaDeTexto 2">
            <a:extLst>
              <a:ext uri="{FF2B5EF4-FFF2-40B4-BE49-F238E27FC236}">
                <a16:creationId xmlns:a16="http://schemas.microsoft.com/office/drawing/2014/main" id="{FC1063CD-5786-6AA0-3404-564EB24E6CDD}"/>
              </a:ext>
            </a:extLst>
          </p:cNvPr>
          <p:cNvSpPr txBox="1"/>
          <p:nvPr/>
        </p:nvSpPr>
        <p:spPr>
          <a:xfrm>
            <a:off x="1956308" y="5065292"/>
            <a:ext cx="2777372" cy="34624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pt-BR" sz="900" dirty="0">
                <a:solidFill>
                  <a:srgbClr val="E7E6E6">
                    <a:lumMod val="50000"/>
                  </a:srgbClr>
                </a:solidFill>
                <a:latin typeface="Open Sans"/>
                <a:ea typeface="+mn-lt"/>
                <a:cs typeface="Calibri" panose="020F0502020204030204"/>
              </a:rPr>
              <a:t>Fuente: Rabobank y OCLA</a:t>
            </a:r>
          </a:p>
          <a:p>
            <a:pPr marL="214313" indent="-214313" algn="r" defTabSz="685800">
              <a:buFont typeface="Arial"/>
              <a:buChar char="•"/>
              <a:defRPr/>
            </a:pPr>
            <a:endParaRPr lang="pt-BR" sz="900" dirty="0">
              <a:solidFill>
                <a:srgbClr val="E7E6E6">
                  <a:lumMod val="50000"/>
                </a:srgbClr>
              </a:solidFill>
              <a:latin typeface="Open Sans"/>
              <a:ea typeface="+mn-lt"/>
              <a:cs typeface="Calibri" panose="020F0502020204030204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86F2732B-986B-8916-39AC-E7EC425E4A53}"/>
              </a:ext>
            </a:extLst>
          </p:cNvPr>
          <p:cNvSpPr>
            <a:spLocks noGrp="1"/>
          </p:cNvSpPr>
          <p:nvPr/>
        </p:nvSpPr>
        <p:spPr>
          <a:xfrm>
            <a:off x="1956309" y="1713500"/>
            <a:ext cx="4027895" cy="17793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s-ES" sz="135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</a:t>
            </a:r>
            <a:r>
              <a:rPr lang="es-ES" sz="135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China</a:t>
            </a:r>
          </a:p>
          <a:p>
            <a:pPr defTabSz="685800">
              <a:defRPr/>
            </a:pPr>
            <a:endParaRPr lang="es-ES" sz="1350" b="1" dirty="0">
              <a:solidFill>
                <a:srgbClr val="2152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s-E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Disminución de 21,9% en el volumen total importado entre enero y marzo (2023 vs 2022);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endParaRPr lang="es-ES" sz="135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s-E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analistas proyectan una </a:t>
            </a:r>
            <a:r>
              <a:rPr lang="es-ES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reanudación de las compras chinas a partir del tercer trimestre.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AE6A986-A9A7-7CEF-3CEC-BF55E868A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122" y="1348927"/>
            <a:ext cx="4571999" cy="39456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47F599D-09C6-FAD0-BE65-1390AFC49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293" y="1459731"/>
            <a:ext cx="325046" cy="22346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5042CAA-35F1-490E-D3F0-16A27B180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799" y="3800666"/>
            <a:ext cx="4136384" cy="1055078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4000" y="5731787"/>
            <a:ext cx="9144000" cy="1133856"/>
            <a:chOff x="0" y="5724144"/>
            <a:chExt cx="9144000" cy="1133856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21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046" r="58589"/>
          <a:stretch/>
        </p:blipFill>
        <p:spPr>
          <a:xfrm>
            <a:off x="-30889" y="5731788"/>
            <a:ext cx="1679395" cy="113395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046" r="58589"/>
          <a:stretch/>
        </p:blipFill>
        <p:spPr>
          <a:xfrm>
            <a:off x="10508175" y="5733016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33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A9FAFACF-8145-5864-1FF2-94B63FCF2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BBE0078-DF7B-6698-448F-E7B3AF678B5B}"/>
              </a:ext>
            </a:extLst>
          </p:cNvPr>
          <p:cNvSpPr txBox="1"/>
          <p:nvPr/>
        </p:nvSpPr>
        <p:spPr>
          <a:xfrm>
            <a:off x="3291834" y="108985"/>
            <a:ext cx="728472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s-ES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Demanda de otros países aun sin mejoras (escenario de precios del petróleo). Escenario económico mundial sigue mostrando caídas</a:t>
            </a:r>
          </a:p>
        </p:txBody>
      </p:sp>
      <p:sp>
        <p:nvSpPr>
          <p:cNvPr id="12" name="CaixaDeTexto 2">
            <a:extLst>
              <a:ext uri="{FF2B5EF4-FFF2-40B4-BE49-F238E27FC236}">
                <a16:creationId xmlns:a16="http://schemas.microsoft.com/office/drawing/2014/main" id="{FC1063CD-5786-6AA0-3404-564EB24E6CDD}"/>
              </a:ext>
            </a:extLst>
          </p:cNvPr>
          <p:cNvSpPr txBox="1"/>
          <p:nvPr/>
        </p:nvSpPr>
        <p:spPr>
          <a:xfrm>
            <a:off x="1785715" y="5384135"/>
            <a:ext cx="5991601" cy="34624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pt-BR" sz="900" dirty="0">
                <a:solidFill>
                  <a:srgbClr val="E7E6E6">
                    <a:lumMod val="50000"/>
                  </a:srgbClr>
                </a:solidFill>
                <a:latin typeface="Open Sans"/>
                <a:ea typeface="+mn-lt"/>
                <a:cs typeface="Calibri" panose="020F0502020204030204"/>
              </a:rPr>
              <a:t>Fuente: GDT, NZX Futures, Banco Mundial, Bolsa de NY y Rabobank (Dairy </a:t>
            </a:r>
            <a:r>
              <a:rPr lang="pt-BR" sz="900" dirty="0" err="1">
                <a:solidFill>
                  <a:srgbClr val="E7E6E6">
                    <a:lumMod val="50000"/>
                  </a:srgbClr>
                </a:solidFill>
                <a:latin typeface="Open Sans"/>
                <a:ea typeface="+mn-lt"/>
                <a:cs typeface="Calibri" panose="020F0502020204030204"/>
              </a:rPr>
              <a:t>Quarterly</a:t>
            </a:r>
            <a:r>
              <a:rPr lang="pt-BR" sz="900" dirty="0">
                <a:solidFill>
                  <a:srgbClr val="E7E6E6">
                    <a:lumMod val="50000"/>
                  </a:srgbClr>
                </a:solidFill>
                <a:latin typeface="Open Sans"/>
                <a:ea typeface="+mn-lt"/>
                <a:cs typeface="Calibri" panose="020F0502020204030204"/>
              </a:rPr>
              <a:t> Q1 2023</a:t>
            </a:r>
          </a:p>
          <a:p>
            <a:pPr marL="214313" indent="-214313" algn="r" defTabSz="685800">
              <a:buFont typeface="Arial"/>
              <a:buChar char="•"/>
              <a:defRPr/>
            </a:pPr>
            <a:endParaRPr lang="pt-BR" sz="900" dirty="0">
              <a:solidFill>
                <a:srgbClr val="E7E6E6">
                  <a:lumMod val="50000"/>
                </a:srgbClr>
              </a:solidFill>
              <a:latin typeface="Open Sans"/>
              <a:ea typeface="+mn-lt"/>
              <a:cs typeface="Calibri" panose="020F0502020204030204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D9FD459-71ED-50F9-2355-6786B9F2E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938" y="1762663"/>
            <a:ext cx="6250232" cy="329404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492A129-421C-237B-9A44-86B3ACE85CF8}"/>
              </a:ext>
            </a:extLst>
          </p:cNvPr>
          <p:cNvSpPr>
            <a:spLocks noGrp="1"/>
          </p:cNvSpPr>
          <p:nvPr/>
        </p:nvSpPr>
        <p:spPr>
          <a:xfrm>
            <a:off x="3291834" y="1122407"/>
            <a:ext cx="5204460" cy="4080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es-UY" sz="135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Precios LPE vs Petróleo Brent - Proyección</a:t>
            </a:r>
            <a:endParaRPr lang="es-UY" sz="1350" b="1" dirty="0">
              <a:solidFill>
                <a:srgbClr val="FF67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24000" y="5730384"/>
            <a:ext cx="9144000" cy="1133856"/>
            <a:chOff x="0" y="5724144"/>
            <a:chExt cx="9144000" cy="1133856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1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-30889" y="5730385"/>
            <a:ext cx="1679395" cy="11339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08175" y="5731613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28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F7F58F8-6C58-21B7-9294-E1BBA4EC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344" y="2102242"/>
            <a:ext cx="4835968" cy="336363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59E438B-3EFE-0987-23AB-A4ADF68EE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925"/>
            <a:ext cx="9144000" cy="78105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2D5A506-38B0-6B1F-3AA7-F8CA9B544D14}"/>
              </a:ext>
            </a:extLst>
          </p:cNvPr>
          <p:cNvSpPr>
            <a:spLocks noGrp="1"/>
          </p:cNvSpPr>
          <p:nvPr/>
        </p:nvSpPr>
        <p:spPr>
          <a:xfrm>
            <a:off x="3291835" y="113766"/>
            <a:ext cx="7192107" cy="58136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85800">
              <a:defRPr/>
            </a:pPr>
            <a:r>
              <a:rPr lang="es-ES" sz="18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Precios Internacionales a la baja, pero con escenario de alguna recuperación en el T3/T4</a:t>
            </a:r>
          </a:p>
        </p:txBody>
      </p:sp>
      <p:sp>
        <p:nvSpPr>
          <p:cNvPr id="24" name="CaixaDeTexto 2">
            <a:extLst>
              <a:ext uri="{FF2B5EF4-FFF2-40B4-BE49-F238E27FC236}">
                <a16:creationId xmlns:a16="http://schemas.microsoft.com/office/drawing/2014/main" id="{45C70711-43E2-F304-CB67-63F81EDA3C14}"/>
              </a:ext>
            </a:extLst>
          </p:cNvPr>
          <p:cNvSpPr txBox="1"/>
          <p:nvPr/>
        </p:nvSpPr>
        <p:spPr>
          <a:xfrm>
            <a:off x="1903148" y="5243545"/>
            <a:ext cx="2777372" cy="48474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pt-BR" sz="900" b="1" dirty="0">
                <a:solidFill>
                  <a:srgbClr val="E7E6E6">
                    <a:lumMod val="50000"/>
                  </a:srgbClr>
                </a:solidFill>
                <a:latin typeface="Open Sans"/>
                <a:ea typeface="+mn-lt"/>
                <a:cs typeface="Calibri" panose="020F0502020204030204"/>
              </a:rPr>
              <a:t>Fuente: GDT e NZX</a:t>
            </a:r>
            <a:endParaRPr lang="pt-BR" sz="900" dirty="0">
              <a:solidFill>
                <a:srgbClr val="E7E6E6">
                  <a:lumMod val="50000"/>
                </a:srgbClr>
              </a:solidFill>
              <a:latin typeface="Open Sans"/>
              <a:ea typeface="+mn-lt"/>
              <a:cs typeface="Calibri" panose="020F0502020204030204"/>
            </a:endParaRPr>
          </a:p>
          <a:p>
            <a:pPr defTabSz="685800">
              <a:defRPr/>
            </a:pPr>
            <a:r>
              <a:rPr lang="pt-BR" sz="900" dirty="0">
                <a:solidFill>
                  <a:srgbClr val="E7E6E6">
                    <a:lumMod val="50000"/>
                  </a:srgbClr>
                </a:solidFill>
                <a:latin typeface="Open Sans"/>
                <a:ea typeface="+mn-lt"/>
                <a:cs typeface="Calibri" panose="020F0502020204030204"/>
              </a:rPr>
              <a:t>elaborado por </a:t>
            </a:r>
            <a:r>
              <a:rPr lang="pt-BR" sz="900" dirty="0" err="1">
                <a:solidFill>
                  <a:srgbClr val="E7E6E6">
                    <a:lumMod val="50000"/>
                  </a:srgbClr>
                </a:solidFill>
                <a:latin typeface="Open Sans"/>
                <a:ea typeface="+mn-lt"/>
                <a:cs typeface="Calibri" panose="020F0502020204030204"/>
              </a:rPr>
              <a:t>MilkPoint</a:t>
            </a:r>
            <a:r>
              <a:rPr lang="pt-BR" sz="900" dirty="0">
                <a:solidFill>
                  <a:srgbClr val="E7E6E6">
                    <a:lumMod val="50000"/>
                  </a:srgbClr>
                </a:solidFill>
                <a:latin typeface="Open Sans"/>
                <a:ea typeface="+mn-lt"/>
                <a:cs typeface="Calibri" panose="020F0502020204030204"/>
              </a:rPr>
              <a:t> Mercado</a:t>
            </a:r>
          </a:p>
          <a:p>
            <a:pPr marL="214313" indent="-214313" algn="r" defTabSz="685800">
              <a:buFont typeface="Arial"/>
              <a:buChar char="•"/>
              <a:defRPr/>
            </a:pPr>
            <a:endParaRPr lang="pt-BR" sz="900" dirty="0">
              <a:solidFill>
                <a:srgbClr val="E7E6E6">
                  <a:lumMod val="50000"/>
                </a:srgbClr>
              </a:solidFill>
              <a:latin typeface="Open Sans"/>
              <a:ea typeface="+mn-lt"/>
              <a:cs typeface="Calibri" panose="020F0502020204030204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C8DF4DE8-9FFF-A816-312E-96B7DD0CE573}"/>
              </a:ext>
            </a:extLst>
          </p:cNvPr>
          <p:cNvSpPr>
            <a:spLocks noGrp="1"/>
          </p:cNvSpPr>
          <p:nvPr/>
        </p:nvSpPr>
        <p:spPr>
          <a:xfrm>
            <a:off x="4732957" y="1392129"/>
            <a:ext cx="3168985" cy="6764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pt-BR" sz="135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Futuros – </a:t>
            </a:r>
            <a:r>
              <a:rPr lang="es-UY" sz="135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Leche en polvo entera 2023</a:t>
            </a:r>
          </a:p>
          <a:p>
            <a:pPr algn="ctr" defTabSz="685800">
              <a:defRPr/>
            </a:pPr>
            <a:r>
              <a:rPr lang="es-UY" sz="1125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USD/ton – (licitación 19/05/2023) 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54889" y="5728293"/>
            <a:ext cx="9144000" cy="1133856"/>
            <a:chOff x="0" y="5724144"/>
            <a:chExt cx="9144000" cy="1133856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18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0" y="5728294"/>
            <a:ext cx="1679395" cy="113395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39064" y="5729522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6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25EADF97-D69E-E6E6-D2D6-5C300EF79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1948" y="3496554"/>
            <a:ext cx="1779210" cy="182292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A99D00F-27E3-F47C-4B26-D684F52D6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7810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9634D96-6265-BE6B-B47E-FCF055458F7D}"/>
              </a:ext>
            </a:extLst>
          </p:cNvPr>
          <p:cNvSpPr>
            <a:spLocks noGrp="1"/>
          </p:cNvSpPr>
          <p:nvPr/>
        </p:nvSpPr>
        <p:spPr>
          <a:xfrm>
            <a:off x="2003679" y="1236383"/>
            <a:ext cx="8026589" cy="123932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s-UY" sz="15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Oferta </a:t>
            </a: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es-UY" sz="15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Magra recuperación de la produccion, por los precios aun bajos de la leche</a:t>
            </a: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endParaRPr lang="es-UY" sz="15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es-UY" sz="15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Otros factores (clima, exigencias ambientales, mano de obra, competencia con otra actividades) pueden frenar el crecimiento de la leche</a:t>
            </a:r>
            <a:endParaRPr lang="es-UY" sz="15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A3AF05C-75A0-08D0-99E1-A400795FAD07}"/>
              </a:ext>
            </a:extLst>
          </p:cNvPr>
          <p:cNvSpPr>
            <a:spLocks noGrp="1"/>
          </p:cNvSpPr>
          <p:nvPr/>
        </p:nvSpPr>
        <p:spPr>
          <a:xfrm>
            <a:off x="2003677" y="2504359"/>
            <a:ext cx="8026590" cy="182292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s-ES" sz="1500" b="1" dirty="0">
                <a:solidFill>
                  <a:srgbClr val="2152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Demanda</a:t>
            </a: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es-ES" sz="15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China: compras aun desaceleradas – sus compras pueden volver a crecer en el T3 o T4 del año</a:t>
            </a: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endParaRPr lang="es-ES" sz="15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es-ES" sz="15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Economía mundial todavía bajo presión, precios de la energía a la baja– presión negativa sobre las importaciones de lácteos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DE65DF0-1AA6-B714-747D-DDD2C73C90FD}"/>
              </a:ext>
            </a:extLst>
          </p:cNvPr>
          <p:cNvSpPr txBox="1"/>
          <p:nvPr/>
        </p:nvSpPr>
        <p:spPr>
          <a:xfrm>
            <a:off x="3544473" y="266599"/>
            <a:ext cx="68440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s-UY" sz="2400" dirty="0">
                <a:solidFill>
                  <a:schemeClr val="bg1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Resumen Escenario Mundial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DD85CFA0-D8CF-F290-89F2-C499F774745C}"/>
              </a:ext>
            </a:extLst>
          </p:cNvPr>
          <p:cNvSpPr>
            <a:spLocks noGrp="1"/>
          </p:cNvSpPr>
          <p:nvPr/>
        </p:nvSpPr>
        <p:spPr>
          <a:xfrm>
            <a:off x="2453258" y="4189671"/>
            <a:ext cx="7462710" cy="123932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es-UY" sz="1500" b="1" u="sng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Precios pueden tener alguna recuperación en el T4, por el retorno de China al mercado</a:t>
            </a:r>
            <a:endParaRPr lang="es-UY" sz="1500" b="1" u="sng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96918F6D-C3EA-77CA-5C62-6B4A429EF668}"/>
              </a:ext>
            </a:extLst>
          </p:cNvPr>
          <p:cNvGrpSpPr/>
          <p:nvPr/>
        </p:nvGrpSpPr>
        <p:grpSpPr>
          <a:xfrm>
            <a:off x="1554889" y="5724144"/>
            <a:ext cx="9144000" cy="1133856"/>
            <a:chOff x="0" y="5724144"/>
            <a:chExt cx="9144000" cy="1133856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0E2F9201-88DF-BD26-D34B-6FBC11A98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24144"/>
              <a:ext cx="9144000" cy="1133856"/>
            </a:xfrm>
            <a:prstGeom prst="rect">
              <a:avLst/>
            </a:prstGeom>
          </p:spPr>
        </p:pic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712B5C88-E4B0-3783-1E08-38D8335E9E3E}"/>
                </a:ext>
              </a:extLst>
            </p:cNvPr>
            <p:cNvGrpSpPr/>
            <p:nvPr/>
          </p:nvGrpSpPr>
          <p:grpSpPr>
            <a:xfrm>
              <a:off x="812694" y="5849058"/>
              <a:ext cx="1910281" cy="915706"/>
              <a:chOff x="975605" y="162962"/>
              <a:chExt cx="1910281" cy="915706"/>
            </a:xfrm>
          </p:grpSpPr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F16936AB-1D71-669E-6D02-0052DE2B714E}"/>
                  </a:ext>
                </a:extLst>
              </p:cNvPr>
              <p:cNvSpPr/>
              <p:nvPr/>
            </p:nvSpPr>
            <p:spPr>
              <a:xfrm>
                <a:off x="1092169" y="872718"/>
                <a:ext cx="724277" cy="181070"/>
              </a:xfrm>
              <a:prstGeom prst="rect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  <p:sp>
            <p:nvSpPr>
              <p:cNvPr id="20" name="CuadroTexto 14">
                <a:extLst>
                  <a:ext uri="{FF2B5EF4-FFF2-40B4-BE49-F238E27FC236}">
                    <a16:creationId xmlns:a16="http://schemas.microsoft.com/office/drawing/2014/main" id="{A3A2EF7B-227B-4161-0F87-C0EBAB328F45}"/>
                  </a:ext>
                </a:extLst>
              </p:cNvPr>
              <p:cNvSpPr txBox="1"/>
              <p:nvPr/>
            </p:nvSpPr>
            <p:spPr>
              <a:xfrm>
                <a:off x="975605" y="847836"/>
                <a:ext cx="191028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UY" sz="900" dirty="0">
                    <a:solidFill>
                      <a:schemeClr val="bg1"/>
                    </a:solidFill>
                    <a:latin typeface="Helvetica" pitchFamily="2" charset="0"/>
                  </a:rPr>
                  <a:t>Uruguay 2023</a:t>
                </a:r>
              </a:p>
            </p:txBody>
          </p:sp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B5DD984B-ECB4-419E-4B5B-FA7F108CB510}"/>
                  </a:ext>
                </a:extLst>
              </p:cNvPr>
              <p:cNvSpPr/>
              <p:nvPr/>
            </p:nvSpPr>
            <p:spPr>
              <a:xfrm>
                <a:off x="2000816" y="162962"/>
                <a:ext cx="801141" cy="860080"/>
              </a:xfrm>
              <a:prstGeom prst="ellipse">
                <a:avLst/>
              </a:prstGeom>
              <a:solidFill>
                <a:srgbClr val="3A4E6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UY"/>
              </a:p>
            </p:txBody>
          </p:sp>
        </p:grp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7968E87B-51BF-DC74-C427-70E192A24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0" y="5724145"/>
            <a:ext cx="1679395" cy="113395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FE2073B-E1EE-F2FA-D684-93EFE36FC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46" r="58589"/>
          <a:stretch/>
        </p:blipFill>
        <p:spPr>
          <a:xfrm>
            <a:off x="10539064" y="5725373"/>
            <a:ext cx="167939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512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ersonalizada 2">
    <a:dk1>
      <a:sysClr val="windowText" lastClr="000000"/>
    </a:dk1>
    <a:lt1>
      <a:sysClr val="window" lastClr="FFFFFF"/>
    </a:lt1>
    <a:dk2>
      <a:srgbClr val="215273"/>
    </a:dk2>
    <a:lt2>
      <a:srgbClr val="7CE495"/>
    </a:lt2>
    <a:accent1>
      <a:srgbClr val="CCCCCC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19255</TotalTime>
  <Words>2122</Words>
  <Application>Microsoft Office PowerPoint</Application>
  <PresentationFormat>Panorámica</PresentationFormat>
  <Paragraphs>367</Paragraphs>
  <Slides>56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6" baseType="lpstr">
      <vt:lpstr>Arial</vt:lpstr>
      <vt:lpstr>Calibri</vt:lpstr>
      <vt:lpstr>Calibri Light</vt:lpstr>
      <vt:lpstr>Encode Sans</vt:lpstr>
      <vt:lpstr>Helvetica</vt:lpstr>
      <vt:lpstr>Open Sans</vt:lpstr>
      <vt:lpstr>Open Sans ExtraBold</vt:lpstr>
      <vt:lpstr>Raleway</vt:lpstr>
      <vt:lpstr>Roboto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Comunicacion INALE</cp:lastModifiedBy>
  <cp:revision>1227</cp:revision>
  <cp:lastPrinted>2022-10-05T12:07:18Z</cp:lastPrinted>
  <dcterms:created xsi:type="dcterms:W3CDTF">2019-09-15T21:31:03Z</dcterms:created>
  <dcterms:modified xsi:type="dcterms:W3CDTF">2023-05-31T23:37:05Z</dcterms:modified>
</cp:coreProperties>
</file>