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85" r:id="rId2"/>
    <p:sldId id="289" r:id="rId3"/>
    <p:sldId id="305" r:id="rId4"/>
    <p:sldId id="287" r:id="rId5"/>
    <p:sldId id="310" r:id="rId6"/>
    <p:sldId id="303" r:id="rId7"/>
    <p:sldId id="327" r:id="rId8"/>
    <p:sldId id="326" r:id="rId9"/>
    <p:sldId id="323" r:id="rId10"/>
    <p:sldId id="328" r:id="rId11"/>
    <p:sldId id="329" r:id="rId12"/>
    <p:sldId id="304" r:id="rId13"/>
    <p:sldId id="294" r:id="rId14"/>
    <p:sldId id="291" r:id="rId15"/>
    <p:sldId id="292" r:id="rId16"/>
    <p:sldId id="295" r:id="rId17"/>
    <p:sldId id="296" r:id="rId18"/>
    <p:sldId id="297" r:id="rId19"/>
    <p:sldId id="298" r:id="rId20"/>
    <p:sldId id="299" r:id="rId21"/>
    <p:sldId id="322" r:id="rId22"/>
    <p:sldId id="300" r:id="rId23"/>
    <p:sldId id="286" r:id="rId24"/>
    <p:sldId id="256" r:id="rId25"/>
    <p:sldId id="330" r:id="rId26"/>
    <p:sldId id="274" r:id="rId27"/>
    <p:sldId id="334" r:id="rId28"/>
    <p:sldId id="335" r:id="rId29"/>
    <p:sldId id="342" r:id="rId30"/>
    <p:sldId id="343" r:id="rId31"/>
    <p:sldId id="362" r:id="rId32"/>
    <p:sldId id="336" r:id="rId33"/>
    <p:sldId id="337" r:id="rId34"/>
    <p:sldId id="345" r:id="rId35"/>
    <p:sldId id="339" r:id="rId36"/>
    <p:sldId id="346" r:id="rId37"/>
    <p:sldId id="358" r:id="rId38"/>
    <p:sldId id="361" r:id="rId39"/>
    <p:sldId id="360" r:id="rId40"/>
    <p:sldId id="359" r:id="rId41"/>
    <p:sldId id="347" r:id="rId42"/>
    <p:sldId id="354" r:id="rId43"/>
    <p:sldId id="355" r:id="rId44"/>
    <p:sldId id="353" r:id="rId45"/>
    <p:sldId id="357" r:id="rId46"/>
    <p:sldId id="309" r:id="rId47"/>
  </p:sldIdLst>
  <p:sldSz cx="12192000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unicacion INALE" initials="CI" lastIdx="1" clrIdx="0">
    <p:extLst>
      <p:ext uri="{19B8F6BF-5375-455C-9EA6-DF929625EA0E}">
        <p15:presenceInfo xmlns:p15="http://schemas.microsoft.com/office/powerpoint/2012/main" userId="S::comunicacion@inale.org::bc73c7e4-b578-4cc3-a030-749c60730a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E6F"/>
    <a:srgbClr val="BDD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474"/>
  </p:normalViewPr>
  <p:slideViewPr>
    <p:cSldViewPr snapToGrid="0" snapToObjects="1">
      <p:cViewPr varScale="1">
        <p:scale>
          <a:sx n="72" d="100"/>
          <a:sy n="72" d="100"/>
        </p:scale>
        <p:origin x="660" y="2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dc01\Comunes\Area%20de%20Informaci&#243;n%20y%20Estudios%20Economicos\12.-%20FOROS%20INALE\FORO%202023\Excel%20datos_ppt%20francisco_ND\Valores%20simulacion%20foro%20ina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naleorguy-my.sharepoint.com/personal/frostan_inale_org/Documents/Valores%20simulacion%20foro%20inal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Producción</a:t>
            </a:r>
            <a:r>
              <a:rPr lang="en-US" sz="1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leche </a:t>
            </a:r>
            <a:r>
              <a:rPr lang="en-US" sz="18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</a:t>
            </a:r>
            <a:r>
              <a:rPr lang="en-US" sz="1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Uruguay</a:t>
            </a:r>
          </a:p>
          <a:p>
            <a:pPr>
              <a:defRPr/>
            </a:pPr>
            <a:r>
              <a:rPr lang="en-US" sz="1800" b="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Millones</a:t>
            </a:r>
            <a:r>
              <a:rPr lang="en-US" sz="180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litros</a:t>
            </a:r>
            <a:endParaRPr lang="en-US" sz="180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217839198888450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title>
    <c:autoTitleDeleted val="0"/>
    <c:plotArea>
      <c:layout>
        <c:manualLayout>
          <c:layoutTarget val="inner"/>
          <c:xMode val="edge"/>
          <c:yMode val="edge"/>
          <c:x val="0.10090202327158093"/>
          <c:y val="0.172557743056753"/>
          <c:w val="0.87525760584483292"/>
          <c:h val="0.70628619618876465"/>
        </c:manualLayout>
      </c:layout>
      <c:lineChart>
        <c:grouping val="standard"/>
        <c:varyColors val="0"/>
        <c:ser>
          <c:idx val="0"/>
          <c:order val="0"/>
          <c:spPr>
            <a:ln w="41275" cap="rnd">
              <a:solidFill>
                <a:srgbClr val="3A4E6F"/>
              </a:solidFill>
              <a:round/>
            </a:ln>
            <a:effectLst/>
          </c:spPr>
          <c:marker>
            <c:symbol val="none"/>
          </c:marker>
          <c:dPt>
            <c:idx val="121"/>
            <c:marker>
              <c:symbol val="circle"/>
              <c:size val="8"/>
              <c:spPr>
                <a:solidFill>
                  <a:srgbClr val="3A4E6F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134-4053-902F-9750D58FE410}"/>
              </c:ext>
            </c:extLst>
          </c:dPt>
          <c:cat>
            <c:numRef>
              <c:f>'Proyección 2035'!$A$3:$A$124</c:f>
              <c:numCache>
                <c:formatCode>m/d/yyyy</c:formatCode>
                <c:ptCount val="122"/>
                <c:pt idx="0">
                  <c:v>1</c:v>
                </c:pt>
                <c:pt idx="1">
                  <c:v>367</c:v>
                </c:pt>
                <c:pt idx="2">
                  <c:v>732</c:v>
                </c:pt>
                <c:pt idx="3">
                  <c:v>1097</c:v>
                </c:pt>
                <c:pt idx="4">
                  <c:v>1462</c:v>
                </c:pt>
                <c:pt idx="5">
                  <c:v>1828</c:v>
                </c:pt>
                <c:pt idx="6">
                  <c:v>2193</c:v>
                </c:pt>
                <c:pt idx="7">
                  <c:v>2558</c:v>
                </c:pt>
                <c:pt idx="8">
                  <c:v>2923</c:v>
                </c:pt>
                <c:pt idx="9">
                  <c:v>3289</c:v>
                </c:pt>
                <c:pt idx="10">
                  <c:v>3654</c:v>
                </c:pt>
                <c:pt idx="11">
                  <c:v>4019</c:v>
                </c:pt>
                <c:pt idx="12">
                  <c:v>4384</c:v>
                </c:pt>
                <c:pt idx="13">
                  <c:v>4750</c:v>
                </c:pt>
                <c:pt idx="14">
                  <c:v>5115</c:v>
                </c:pt>
                <c:pt idx="15">
                  <c:v>5480</c:v>
                </c:pt>
                <c:pt idx="16">
                  <c:v>5845</c:v>
                </c:pt>
                <c:pt idx="17">
                  <c:v>6211</c:v>
                </c:pt>
                <c:pt idx="18">
                  <c:v>6576</c:v>
                </c:pt>
                <c:pt idx="19">
                  <c:v>6941</c:v>
                </c:pt>
                <c:pt idx="20">
                  <c:v>7306</c:v>
                </c:pt>
                <c:pt idx="21">
                  <c:v>7672</c:v>
                </c:pt>
                <c:pt idx="22">
                  <c:v>8037</c:v>
                </c:pt>
                <c:pt idx="23">
                  <c:v>8402</c:v>
                </c:pt>
                <c:pt idx="24">
                  <c:v>8767</c:v>
                </c:pt>
                <c:pt idx="25">
                  <c:v>9133</c:v>
                </c:pt>
                <c:pt idx="26">
                  <c:v>9498</c:v>
                </c:pt>
                <c:pt idx="27">
                  <c:v>9863</c:v>
                </c:pt>
                <c:pt idx="28">
                  <c:v>10228</c:v>
                </c:pt>
                <c:pt idx="29">
                  <c:v>10594</c:v>
                </c:pt>
                <c:pt idx="30">
                  <c:v>10959</c:v>
                </c:pt>
                <c:pt idx="31">
                  <c:v>11324</c:v>
                </c:pt>
                <c:pt idx="32">
                  <c:v>11689</c:v>
                </c:pt>
                <c:pt idx="33">
                  <c:v>12055</c:v>
                </c:pt>
                <c:pt idx="34">
                  <c:v>12420</c:v>
                </c:pt>
                <c:pt idx="35">
                  <c:v>12785</c:v>
                </c:pt>
                <c:pt idx="36">
                  <c:v>13150</c:v>
                </c:pt>
                <c:pt idx="37">
                  <c:v>13516</c:v>
                </c:pt>
                <c:pt idx="38">
                  <c:v>13881</c:v>
                </c:pt>
                <c:pt idx="39">
                  <c:v>14246</c:v>
                </c:pt>
                <c:pt idx="40">
                  <c:v>14611</c:v>
                </c:pt>
                <c:pt idx="41">
                  <c:v>14977</c:v>
                </c:pt>
                <c:pt idx="42">
                  <c:v>15342</c:v>
                </c:pt>
                <c:pt idx="43">
                  <c:v>15707</c:v>
                </c:pt>
                <c:pt idx="44">
                  <c:v>16072</c:v>
                </c:pt>
                <c:pt idx="45">
                  <c:v>16438</c:v>
                </c:pt>
                <c:pt idx="46">
                  <c:v>16803</c:v>
                </c:pt>
                <c:pt idx="47">
                  <c:v>17168</c:v>
                </c:pt>
                <c:pt idx="48">
                  <c:v>17533</c:v>
                </c:pt>
                <c:pt idx="49">
                  <c:v>17899</c:v>
                </c:pt>
                <c:pt idx="50">
                  <c:v>18264</c:v>
                </c:pt>
                <c:pt idx="51">
                  <c:v>18629</c:v>
                </c:pt>
                <c:pt idx="52">
                  <c:v>18994</c:v>
                </c:pt>
                <c:pt idx="53">
                  <c:v>19360</c:v>
                </c:pt>
                <c:pt idx="54">
                  <c:v>19725</c:v>
                </c:pt>
                <c:pt idx="55">
                  <c:v>20090</c:v>
                </c:pt>
                <c:pt idx="56">
                  <c:v>20455</c:v>
                </c:pt>
                <c:pt idx="57">
                  <c:v>20821</c:v>
                </c:pt>
                <c:pt idx="58">
                  <c:v>21186</c:v>
                </c:pt>
                <c:pt idx="59">
                  <c:v>21551</c:v>
                </c:pt>
                <c:pt idx="60">
                  <c:v>21916</c:v>
                </c:pt>
                <c:pt idx="61">
                  <c:v>22282</c:v>
                </c:pt>
                <c:pt idx="62">
                  <c:v>22647</c:v>
                </c:pt>
                <c:pt idx="63">
                  <c:v>23012</c:v>
                </c:pt>
                <c:pt idx="64">
                  <c:v>23377</c:v>
                </c:pt>
                <c:pt idx="65">
                  <c:v>23743</c:v>
                </c:pt>
                <c:pt idx="66">
                  <c:v>24108</c:v>
                </c:pt>
                <c:pt idx="67">
                  <c:v>24473</c:v>
                </c:pt>
                <c:pt idx="68">
                  <c:v>24838</c:v>
                </c:pt>
                <c:pt idx="69">
                  <c:v>25204</c:v>
                </c:pt>
                <c:pt idx="70">
                  <c:v>25569</c:v>
                </c:pt>
                <c:pt idx="71">
                  <c:v>25934</c:v>
                </c:pt>
                <c:pt idx="72">
                  <c:v>26299</c:v>
                </c:pt>
                <c:pt idx="73">
                  <c:v>26665</c:v>
                </c:pt>
                <c:pt idx="74">
                  <c:v>27030</c:v>
                </c:pt>
                <c:pt idx="75">
                  <c:v>27395</c:v>
                </c:pt>
                <c:pt idx="76">
                  <c:v>27760</c:v>
                </c:pt>
                <c:pt idx="77">
                  <c:v>28126</c:v>
                </c:pt>
                <c:pt idx="78">
                  <c:v>28491</c:v>
                </c:pt>
                <c:pt idx="79">
                  <c:v>28856</c:v>
                </c:pt>
                <c:pt idx="80">
                  <c:v>29221</c:v>
                </c:pt>
                <c:pt idx="81">
                  <c:v>29587</c:v>
                </c:pt>
                <c:pt idx="82">
                  <c:v>29952</c:v>
                </c:pt>
                <c:pt idx="83">
                  <c:v>30317</c:v>
                </c:pt>
                <c:pt idx="84">
                  <c:v>30682</c:v>
                </c:pt>
                <c:pt idx="85">
                  <c:v>31048</c:v>
                </c:pt>
                <c:pt idx="86">
                  <c:v>31413</c:v>
                </c:pt>
                <c:pt idx="87">
                  <c:v>31778</c:v>
                </c:pt>
                <c:pt idx="88">
                  <c:v>32143</c:v>
                </c:pt>
                <c:pt idx="89">
                  <c:v>32509</c:v>
                </c:pt>
                <c:pt idx="90">
                  <c:v>32874</c:v>
                </c:pt>
                <c:pt idx="91">
                  <c:v>33239</c:v>
                </c:pt>
                <c:pt idx="92">
                  <c:v>33604</c:v>
                </c:pt>
                <c:pt idx="93">
                  <c:v>33970</c:v>
                </c:pt>
                <c:pt idx="94">
                  <c:v>34335</c:v>
                </c:pt>
                <c:pt idx="95">
                  <c:v>34700</c:v>
                </c:pt>
                <c:pt idx="96">
                  <c:v>35065</c:v>
                </c:pt>
                <c:pt idx="97">
                  <c:v>35431</c:v>
                </c:pt>
                <c:pt idx="98">
                  <c:v>35796</c:v>
                </c:pt>
                <c:pt idx="99">
                  <c:v>36161</c:v>
                </c:pt>
                <c:pt idx="100">
                  <c:v>36526</c:v>
                </c:pt>
                <c:pt idx="101">
                  <c:v>36892</c:v>
                </c:pt>
                <c:pt idx="102">
                  <c:v>37257</c:v>
                </c:pt>
                <c:pt idx="103">
                  <c:v>37622</c:v>
                </c:pt>
                <c:pt idx="104">
                  <c:v>37987</c:v>
                </c:pt>
                <c:pt idx="105">
                  <c:v>38353</c:v>
                </c:pt>
                <c:pt idx="106">
                  <c:v>38718</c:v>
                </c:pt>
                <c:pt idx="107">
                  <c:v>39083</c:v>
                </c:pt>
                <c:pt idx="108">
                  <c:v>39448</c:v>
                </c:pt>
                <c:pt idx="109">
                  <c:v>39814</c:v>
                </c:pt>
                <c:pt idx="110">
                  <c:v>40179</c:v>
                </c:pt>
                <c:pt idx="111">
                  <c:v>40544</c:v>
                </c:pt>
                <c:pt idx="112">
                  <c:v>40909</c:v>
                </c:pt>
                <c:pt idx="113">
                  <c:v>41275</c:v>
                </c:pt>
                <c:pt idx="114">
                  <c:v>41640</c:v>
                </c:pt>
                <c:pt idx="115">
                  <c:v>42005</c:v>
                </c:pt>
                <c:pt idx="116">
                  <c:v>42370</c:v>
                </c:pt>
                <c:pt idx="117">
                  <c:v>42736</c:v>
                </c:pt>
                <c:pt idx="118">
                  <c:v>43101</c:v>
                </c:pt>
                <c:pt idx="119">
                  <c:v>43466</c:v>
                </c:pt>
                <c:pt idx="120">
                  <c:v>43831</c:v>
                </c:pt>
                <c:pt idx="121">
                  <c:v>44197</c:v>
                </c:pt>
              </c:numCache>
            </c:numRef>
          </c:cat>
          <c:val>
            <c:numRef>
              <c:f>'Proyección 2035'!$B$3:$B$138</c:f>
              <c:numCache>
                <c:formatCode>#,##0</c:formatCode>
                <c:ptCount val="136"/>
                <c:pt idx="0">
                  <c:v>101.45469611304686</c:v>
                </c:pt>
                <c:pt idx="1">
                  <c:v>103.79292365499981</c:v>
                </c:pt>
                <c:pt idx="2">
                  <c:v>106.18504035386135</c:v>
                </c:pt>
                <c:pt idx="3">
                  <c:v>108.63228819364721</c:v>
                </c:pt>
                <c:pt idx="4">
                  <c:v>111.13593778239297</c:v>
                </c:pt>
                <c:pt idx="5">
                  <c:v>113.69728901185216</c:v>
                </c:pt>
                <c:pt idx="6">
                  <c:v>116.3176717323984</c:v>
                </c:pt>
                <c:pt idx="7">
                  <c:v>118.99844644348208</c:v>
                </c:pt>
                <c:pt idx="8">
                  <c:v>121.741005</c:v>
                </c:pt>
                <c:pt idx="9">
                  <c:v>126.65705064480126</c:v>
                </c:pt>
                <c:pt idx="10">
                  <c:v>131.77161202209356</c:v>
                </c:pt>
                <c:pt idx="11">
                  <c:v>137.09270543174344</c:v>
                </c:pt>
                <c:pt idx="12">
                  <c:v>142.62867088127908</c:v>
                </c:pt>
                <c:pt idx="13">
                  <c:v>148.38818515758811</c:v>
                </c:pt>
                <c:pt idx="14">
                  <c:v>158.15769344099039</c:v>
                </c:pt>
                <c:pt idx="15">
                  <c:v>168.57040180125935</c:v>
                </c:pt>
                <c:pt idx="16">
                  <c:v>179.66865692841046</c:v>
                </c:pt>
                <c:pt idx="17">
                  <c:v>191.4975935129894</c:v>
                </c:pt>
                <c:pt idx="18">
                  <c:v>204.10531780107831</c:v>
                </c:pt>
                <c:pt idx="19">
                  <c:v>217.54310323410627</c:v>
                </c:pt>
                <c:pt idx="20">
                  <c:v>231.86559896909745</c:v>
                </c:pt>
                <c:pt idx="21">
                  <c:v>247.1310521273727</c:v>
                </c:pt>
                <c:pt idx="22">
                  <c:v>263.40154467555135</c:v>
                </c:pt>
                <c:pt idx="23">
                  <c:v>280.7432459022084</c:v>
                </c:pt>
                <c:pt idx="24">
                  <c:v>299.22668151696507</c:v>
                </c:pt>
                <c:pt idx="25">
                  <c:v>318.92702046639317</c:v>
                </c:pt>
                <c:pt idx="26">
                  <c:v>339.9243806331632</c:v>
                </c:pt>
                <c:pt idx="27">
                  <c:v>362.30415466166346</c:v>
                </c:pt>
                <c:pt idx="28">
                  <c:v>386.15735723516497</c:v>
                </c:pt>
                <c:pt idx="29">
                  <c:v>411.58099521684943</c:v>
                </c:pt>
                <c:pt idx="30">
                  <c:v>438.67846215999998</c:v>
                </c:pt>
                <c:pt idx="31">
                  <c:v>445.64193232554743</c:v>
                </c:pt>
                <c:pt idx="32">
                  <c:v>452.71593884272636</c:v>
                </c:pt>
                <c:pt idx="33">
                  <c:v>459.90223633742602</c:v>
                </c:pt>
                <c:pt idx="34">
                  <c:v>467.20260728802026</c:v>
                </c:pt>
                <c:pt idx="35">
                  <c:v>474.61886246749037</c:v>
                </c:pt>
                <c:pt idx="36">
                  <c:v>482.15284139256693</c:v>
                </c:pt>
                <c:pt idx="37">
                  <c:v>489.80641278000002</c:v>
                </c:pt>
                <c:pt idx="38">
                  <c:v>498.83196097986689</c:v>
                </c:pt>
                <c:pt idx="39">
                  <c:v>508.02382084528705</c:v>
                </c:pt>
                <c:pt idx="40">
                  <c:v>517.38505696242044</c:v>
                </c:pt>
                <c:pt idx="41">
                  <c:v>526.91879038783929</c:v>
                </c:pt>
                <c:pt idx="42">
                  <c:v>536.62819968909537</c:v>
                </c:pt>
                <c:pt idx="43">
                  <c:v>546.51652200446119</c:v>
                </c:pt>
                <c:pt idx="44">
                  <c:v>556.58705412219888</c:v>
                </c:pt>
                <c:pt idx="45">
                  <c:v>566.84315357971684</c:v>
                </c:pt>
                <c:pt idx="46">
                  <c:v>577.2882397829801</c:v>
                </c:pt>
                <c:pt idx="47">
                  <c:v>587.92579514654756</c:v>
                </c:pt>
                <c:pt idx="48">
                  <c:v>598.75936625461645</c:v>
                </c:pt>
                <c:pt idx="49">
                  <c:v>609.79256504346131</c:v>
                </c:pt>
                <c:pt idx="50">
                  <c:v>621.02907000566199</c:v>
                </c:pt>
                <c:pt idx="51">
                  <c:v>632.47262741652014</c:v>
                </c:pt>
                <c:pt idx="52">
                  <c:v>632.24663398553832</c:v>
                </c:pt>
                <c:pt idx="53">
                  <c:v>632.02072130592603</c:v>
                </c:pt>
                <c:pt idx="54">
                  <c:v>631.79488934882932</c:v>
                </c:pt>
                <c:pt idx="55">
                  <c:v>631.5691380854048</c:v>
                </c:pt>
                <c:pt idx="56">
                  <c:v>631.34346748681901</c:v>
                </c:pt>
                <c:pt idx="57">
                  <c:v>622.26080444879676</c:v>
                </c:pt>
                <c:pt idx="58">
                  <c:v>613.30880684426779</c:v>
                </c:pt>
                <c:pt idx="59">
                  <c:v>604.48559488803687</c:v>
                </c:pt>
                <c:pt idx="60">
                  <c:v>595.78931583796327</c:v>
                </c:pt>
                <c:pt idx="61">
                  <c:v>587.21814360591191</c:v>
                </c:pt>
                <c:pt idx="62">
                  <c:v>578.77027837430262</c:v>
                </c:pt>
                <c:pt idx="63">
                  <c:v>570.44394621817582</c:v>
                </c:pt>
                <c:pt idx="64">
                  <c:v>562.23739873269392</c:v>
                </c:pt>
                <c:pt idx="65">
                  <c:v>554.1489126660033</c:v>
                </c:pt>
                <c:pt idx="66">
                  <c:v>546.17678955737711</c:v>
                </c:pt>
                <c:pt idx="67">
                  <c:v>556.7645181476895</c:v>
                </c:pt>
                <c:pt idx="68">
                  <c:v>567.55749163094754</c:v>
                </c:pt>
                <c:pt idx="69">
                  <c:v>578.55968871379469</c:v>
                </c:pt>
                <c:pt idx="70">
                  <c:v>589.77516523076929</c:v>
                </c:pt>
                <c:pt idx="71">
                  <c:v>593.38800000000003</c:v>
                </c:pt>
                <c:pt idx="72">
                  <c:v>593.38800000000003</c:v>
                </c:pt>
                <c:pt idx="73">
                  <c:v>593.38800000000003</c:v>
                </c:pt>
                <c:pt idx="74">
                  <c:v>593.38800000000003</c:v>
                </c:pt>
                <c:pt idx="75">
                  <c:v>593.38800000000003</c:v>
                </c:pt>
                <c:pt idx="76">
                  <c:v>593.38800000000003</c:v>
                </c:pt>
                <c:pt idx="77">
                  <c:v>593.38800000000003</c:v>
                </c:pt>
                <c:pt idx="78">
                  <c:v>593.38800000000003</c:v>
                </c:pt>
                <c:pt idx="79">
                  <c:v>593.38800000000003</c:v>
                </c:pt>
                <c:pt idx="80">
                  <c:v>593.38800000000003</c:v>
                </c:pt>
                <c:pt idx="81">
                  <c:v>593.38800000000003</c:v>
                </c:pt>
                <c:pt idx="82">
                  <c:v>593.38800000000003</c:v>
                </c:pt>
                <c:pt idx="83">
                  <c:v>593.38800000000003</c:v>
                </c:pt>
                <c:pt idx="84">
                  <c:v>593.38800000000003</c:v>
                </c:pt>
                <c:pt idx="85">
                  <c:v>597</c:v>
                </c:pt>
                <c:pt idx="86">
                  <c:v>691</c:v>
                </c:pt>
                <c:pt idx="87">
                  <c:v>714</c:v>
                </c:pt>
                <c:pt idx="88">
                  <c:v>687</c:v>
                </c:pt>
                <c:pt idx="89">
                  <c:v>740</c:v>
                </c:pt>
                <c:pt idx="90">
                  <c:v>936.9</c:v>
                </c:pt>
                <c:pt idx="91">
                  <c:v>962.2</c:v>
                </c:pt>
                <c:pt idx="92">
                  <c:v>1040.9000000000001</c:v>
                </c:pt>
                <c:pt idx="93">
                  <c:v>1081.7</c:v>
                </c:pt>
                <c:pt idx="94">
                  <c:v>1154.5</c:v>
                </c:pt>
                <c:pt idx="95">
                  <c:v>1215.8</c:v>
                </c:pt>
                <c:pt idx="96">
                  <c:v>1262.9000000000001</c:v>
                </c:pt>
                <c:pt idx="97">
                  <c:v>1299.4000000000001</c:v>
                </c:pt>
                <c:pt idx="98">
                  <c:v>1423.5</c:v>
                </c:pt>
                <c:pt idx="99">
                  <c:v>1434.2</c:v>
                </c:pt>
                <c:pt idx="100">
                  <c:v>1340.7</c:v>
                </c:pt>
                <c:pt idx="101">
                  <c:v>1460.3</c:v>
                </c:pt>
                <c:pt idx="102">
                  <c:v>1431.1</c:v>
                </c:pt>
                <c:pt idx="103">
                  <c:v>1461.6</c:v>
                </c:pt>
                <c:pt idx="104">
                  <c:v>1592</c:v>
                </c:pt>
                <c:pt idx="105">
                  <c:v>1673</c:v>
                </c:pt>
                <c:pt idx="106">
                  <c:v>1741.4</c:v>
                </c:pt>
                <c:pt idx="107">
                  <c:v>1650.1</c:v>
                </c:pt>
                <c:pt idx="108">
                  <c:v>1815.3</c:v>
                </c:pt>
                <c:pt idx="109">
                  <c:v>1770.3</c:v>
                </c:pt>
                <c:pt idx="110">
                  <c:v>1854.1</c:v>
                </c:pt>
                <c:pt idx="111">
                  <c:v>2145.5</c:v>
                </c:pt>
                <c:pt idx="112">
                  <c:v>2249</c:v>
                </c:pt>
                <c:pt idx="113">
                  <c:v>2314</c:v>
                </c:pt>
                <c:pt idx="114">
                  <c:v>2313</c:v>
                </c:pt>
                <c:pt idx="115">
                  <c:v>2247</c:v>
                </c:pt>
                <c:pt idx="116">
                  <c:v>2083</c:v>
                </c:pt>
                <c:pt idx="117">
                  <c:v>2049</c:v>
                </c:pt>
                <c:pt idx="118">
                  <c:v>2173</c:v>
                </c:pt>
                <c:pt idx="119">
                  <c:v>2068.5</c:v>
                </c:pt>
                <c:pt idx="120">
                  <c:v>2181.9</c:v>
                </c:pt>
                <c:pt idx="121">
                  <c:v>2269.1760000000004</c:v>
                </c:pt>
                <c:pt idx="122">
                  <c:v>2359.9430400000006</c:v>
                </c:pt>
                <c:pt idx="123">
                  <c:v>2454.3407616000009</c:v>
                </c:pt>
                <c:pt idx="124">
                  <c:v>2552.5143920640012</c:v>
                </c:pt>
                <c:pt idx="125">
                  <c:v>2654.6149677465614</c:v>
                </c:pt>
                <c:pt idx="126">
                  <c:v>2760.7995664564241</c:v>
                </c:pt>
                <c:pt idx="127">
                  <c:v>2871.231549114681</c:v>
                </c:pt>
                <c:pt idx="128">
                  <c:v>2986.0808110792682</c:v>
                </c:pt>
                <c:pt idx="129">
                  <c:v>3105.5240435224391</c:v>
                </c:pt>
                <c:pt idx="130">
                  <c:v>3229.7450052633367</c:v>
                </c:pt>
                <c:pt idx="131">
                  <c:v>3358.9348054738703</c:v>
                </c:pt>
                <c:pt idx="132">
                  <c:v>3493.2921976928251</c:v>
                </c:pt>
                <c:pt idx="133">
                  <c:v>3633.0238856005381</c:v>
                </c:pt>
                <c:pt idx="134">
                  <c:v>3778.3448410245596</c:v>
                </c:pt>
                <c:pt idx="135">
                  <c:v>3929.4786346655424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134-4053-902F-9750D58FE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39844048"/>
        <c:axId val="-1939832624"/>
      </c:lineChart>
      <c:dateAx>
        <c:axId val="-1939844048"/>
        <c:scaling>
          <c:orientation val="minMax"/>
          <c:max val="44927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UY"/>
          </a:p>
        </c:txPr>
        <c:crossAx val="-1939832624"/>
        <c:crosses val="autoZero"/>
        <c:auto val="0"/>
        <c:lblOffset val="100"/>
        <c:baseTimeUnit val="years"/>
        <c:majorUnit val="10"/>
        <c:majorTimeUnit val="years"/>
      </c:dateAx>
      <c:valAx>
        <c:axId val="-1939832624"/>
        <c:scaling>
          <c:orientation val="minMax"/>
          <c:max val="25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UY"/>
          </a:p>
        </c:txPr>
        <c:crossAx val="-193984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'[Valores simulacion foro inale.xlsx]Resumen'!$A$67</c:f>
              <c:strCache>
                <c:ptCount val="1"/>
                <c:pt idx="0">
                  <c:v>Variación del PBI (millones de dólares)</c:v>
                </c:pt>
              </c:strCache>
            </c:strRef>
          </c:tx>
          <c:spPr>
            <a:solidFill>
              <a:srgbClr val="82961E"/>
            </a:solidFill>
            <a:ln>
              <a:noFill/>
            </a:ln>
            <a:effectLst/>
          </c:spPr>
          <c:invertIfNegative val="0"/>
          <c:cat>
            <c:numRef>
              <c:f>'[Valores simulacion foro inale.xlsx]Resumen'!$B$66:$P$66</c:f>
              <c:numCache>
                <c:formatCode>General</c:formatCode>
                <c:ptCount val="1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</c:numCache>
            </c:numRef>
          </c:cat>
          <c:val>
            <c:numRef>
              <c:f>'[Valores simulacion foro inale.xlsx]Resumen'!$B$67:$P$67</c:f>
              <c:numCache>
                <c:formatCode>_-* #,##0_-;\-* #,##0_-;_-* "-"??_-;_-@_-</c:formatCode>
                <c:ptCount val="15"/>
                <c:pt idx="0">
                  <c:v>14.412875982955933</c:v>
                </c:pt>
                <c:pt idx="1">
                  <c:v>29.799623060020448</c:v>
                </c:pt>
                <c:pt idx="2">
                  <c:v>46.209594492988586</c:v>
                </c:pt>
                <c:pt idx="3">
                  <c:v>63.694366751266479</c:v>
                </c:pt>
                <c:pt idx="4">
                  <c:v>82.30783340150451</c:v>
                </c:pt>
                <c:pt idx="5">
                  <c:v>102.106302803833</c:v>
                </c:pt>
                <c:pt idx="6">
                  <c:v>123.14859976454926</c:v>
                </c:pt>
                <c:pt idx="7">
                  <c:v>145.49617130131531</c:v>
                </c:pt>
                <c:pt idx="8">
                  <c:v>169.21319668257141</c:v>
                </c:pt>
                <c:pt idx="9">
                  <c:v>194.36670190924073</c:v>
                </c:pt>
                <c:pt idx="10">
                  <c:v>221.02667881338502</c:v>
                </c:pt>
                <c:pt idx="11">
                  <c:v>249.26620895512391</c:v>
                </c:pt>
                <c:pt idx="12">
                  <c:v>279.16159250584411</c:v>
                </c:pt>
                <c:pt idx="13">
                  <c:v>310.79248231359861</c:v>
                </c:pt>
                <c:pt idx="14">
                  <c:v>344.24202335346985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4-40B6-8EA1-88D5A4946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708980352"/>
        <c:axId val="706370176"/>
      </c:barChart>
      <c:catAx>
        <c:axId val="70898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UY"/>
          </a:p>
        </c:txPr>
        <c:crossAx val="706370176"/>
        <c:crosses val="autoZero"/>
        <c:auto val="1"/>
        <c:lblAlgn val="ctr"/>
        <c:lblOffset val="100"/>
        <c:noMultiLvlLbl val="0"/>
      </c:catAx>
      <c:valAx>
        <c:axId val="706370176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UY"/>
          </a:p>
        </c:txPr>
        <c:crossAx val="70898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UY" sz="1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Remisión</a:t>
            </a:r>
            <a:r>
              <a:rPr lang="es-UY" sz="1800" b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 producción de quesos y leche en polvo</a:t>
            </a:r>
          </a:p>
          <a:p>
            <a:pPr>
              <a:defRPr/>
            </a:pPr>
            <a:r>
              <a:rPr lang="es-UY" sz="160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Índice 2003=100</a:t>
            </a:r>
            <a:endParaRPr lang="es-UY" sz="1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10192778288054896"/>
          <c:y val="1.6836195965366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title>
    <c:autoTitleDeleted val="0"/>
    <c:plotArea>
      <c:layout>
        <c:manualLayout>
          <c:layoutTarget val="inner"/>
          <c:xMode val="edge"/>
          <c:yMode val="edge"/>
          <c:x val="7.289178421785851E-2"/>
          <c:y val="0.1584993072192592"/>
          <c:w val="0.88913904111480135"/>
          <c:h val="0.62747870176522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'Indice produccion volumen'!$A$12</c:f>
              <c:strCache>
                <c:ptCount val="1"/>
                <c:pt idx="0">
                  <c:v>Quesos</c:v>
                </c:pt>
              </c:strCache>
            </c:strRef>
          </c:tx>
          <c:spPr>
            <a:solidFill>
              <a:srgbClr val="A6C026"/>
            </a:solidFill>
            <a:ln>
              <a:noFill/>
            </a:ln>
            <a:effectLst/>
          </c:spPr>
          <c:invertIfNegative val="0"/>
          <c:cat>
            <c:numRef>
              <c:f>'Indice produccion volumen'!$B$11:$T$11</c:f>
              <c:numCache>
                <c:formatCode>m/d/yyyy</c:formatCode>
                <c:ptCount val="19"/>
                <c:pt idx="0">
                  <c:v>37622</c:v>
                </c:pt>
                <c:pt idx="1">
                  <c:v>37987</c:v>
                </c:pt>
                <c:pt idx="2">
                  <c:v>38353</c:v>
                </c:pt>
                <c:pt idx="3">
                  <c:v>38718</c:v>
                </c:pt>
                <c:pt idx="4">
                  <c:v>39083</c:v>
                </c:pt>
                <c:pt idx="5">
                  <c:v>39448</c:v>
                </c:pt>
                <c:pt idx="6">
                  <c:v>39814</c:v>
                </c:pt>
                <c:pt idx="7">
                  <c:v>40179</c:v>
                </c:pt>
                <c:pt idx="8">
                  <c:v>40544</c:v>
                </c:pt>
                <c:pt idx="9">
                  <c:v>40909</c:v>
                </c:pt>
                <c:pt idx="10">
                  <c:v>41275</c:v>
                </c:pt>
                <c:pt idx="11">
                  <c:v>41640</c:v>
                </c:pt>
                <c:pt idx="12">
                  <c:v>42005</c:v>
                </c:pt>
                <c:pt idx="13">
                  <c:v>42370</c:v>
                </c:pt>
                <c:pt idx="14">
                  <c:v>42736</c:v>
                </c:pt>
                <c:pt idx="15">
                  <c:v>43101</c:v>
                </c:pt>
                <c:pt idx="16">
                  <c:v>43466</c:v>
                </c:pt>
                <c:pt idx="17">
                  <c:v>43831</c:v>
                </c:pt>
                <c:pt idx="18">
                  <c:v>44197</c:v>
                </c:pt>
              </c:numCache>
            </c:numRef>
          </c:cat>
          <c:val>
            <c:numRef>
              <c:f>'Indice produccion volumen'!$B$12:$T$12</c:f>
              <c:numCache>
                <c:formatCode>0.00</c:formatCode>
                <c:ptCount val="19"/>
                <c:pt idx="0" formatCode="General">
                  <c:v>1</c:v>
                </c:pt>
                <c:pt idx="1">
                  <c:v>1.2588316450640815</c:v>
                </c:pt>
                <c:pt idx="2">
                  <c:v>1.4834622227063137</c:v>
                </c:pt>
                <c:pt idx="3">
                  <c:v>1.5134880005809099</c:v>
                </c:pt>
                <c:pt idx="4">
                  <c:v>1.7421849471735105</c:v>
                </c:pt>
                <c:pt idx="5">
                  <c:v>1.9510220382674364</c:v>
                </c:pt>
                <c:pt idx="6">
                  <c:v>2.0100570017790362</c:v>
                </c:pt>
                <c:pt idx="7">
                  <c:v>2.3146716044003921</c:v>
                </c:pt>
                <c:pt idx="8">
                  <c:v>2.4640888792070577</c:v>
                </c:pt>
                <c:pt idx="9">
                  <c:v>2.5247431289256799</c:v>
                </c:pt>
                <c:pt idx="10">
                  <c:v>2.4322695421704243</c:v>
                </c:pt>
                <c:pt idx="11">
                  <c:v>2.3453509058562974</c:v>
                </c:pt>
                <c:pt idx="12">
                  <c:v>2.4192716842754964</c:v>
                </c:pt>
                <c:pt idx="13">
                  <c:v>2.3752314562683803</c:v>
                </c:pt>
                <c:pt idx="14">
                  <c:v>2.221471880332571</c:v>
                </c:pt>
                <c:pt idx="15">
                  <c:v>2.0673129288748502</c:v>
                </c:pt>
                <c:pt idx="16">
                  <c:v>2.0320226554841518</c:v>
                </c:pt>
                <c:pt idx="17">
                  <c:v>2.0059180190974115</c:v>
                </c:pt>
                <c:pt idx="18">
                  <c:v>2.1809477716017023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B-48AB-99FE-740C24425990}"/>
            </c:ext>
          </c:extLst>
        </c:ser>
        <c:ser>
          <c:idx val="1"/>
          <c:order val="1"/>
          <c:tx>
            <c:strRef>
              <c:f>'Indice produccion volumen'!$A$13</c:f>
              <c:strCache>
                <c:ptCount val="1"/>
                <c:pt idx="0">
                  <c:v>Leche en Polvo</c:v>
                </c:pt>
              </c:strCache>
            </c:strRef>
          </c:tx>
          <c:spPr>
            <a:solidFill>
              <a:srgbClr val="3A4E6F"/>
            </a:solidFill>
            <a:ln>
              <a:noFill/>
            </a:ln>
            <a:effectLst/>
          </c:spPr>
          <c:invertIfNegative val="0"/>
          <c:cat>
            <c:numRef>
              <c:f>'Indice produccion volumen'!$B$11:$T$11</c:f>
              <c:numCache>
                <c:formatCode>m/d/yyyy</c:formatCode>
                <c:ptCount val="19"/>
                <c:pt idx="0">
                  <c:v>37622</c:v>
                </c:pt>
                <c:pt idx="1">
                  <c:v>37987</c:v>
                </c:pt>
                <c:pt idx="2">
                  <c:v>38353</c:v>
                </c:pt>
                <c:pt idx="3">
                  <c:v>38718</c:v>
                </c:pt>
                <c:pt idx="4">
                  <c:v>39083</c:v>
                </c:pt>
                <c:pt idx="5">
                  <c:v>39448</c:v>
                </c:pt>
                <c:pt idx="6">
                  <c:v>39814</c:v>
                </c:pt>
                <c:pt idx="7">
                  <c:v>40179</c:v>
                </c:pt>
                <c:pt idx="8">
                  <c:v>40544</c:v>
                </c:pt>
                <c:pt idx="9">
                  <c:v>40909</c:v>
                </c:pt>
                <c:pt idx="10">
                  <c:v>41275</c:v>
                </c:pt>
                <c:pt idx="11">
                  <c:v>41640</c:v>
                </c:pt>
                <c:pt idx="12">
                  <c:v>42005</c:v>
                </c:pt>
                <c:pt idx="13">
                  <c:v>42370</c:v>
                </c:pt>
                <c:pt idx="14">
                  <c:v>42736</c:v>
                </c:pt>
                <c:pt idx="15">
                  <c:v>43101</c:v>
                </c:pt>
                <c:pt idx="16">
                  <c:v>43466</c:v>
                </c:pt>
                <c:pt idx="17">
                  <c:v>43831</c:v>
                </c:pt>
                <c:pt idx="18">
                  <c:v>44197</c:v>
                </c:pt>
              </c:numCache>
            </c:numRef>
          </c:cat>
          <c:val>
            <c:numRef>
              <c:f>'Indice produccion volumen'!$B$13:$T$13</c:f>
              <c:numCache>
                <c:formatCode>0.00</c:formatCode>
                <c:ptCount val="19"/>
                <c:pt idx="0" formatCode="General">
                  <c:v>1</c:v>
                </c:pt>
                <c:pt idx="1">
                  <c:v>1.0990904365904366</c:v>
                </c:pt>
                <c:pt idx="2">
                  <c:v>1.1949844074844074</c:v>
                </c:pt>
                <c:pt idx="3">
                  <c:v>1.3974532224532223</c:v>
                </c:pt>
                <c:pt idx="4">
                  <c:v>1.212006237006237</c:v>
                </c:pt>
                <c:pt idx="5">
                  <c:v>1.6508056133056133</c:v>
                </c:pt>
                <c:pt idx="6">
                  <c:v>1.743529106029106</c:v>
                </c:pt>
                <c:pt idx="7">
                  <c:v>1.7189189189189189</c:v>
                </c:pt>
                <c:pt idx="8">
                  <c:v>2.1715176715176714</c:v>
                </c:pt>
                <c:pt idx="9">
                  <c:v>2.3861590436590436</c:v>
                </c:pt>
                <c:pt idx="10">
                  <c:v>2.8562889812889813</c:v>
                </c:pt>
                <c:pt idx="11">
                  <c:v>2.8494802494802496</c:v>
                </c:pt>
                <c:pt idx="12">
                  <c:v>3.2576663201663201</c:v>
                </c:pt>
                <c:pt idx="13">
                  <c:v>3.1696205821205821</c:v>
                </c:pt>
                <c:pt idx="14">
                  <c:v>3.4556652806652806</c:v>
                </c:pt>
                <c:pt idx="15">
                  <c:v>4.1573024948024946</c:v>
                </c:pt>
                <c:pt idx="16">
                  <c:v>4.038123700623701</c:v>
                </c:pt>
                <c:pt idx="17">
                  <c:v>4.3763253638253641</c:v>
                </c:pt>
                <c:pt idx="18">
                  <c:v>4.6058708348232846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CB-48AB-99FE-740C24425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47224408"/>
        <c:axId val="847216848"/>
      </c:barChart>
      <c:lineChart>
        <c:grouping val="standard"/>
        <c:varyColors val="0"/>
        <c:ser>
          <c:idx val="2"/>
          <c:order val="2"/>
          <c:tx>
            <c:strRef>
              <c:f>'Indice produccion volumen'!$A$14</c:f>
              <c:strCache>
                <c:ptCount val="1"/>
                <c:pt idx="0">
                  <c:v>Remisión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'Indice produccion volumen'!$B$11:$T$11</c:f>
              <c:numCache>
                <c:formatCode>m/d/yyyy</c:formatCode>
                <c:ptCount val="19"/>
                <c:pt idx="0">
                  <c:v>37622</c:v>
                </c:pt>
                <c:pt idx="1">
                  <c:v>37987</c:v>
                </c:pt>
                <c:pt idx="2">
                  <c:v>38353</c:v>
                </c:pt>
                <c:pt idx="3">
                  <c:v>38718</c:v>
                </c:pt>
                <c:pt idx="4">
                  <c:v>39083</c:v>
                </c:pt>
                <c:pt idx="5">
                  <c:v>39448</c:v>
                </c:pt>
                <c:pt idx="6">
                  <c:v>39814</c:v>
                </c:pt>
                <c:pt idx="7">
                  <c:v>40179</c:v>
                </c:pt>
                <c:pt idx="8">
                  <c:v>40544</c:v>
                </c:pt>
                <c:pt idx="9">
                  <c:v>40909</c:v>
                </c:pt>
                <c:pt idx="10">
                  <c:v>41275</c:v>
                </c:pt>
                <c:pt idx="11">
                  <c:v>41640</c:v>
                </c:pt>
                <c:pt idx="12">
                  <c:v>42005</c:v>
                </c:pt>
                <c:pt idx="13">
                  <c:v>42370</c:v>
                </c:pt>
                <c:pt idx="14">
                  <c:v>42736</c:v>
                </c:pt>
                <c:pt idx="15">
                  <c:v>43101</c:v>
                </c:pt>
                <c:pt idx="16">
                  <c:v>43466</c:v>
                </c:pt>
                <c:pt idx="17">
                  <c:v>43831</c:v>
                </c:pt>
                <c:pt idx="18">
                  <c:v>44197</c:v>
                </c:pt>
              </c:numCache>
            </c:numRef>
          </c:cat>
          <c:val>
            <c:numRef>
              <c:f>'Indice produccion volumen'!$B$14:$T$14</c:f>
              <c:numCache>
                <c:formatCode>0.00</c:formatCode>
                <c:ptCount val="19"/>
                <c:pt idx="0" formatCode="General">
                  <c:v>1</c:v>
                </c:pt>
                <c:pt idx="1">
                  <c:v>1.1162238060599281</c:v>
                </c:pt>
                <c:pt idx="2">
                  <c:v>1.1816422096634309</c:v>
                </c:pt>
                <c:pt idx="3">
                  <c:v>1.2419888159919428</c:v>
                </c:pt>
                <c:pt idx="4">
                  <c:v>1.1612815796099938</c:v>
                </c:pt>
                <c:pt idx="5">
                  <c:v>1.3388154673642394</c:v>
                </c:pt>
                <c:pt idx="6">
                  <c:v>1.287286146937862</c:v>
                </c:pt>
                <c:pt idx="7">
                  <c:v>1.3570751615700978</c:v>
                </c:pt>
                <c:pt idx="8">
                  <c:v>1.6115917802087125</c:v>
                </c:pt>
                <c:pt idx="9">
                  <c:v>1.6927650169263913</c:v>
                </c:pt>
                <c:pt idx="10">
                  <c:v>1.7641260176817843</c:v>
                </c:pt>
                <c:pt idx="11">
                  <c:v>1.7609269647203649</c:v>
                </c:pt>
                <c:pt idx="12">
                  <c:v>1.72555572577148</c:v>
                </c:pt>
                <c:pt idx="13">
                  <c:v>1.5518989810942008</c:v>
                </c:pt>
                <c:pt idx="14">
                  <c:v>1.6825820790084771</c:v>
                </c:pt>
                <c:pt idx="15">
                  <c:v>1.8040092724012398</c:v>
                </c:pt>
                <c:pt idx="16">
                  <c:v>1.7223902511156035</c:v>
                </c:pt>
                <c:pt idx="17">
                  <c:v>1.8164541282558826</c:v>
                </c:pt>
                <c:pt idx="18">
                  <c:v>1.8517199178160764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CB-48AB-99FE-740C24425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224408"/>
        <c:axId val="847216848"/>
      </c:lineChart>
      <c:dateAx>
        <c:axId val="84722440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UY"/>
          </a:p>
        </c:txPr>
        <c:crossAx val="847216848"/>
        <c:crosses val="autoZero"/>
        <c:auto val="1"/>
        <c:lblOffset val="100"/>
        <c:baseTimeUnit val="years"/>
      </c:dateAx>
      <c:valAx>
        <c:axId val="847216848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UY"/>
          </a:p>
        </c:txPr>
        <c:crossAx val="84722440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38124998330042"/>
          <c:y val="0.93805342886651821"/>
          <c:w val="0.7468107372484265"/>
          <c:h val="6.1946571133481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U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'[Valores simulacion foro inale.xlsx]Empleo xp'!$S$3</c:f>
              <c:strCache>
                <c:ptCount val="1"/>
                <c:pt idx="0">
                  <c:v>Tambos</c:v>
                </c:pt>
              </c:strCache>
            </c:strRef>
          </c:tx>
          <c:spPr>
            <a:solidFill>
              <a:srgbClr val="82961E"/>
            </a:solidFill>
            <a:ln>
              <a:noFill/>
            </a:ln>
            <a:effectLst/>
          </c:spPr>
          <c:invertIfNegative val="0"/>
          <c:cat>
            <c:numRef>
              <c:f>'[Valores simulacion foro inale.xlsx]Empleo xp'!$T$2:$AH$2</c:f>
              <c:numCache>
                <c:formatCode>General</c:formatCode>
                <c:ptCount val="1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</c:numCache>
            </c:numRef>
          </c:cat>
          <c:val>
            <c:numRef>
              <c:f>'[Valores simulacion foro inale.xlsx]Empleo xp'!$T$3:$AH$3</c:f>
              <c:numCache>
                <c:formatCode>0%</c:formatCode>
                <c:ptCount val="15"/>
                <c:pt idx="0">
                  <c:v>2.3825531817285302E-3</c:v>
                </c:pt>
                <c:pt idx="1">
                  <c:v>5.9997112950118704E-3</c:v>
                </c:pt>
                <c:pt idx="2">
                  <c:v>1.0643190309126201E-2</c:v>
                </c:pt>
                <c:pt idx="3">
                  <c:v>1.62328469682924E-2</c:v>
                </c:pt>
                <c:pt idx="4">
                  <c:v>2.2631338603857899E-2</c:v>
                </c:pt>
                <c:pt idx="5">
                  <c:v>2.9877819757025099E-2</c:v>
                </c:pt>
                <c:pt idx="6">
                  <c:v>3.7927053746017202E-2</c:v>
                </c:pt>
                <c:pt idx="7">
                  <c:v>4.6733696622820203E-2</c:v>
                </c:pt>
                <c:pt idx="8">
                  <c:v>5.6249650958523495E-2</c:v>
                </c:pt>
                <c:pt idx="9">
                  <c:v>6.6428403636655101E-2</c:v>
                </c:pt>
                <c:pt idx="10">
                  <c:v>7.7232768054854808E-2</c:v>
                </c:pt>
                <c:pt idx="11">
                  <c:v>8.8590853722329013E-2</c:v>
                </c:pt>
                <c:pt idx="12">
                  <c:v>0.100468297364008</c:v>
                </c:pt>
                <c:pt idx="13">
                  <c:v>0.11284511639756299</c:v>
                </c:pt>
                <c:pt idx="14">
                  <c:v>0.12569476494603701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1-4DF5-9979-3864C79C352A}"/>
            </c:ext>
          </c:extLst>
        </c:ser>
        <c:ser>
          <c:idx val="1"/>
          <c:order val="1"/>
          <c:tx>
            <c:strRef>
              <c:f>'[Valores simulacion foro inale.xlsx]Empleo xp'!$S$4</c:f>
              <c:strCache>
                <c:ptCount val="1"/>
                <c:pt idx="0">
                  <c:v>Industria</c:v>
                </c:pt>
              </c:strCache>
            </c:strRef>
          </c:tx>
          <c:spPr>
            <a:solidFill>
              <a:srgbClr val="3A4E6F"/>
            </a:solidFill>
            <a:ln>
              <a:noFill/>
            </a:ln>
            <a:effectLst/>
          </c:spPr>
          <c:invertIfNegative val="0"/>
          <c:cat>
            <c:numRef>
              <c:f>'[Valores simulacion foro inale.xlsx]Empleo xp'!$T$2:$AH$2</c:f>
              <c:numCache>
                <c:formatCode>General</c:formatCode>
                <c:ptCount val="1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</c:numCache>
            </c:numRef>
          </c:cat>
          <c:val>
            <c:numRef>
              <c:f>'[Valores simulacion foro inale.xlsx]Empleo xp'!$T$4:$AH$4</c:f>
              <c:numCache>
                <c:formatCode>0%</c:formatCode>
                <c:ptCount val="15"/>
                <c:pt idx="0">
                  <c:v>2.0683563823637998E-3</c:v>
                </c:pt>
                <c:pt idx="1">
                  <c:v>4.9305993599846297E-3</c:v>
                </c:pt>
                <c:pt idx="2">
                  <c:v>8.5191872669645504E-3</c:v>
                </c:pt>
                <c:pt idx="3">
                  <c:v>1.2816890690217499E-2</c:v>
                </c:pt>
                <c:pt idx="4">
                  <c:v>1.7757750148429202E-2</c:v>
                </c:pt>
                <c:pt idx="5">
                  <c:v>2.33668733893755E-2</c:v>
                </c:pt>
                <c:pt idx="6">
                  <c:v>2.9612258358052E-2</c:v>
                </c:pt>
                <c:pt idx="7">
                  <c:v>3.6450362862919403E-2</c:v>
                </c:pt>
                <c:pt idx="8">
                  <c:v>4.3825327690666195E-2</c:v>
                </c:pt>
                <c:pt idx="9">
                  <c:v>5.1676226590216395E-2</c:v>
                </c:pt>
                <c:pt idx="10">
                  <c:v>5.9950159286108702E-2</c:v>
                </c:pt>
                <c:pt idx="11">
                  <c:v>6.8541393033442408E-2</c:v>
                </c:pt>
                <c:pt idx="12">
                  <c:v>7.7395062032939291E-2</c:v>
                </c:pt>
                <c:pt idx="13">
                  <c:v>8.647526865147491E-2</c:v>
                </c:pt>
                <c:pt idx="14">
                  <c:v>9.5736341859376906E-2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71-4DF5-9979-3864C79C3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472885679"/>
        <c:axId val="472886159"/>
      </c:barChart>
      <c:catAx>
        <c:axId val="47288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UY"/>
          </a:p>
        </c:txPr>
        <c:crossAx val="472886159"/>
        <c:crosses val="autoZero"/>
        <c:auto val="1"/>
        <c:lblAlgn val="ctr"/>
        <c:lblOffset val="100"/>
        <c:noMultiLvlLbl val="0"/>
      </c:catAx>
      <c:valAx>
        <c:axId val="472886159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UY"/>
          </a:p>
        </c:txPr>
        <c:crossAx val="47288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U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'[Valores simulacion foro inale.xlsx]Resumen'!$A$77</c:f>
              <c:strCache>
                <c:ptCount val="1"/>
                <c:pt idx="0">
                  <c:v>Variación exportaciones Tendencia (61%)</c:v>
                </c:pt>
              </c:strCache>
            </c:strRef>
          </c:tx>
          <c:spPr>
            <a:solidFill>
              <a:srgbClr val="82961E"/>
            </a:solidFill>
            <a:ln>
              <a:noFill/>
            </a:ln>
            <a:effectLst/>
          </c:spPr>
          <c:invertIfNegative val="0"/>
          <c:cat>
            <c:numRef>
              <c:f>'[Valores simulacion foro inale.xlsx]Resumen'!$B$76:$P$76</c:f>
              <c:numCache>
                <c:formatCode>General</c:formatCode>
                <c:ptCount val="1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</c:numCache>
            </c:numRef>
          </c:cat>
          <c:val>
            <c:numRef>
              <c:f>'[Valores simulacion foro inale.xlsx]Resumen'!$B$77:$P$77</c:f>
              <c:numCache>
                <c:formatCode>_(* #,##0.00_);_(* \(#,##0.00\);_(* "-"??_);_(@_)</c:formatCode>
                <c:ptCount val="15"/>
                <c:pt idx="0">
                  <c:v>23.655159792497557</c:v>
                </c:pt>
                <c:pt idx="1">
                  <c:v>48.118941817377504</c:v>
                </c:pt>
                <c:pt idx="2">
                  <c:v>73.418987820476218</c:v>
                </c:pt>
                <c:pt idx="3">
                  <c:v>99.58388444635068</c:v>
                </c:pt>
                <c:pt idx="4">
                  <c:v>126.64319553846678</c:v>
                </c:pt>
                <c:pt idx="5">
                  <c:v>154.62749554352934</c:v>
                </c:pt>
                <c:pt idx="6">
                  <c:v>183.56840405769731</c:v>
                </c:pt>
                <c:pt idx="7">
                  <c:v>213.49862155371886</c:v>
                </c:pt>
                <c:pt idx="8">
                  <c:v>244.45196632935392</c:v>
                </c:pt>
                <c:pt idx="9">
                  <c:v>276.46341271883284</c:v>
                </c:pt>
                <c:pt idx="10">
                  <c:v>309.5691306105258</c:v>
                </c:pt>
                <c:pt idx="11">
                  <c:v>343.80652631547491</c:v>
                </c:pt>
                <c:pt idx="12">
                  <c:v>379.21428483296677</c:v>
                </c:pt>
                <c:pt idx="13">
                  <c:v>415.83241356090002</c:v>
                </c:pt>
                <c:pt idx="14">
                  <c:v>453.70228750033834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4-4567-A4CA-B99A4E6E4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62380399"/>
        <c:axId val="362379439"/>
      </c:barChart>
      <c:lineChart>
        <c:grouping val="standard"/>
        <c:varyColors val="0"/>
        <c:ser>
          <c:idx val="1"/>
          <c:order val="1"/>
          <c:tx>
            <c:strRef>
              <c:f>'[Valores simulacion foro inale.xlsx]Resumen'!$A$78</c:f>
              <c:strCache>
                <c:ptCount val="1"/>
                <c:pt idx="0">
                  <c:v>Variacion exportaciones con PTF (100%)</c:v>
                </c:pt>
              </c:strCache>
            </c:strRef>
          </c:tx>
          <c:spPr>
            <a:ln w="44450" cap="rnd">
              <a:solidFill>
                <a:srgbClr val="3A4E6F"/>
              </a:solidFill>
              <a:round/>
            </a:ln>
            <a:effectLst/>
          </c:spPr>
          <c:marker>
            <c:symbol val="none"/>
          </c:marker>
          <c:cat>
            <c:numRef>
              <c:f>'[Valores simulacion foro inale.xlsx]Resumen'!$B$76:$P$76</c:f>
              <c:numCache>
                <c:formatCode>General</c:formatCode>
                <c:ptCount val="1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</c:numCache>
            </c:numRef>
          </c:cat>
          <c:val>
            <c:numRef>
              <c:f>'[Valores simulacion foro inale.xlsx]Resumen'!$B$78:$P$78</c:f>
              <c:numCache>
                <c:formatCode>_(* #,##0.00_);_(* \(#,##0.00\);_(* "-"??_);_(@_)</c:formatCode>
                <c:ptCount val="15"/>
                <c:pt idx="0">
                  <c:v>38.97536015772539</c:v>
                </c:pt>
                <c:pt idx="1">
                  <c:v>80.145920748145045</c:v>
                </c:pt>
                <c:pt idx="2">
                  <c:v>123.63532155085807</c:v>
                </c:pt>
                <c:pt idx="3">
                  <c:v>169.57416608092581</c:v>
                </c:pt>
                <c:pt idx="4">
                  <c:v>218.10041380577547</c:v>
                </c:pt>
                <c:pt idx="5">
                  <c:v>269.3597944528492</c:v>
                </c:pt>
                <c:pt idx="6">
                  <c:v>323.50624565220846</c:v>
                </c:pt>
                <c:pt idx="7">
                  <c:v>380.70237522838534</c:v>
                </c:pt>
                <c:pt idx="8">
                  <c:v>441.11994952979262</c:v>
                </c:pt>
                <c:pt idx="9">
                  <c:v>504.94040926220191</c:v>
                </c:pt>
                <c:pt idx="10">
                  <c:v>572.35541437539496</c:v>
                </c:pt>
                <c:pt idx="11">
                  <c:v>643.56741963934178</c:v>
                </c:pt>
                <c:pt idx="12">
                  <c:v>718.79028263842747</c:v>
                </c:pt>
                <c:pt idx="13">
                  <c:v>798.24990600960064</c:v>
                </c:pt>
                <c:pt idx="14">
                  <c:v>882.18491585315633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C4-4567-A4CA-B99A4E6E4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380399"/>
        <c:axId val="362379439"/>
      </c:lineChart>
      <c:catAx>
        <c:axId val="36238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UY"/>
          </a:p>
        </c:txPr>
        <c:crossAx val="362379439"/>
        <c:crosses val="autoZero"/>
        <c:auto val="1"/>
        <c:lblAlgn val="ctr"/>
        <c:lblOffset val="100"/>
        <c:tickLblSkip val="1"/>
        <c:noMultiLvlLbl val="0"/>
      </c:catAx>
      <c:valAx>
        <c:axId val="36237943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Millones de dólares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s-UY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UY"/>
          </a:p>
        </c:txPr>
        <c:crossAx val="362380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U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UY" sz="2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Consumo de los hogares</a:t>
            </a:r>
          </a:p>
          <a:p>
            <a:pPr>
              <a:defRPr/>
            </a:pPr>
            <a:r>
              <a:rPr lang="es-UY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Variación</a:t>
            </a:r>
            <a:r>
              <a:rPr lang="es-UY" sz="240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2035 respecto al 2020</a:t>
            </a:r>
            <a:endParaRPr lang="es-UY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65378205128205"/>
          <c:w val="1"/>
          <c:h val="0.5924506410256410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523075072"/>
        <c:axId val="523073272"/>
      </c:barChart>
      <c:catAx>
        <c:axId val="52307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UY"/>
          </a:p>
        </c:txPr>
        <c:crossAx val="523073272"/>
        <c:crosses val="autoZero"/>
        <c:auto val="1"/>
        <c:lblAlgn val="ctr"/>
        <c:lblOffset val="100"/>
        <c:noMultiLvlLbl val="0"/>
      </c:catAx>
      <c:valAx>
        <c:axId val="523073272"/>
        <c:scaling>
          <c:orientation val="minMax"/>
          <c:max val="0.70000000000000007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2307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'[Valores simulacion foro inale.xlsx]HH Tasa promedio de crecimiento'!$B$24</c:f>
              <c:strCache>
                <c:ptCount val="1"/>
                <c:pt idx="0">
                  <c:v>lácteos industriales</c:v>
                </c:pt>
              </c:strCache>
            </c:strRef>
          </c:tx>
          <c:spPr>
            <a:solidFill>
              <a:srgbClr val="3A4E6F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U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'[Valores simulacion foro inale.xlsx]HH Tasa promedio de crecimiento'!$C$23:$D$23</c:f>
              <c:strCache>
                <c:ptCount val="2"/>
                <c:pt idx="0">
                  <c:v>Tendencia (61%)</c:v>
                </c:pt>
                <c:pt idx="1">
                  <c:v>Con PTF (100%)</c:v>
                </c:pt>
              </c:strCache>
            </c:strRef>
          </c:cat>
          <c:val>
            <c:numRef>
              <c:f>'[Valores simulacion foro inale.xlsx]HH Tasa promedio de crecimiento'!$C$24:$D$24</c:f>
              <c:numCache>
                <c:formatCode>0.00%</c:formatCode>
                <c:ptCount val="2"/>
                <c:pt idx="0">
                  <c:v>3.0622902936980202E-2</c:v>
                </c:pt>
                <c:pt idx="1">
                  <c:v>3.4548213135572499E-2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8-4F75-B182-A810B23062A2}"/>
            </c:ext>
          </c:extLst>
        </c:ser>
        <c:ser>
          <c:idx val="1"/>
          <c:order val="1"/>
          <c:tx>
            <c:strRef>
              <c:f>'[Valores simulacion foro inale.xlsx]HH Tasa promedio de crecimiento'!$B$25</c:f>
              <c:strCache>
                <c:ptCount val="1"/>
                <c:pt idx="0">
                  <c:v>quesos artesanales</c:v>
                </c:pt>
              </c:strCache>
            </c:strRef>
          </c:tx>
          <c:spPr>
            <a:solidFill>
              <a:srgbClr val="82961E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U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'[Valores simulacion foro inale.xlsx]HH Tasa promedio de crecimiento'!$C$23:$D$23</c:f>
              <c:strCache>
                <c:ptCount val="2"/>
                <c:pt idx="0">
                  <c:v>Tendencia (61%)</c:v>
                </c:pt>
                <c:pt idx="1">
                  <c:v>Con PTF (100%)</c:v>
                </c:pt>
              </c:strCache>
            </c:strRef>
          </c:cat>
          <c:val>
            <c:numRef>
              <c:f>'[Valores simulacion foro inale.xlsx]HH Tasa promedio de crecimiento'!$C$25:$D$25</c:f>
              <c:numCache>
                <c:formatCode>0.00%</c:formatCode>
                <c:ptCount val="2"/>
                <c:pt idx="0">
                  <c:v>3.0709911793156901E-2</c:v>
                </c:pt>
                <c:pt idx="1">
                  <c:v>3.1979891662768496E-2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8-4F75-B182-A810B23062A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2868640"/>
        <c:axId val="802865280"/>
      </c:barChart>
      <c:catAx>
        <c:axId val="8028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UY"/>
          </a:p>
        </c:txPr>
        <c:crossAx val="802865280"/>
        <c:crosses val="autoZero"/>
        <c:auto val="1"/>
        <c:lblAlgn val="ctr"/>
        <c:lblOffset val="100"/>
        <c:noMultiLvlLbl val="0"/>
      </c:catAx>
      <c:valAx>
        <c:axId val="802865280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UY"/>
          </a:p>
        </c:txPr>
        <c:crossAx val="80286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U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'[Valores simulacion foro inale.xlsx]Resumen'!$A$91</c:f>
              <c:strCache>
                <c:ptCount val="1"/>
                <c:pt idx="0">
                  <c:v>Variacion de importaciones resepcto a tendencia</c:v>
                </c:pt>
              </c:strCache>
            </c:strRef>
          </c:tx>
          <c:spPr>
            <a:solidFill>
              <a:srgbClr val="82961E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'[Valores simulacion foro inale.xlsx]Resumen'!$B$90:$P$90</c:f>
              <c:numCache>
                <c:formatCode>General</c:formatCode>
                <c:ptCount val="1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</c:numCache>
            </c:numRef>
          </c:cat>
          <c:val>
            <c:numRef>
              <c:f>'[Valores simulacion foro inale.xlsx]Resumen'!$B$91:$P$91</c:f>
              <c:numCache>
                <c:formatCode>_(* #,##0.00_);_(* \(#,##0.00\);_(* "-"??_);_(@_)</c:formatCode>
                <c:ptCount val="15"/>
                <c:pt idx="0">
                  <c:v>-0.12228651642659116</c:v>
                </c:pt>
                <c:pt idx="1">
                  <c:v>-0.25076996905087157</c:v>
                </c:pt>
                <c:pt idx="2">
                  <c:v>-0.3856871900767409</c:v>
                </c:pt>
                <c:pt idx="3">
                  <c:v>-0.52728310111023902</c:v>
                </c:pt>
                <c:pt idx="4">
                  <c:v>-0.6758109735794342</c:v>
                </c:pt>
                <c:pt idx="5">
                  <c:v>-0.83153269724430956</c:v>
                </c:pt>
                <c:pt idx="6">
                  <c:v>-0.99471905704218599</c:v>
                </c:pt>
                <c:pt idx="7">
                  <c:v>-1.1656500185215819</c:v>
                </c:pt>
                <c:pt idx="8">
                  <c:v>-1.3446150221249731</c:v>
                </c:pt>
                <c:pt idx="9">
                  <c:v>-1.5319132865886438</c:v>
                </c:pt>
                <c:pt idx="10">
                  <c:v>-1.7278541217358914</c:v>
                </c:pt>
                <c:pt idx="11">
                  <c:v>-1.9327572509480433</c:v>
                </c:pt>
                <c:pt idx="12">
                  <c:v>-2.1469531436062432</c:v>
                </c:pt>
                <c:pt idx="13">
                  <c:v>-2.3707833578057027</c:v>
                </c:pt>
                <c:pt idx="14">
                  <c:v>-2.6046008936531102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BB-4D40-9961-1D450918C1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7"/>
        <c:axId val="363395023"/>
        <c:axId val="363395983"/>
      </c:barChart>
      <c:catAx>
        <c:axId val="363395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UY"/>
          </a:p>
        </c:txPr>
        <c:crossAx val="363395983"/>
        <c:crosses val="autoZero"/>
        <c:auto val="1"/>
        <c:lblAlgn val="ctr"/>
        <c:lblOffset val="100"/>
        <c:noMultiLvlLbl val="0"/>
      </c:catAx>
      <c:valAx>
        <c:axId val="36339598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s-UY" sz="140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Millones de dólares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s-UY"/>
            </a:p>
          </c:txPr>
        </c:title>
        <c:numFmt formatCode="_-* #,##0.0_-;\-* #,##0.0_-;_-* &quot;-&quot;?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UY"/>
          </a:p>
        </c:txPr>
        <c:crossAx val="363395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UY" sz="2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 agregado en tambos</a:t>
            </a:r>
          </a:p>
          <a:p>
            <a:pPr>
              <a:defRPr/>
            </a:pPr>
            <a:r>
              <a:rPr lang="es-UY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Variación 2035</a:t>
            </a:r>
            <a:r>
              <a:rPr lang="es-UY" sz="240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respecto al 2020</a:t>
            </a:r>
            <a:endParaRPr lang="es-UY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296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282-4730-958B-1A53028976D3}"/>
              </c:ext>
            </c:extLst>
          </c:dPt>
          <c:dPt>
            <c:idx val="1"/>
            <c:invertIfNegative val="0"/>
            <c:bubble3D val="0"/>
            <c:spPr>
              <a:solidFill>
                <a:srgbClr val="3A4E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82-4730-958B-1A53028976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UY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Resumen!$H$14:$I$14</c:f>
              <c:numCache>
                <c:formatCode>General</c:formatCode>
                <c:ptCount val="2"/>
                <c:pt idx="0">
                  <c:v>2035</c:v>
                </c:pt>
                <c:pt idx="1">
                  <c:v>2035</c:v>
                </c:pt>
              </c:numCache>
            </c:numRef>
          </c:cat>
          <c:val>
            <c:numRef>
              <c:f>Resumen!$H$32:$I$32</c:f>
              <c:numCache>
                <c:formatCode>0%</c:formatCode>
                <c:ptCount val="2"/>
                <c:pt idx="0">
                  <c:v>0.61448651081554329</c:v>
                </c:pt>
                <c:pt idx="1">
                  <c:v>0.99995313470451297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00-4BF8-96BD-1B0C28ED6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23076872"/>
        <c:axId val="523075792"/>
      </c:barChart>
      <c:catAx>
        <c:axId val="523076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3075792"/>
        <c:crosses val="autoZero"/>
        <c:auto val="1"/>
        <c:lblAlgn val="ctr"/>
        <c:lblOffset val="100"/>
        <c:noMultiLvlLbl val="0"/>
      </c:catAx>
      <c:valAx>
        <c:axId val="523075792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23076872"/>
        <c:crosses val="autoZero"/>
        <c:crossBetween val="between"/>
        <c:majorUnit val="0.3000000000000000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UY" sz="2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 agregado en industria</a:t>
            </a:r>
          </a:p>
          <a:p>
            <a:pPr>
              <a:defRPr/>
            </a:pPr>
            <a:r>
              <a:rPr lang="es-UY" sz="240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Variación</a:t>
            </a:r>
            <a:r>
              <a:rPr lang="es-UY" sz="2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2035 respecto al 2020</a:t>
            </a:r>
            <a:endParaRPr lang="es-UY" sz="120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296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BE0-433C-B8E2-79499646545A}"/>
              </c:ext>
            </c:extLst>
          </c:dPt>
          <c:dPt>
            <c:idx val="1"/>
            <c:invertIfNegative val="0"/>
            <c:bubble3D val="0"/>
            <c:spPr>
              <a:solidFill>
                <a:srgbClr val="3A4E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E0-433C-B8E2-7949964654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UY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Resumen!$H$14:$I$14</c:f>
              <c:numCache>
                <c:formatCode>General</c:formatCode>
                <c:ptCount val="2"/>
                <c:pt idx="0">
                  <c:v>2035</c:v>
                </c:pt>
                <c:pt idx="1">
                  <c:v>2035</c:v>
                </c:pt>
              </c:numCache>
            </c:numRef>
          </c:cat>
          <c:val>
            <c:numRef>
              <c:f>Resumen!$H$35:$I$35</c:f>
              <c:numCache>
                <c:formatCode>0%</c:formatCode>
                <c:ptCount val="2"/>
                <c:pt idx="0">
                  <c:v>0.61509685872402309</c:v>
                </c:pt>
                <c:pt idx="1">
                  <c:v>1.0054200703492122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E-4D21-8E1A-15DA30F48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23076872"/>
        <c:axId val="523075792"/>
      </c:barChart>
      <c:catAx>
        <c:axId val="523076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3075792"/>
        <c:crosses val="autoZero"/>
        <c:auto val="1"/>
        <c:lblAlgn val="ctr"/>
        <c:lblOffset val="100"/>
        <c:noMultiLvlLbl val="0"/>
      </c:catAx>
      <c:valAx>
        <c:axId val="5230757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23076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3C7B3-044E-446B-8734-D1F47BA66378}" type="datetimeFigureOut">
              <a:rPr lang="es-UY" smtClean="0"/>
              <a:t>31/5/2023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8C6A-58F5-4290-B98D-D143A28B63E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4755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EA4F2-2D16-4CC5-A39D-408F385776C1}" type="slidenum">
              <a:rPr kumimoji="0" lang="es-U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U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58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EA4F2-2D16-4CC5-A39D-408F385776C1}" type="slidenum">
              <a:rPr kumimoji="0" lang="es-U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s-U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88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84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90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2" y="366718"/>
            <a:ext cx="2057401" cy="78009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5" y="366718"/>
            <a:ext cx="5969001" cy="78009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05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19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30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3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8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03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CDBC-1886-5342-BBAB-3AF495D1B8D0}" type="datetimeFigureOut">
              <a:rPr lang="es-ES" smtClean="0"/>
              <a:t>31/05/2023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49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png"/><Relationship Id="rId7" Type="http://schemas.openxmlformats.org/officeDocument/2006/relationships/image" Target="../media/image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69A324-776B-4137-AAC2-72A8826B7519}"/>
              </a:ext>
            </a:extLst>
          </p:cNvPr>
          <p:cNvSpPr txBox="1"/>
          <p:nvPr/>
        </p:nvSpPr>
        <p:spPr>
          <a:xfrm>
            <a:off x="2148597" y="770146"/>
            <a:ext cx="8337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Guía para la formulación del Plan de Desarrollo Estratégico de la Cadena Láctea a 15 años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821A0C-6ADD-7709-C9DA-33B21C14F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431" y="3236347"/>
            <a:ext cx="4189139" cy="1775923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D12F549-857E-1731-DF1D-C3AA4B77E732}"/>
              </a:ext>
            </a:extLst>
          </p:cNvPr>
          <p:cNvCxnSpPr/>
          <p:nvPr/>
        </p:nvCxnSpPr>
        <p:spPr>
          <a:xfrm>
            <a:off x="2005263" y="683899"/>
            <a:ext cx="0" cy="2182232"/>
          </a:xfrm>
          <a:prstGeom prst="line">
            <a:avLst/>
          </a:prstGeom>
          <a:ln>
            <a:solidFill>
              <a:srgbClr val="BDD8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96918F6D-C3EA-77CA-5C62-6B4A429EF668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E2F9201-88DF-BD26-D34B-6FBC11A98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712B5C88-E4B0-3783-1E08-38D8335E9E3E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F16936AB-1D71-669E-6D02-0052DE2B714E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3A2EF7B-227B-4161-0F87-C0EBAB328F45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B5DD984B-ECB4-419E-4B5B-FA7F108CB510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7968E87B-51BF-DC74-C427-70E192A24E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FE2073B-E1EE-F2FA-D684-93EFE36FCB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69A324-776B-4137-AAC2-72A8826B7519}"/>
              </a:ext>
            </a:extLst>
          </p:cNvPr>
          <p:cNvSpPr txBox="1"/>
          <p:nvPr/>
        </p:nvSpPr>
        <p:spPr>
          <a:xfrm>
            <a:off x="3578087" y="1814673"/>
            <a:ext cx="7412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Contribución de INALE </a:t>
            </a:r>
          </a:p>
          <a:p>
            <a:r>
              <a:rPr lang="es-ES" sz="36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generar capacidades a </a:t>
            </a:r>
          </a:p>
          <a:p>
            <a:r>
              <a:rPr lang="es-ES" sz="36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necesidades estructurales</a:t>
            </a:r>
            <a:endParaRPr lang="es-UY" sz="36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Flecha: pentágono 21">
            <a:extLst>
              <a:ext uri="{FF2B5EF4-FFF2-40B4-BE49-F238E27FC236}">
                <a16:creationId xmlns:a16="http://schemas.microsoft.com/office/drawing/2014/main" id="{89B8E573-3256-E90C-4206-BF33001DE116}"/>
              </a:ext>
            </a:extLst>
          </p:cNvPr>
          <p:cNvSpPr/>
          <p:nvPr/>
        </p:nvSpPr>
        <p:spPr>
          <a:xfrm>
            <a:off x="1825651" y="2164671"/>
            <a:ext cx="1646419" cy="1054330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82FCBFA-9EF5-7529-FDA6-8E797E38579B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E9F26B2-2DD0-996B-79B2-60346249E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4930F5-A3DD-DE1E-6879-EDC797904DAC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6AE8BBA4-76C9-5E7D-D7C3-76A1C7064ED7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02736AE4-B407-ECA5-C263-83D8F8AC7929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7EA63AED-2DE6-E7F9-FCBC-C739261C3751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3B34E538-838A-2538-7F87-CF8CB2462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8FB3CA9-CA14-3A30-8C88-C48267D243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69A324-776B-4137-AAC2-72A8826B7519}"/>
              </a:ext>
            </a:extLst>
          </p:cNvPr>
          <p:cNvSpPr txBox="1"/>
          <p:nvPr/>
        </p:nvSpPr>
        <p:spPr>
          <a:xfrm>
            <a:off x="4163047" y="2423932"/>
            <a:ext cx="674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Inserción</a:t>
            </a:r>
            <a:r>
              <a:rPr lang="es-E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36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internacional</a:t>
            </a:r>
            <a:endParaRPr lang="es-UY" sz="36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ED4ABBC-085E-56FE-9BB8-5D17D2065E5F}"/>
              </a:ext>
            </a:extLst>
          </p:cNvPr>
          <p:cNvGrpSpPr/>
          <p:nvPr/>
        </p:nvGrpSpPr>
        <p:grpSpPr>
          <a:xfrm>
            <a:off x="1524001" y="1716152"/>
            <a:ext cx="2962501" cy="2661393"/>
            <a:chOff x="5824844" y="3199879"/>
            <a:chExt cx="2962501" cy="2661393"/>
          </a:xfrm>
        </p:grpSpPr>
        <p:grpSp>
          <p:nvGrpSpPr>
            <p:cNvPr id="15" name="Group 2">
              <a:extLst>
                <a:ext uri="{FF2B5EF4-FFF2-40B4-BE49-F238E27FC236}">
                  <a16:creationId xmlns:a16="http://schemas.microsoft.com/office/drawing/2014/main" id="{1EC9AAA7-290F-3FB5-692D-A0FFFAEEA25F}"/>
                </a:ext>
              </a:extLst>
            </p:cNvPr>
            <p:cNvGrpSpPr/>
            <p:nvPr/>
          </p:nvGrpSpPr>
          <p:grpSpPr>
            <a:xfrm>
              <a:off x="5824844" y="3199879"/>
              <a:ext cx="2962501" cy="2661393"/>
              <a:chOff x="0" y="0"/>
              <a:chExt cx="2735372" cy="2343901"/>
            </a:xfrm>
          </p:grpSpPr>
          <p:grpSp>
            <p:nvGrpSpPr>
              <p:cNvPr id="16" name="Group 3">
                <a:extLst>
                  <a:ext uri="{FF2B5EF4-FFF2-40B4-BE49-F238E27FC236}">
                    <a16:creationId xmlns:a16="http://schemas.microsoft.com/office/drawing/2014/main" id="{AF960BE8-1F7E-125F-6C06-EF217BCBD9E6}"/>
                  </a:ext>
                </a:extLst>
              </p:cNvPr>
              <p:cNvGrpSpPr/>
              <p:nvPr/>
            </p:nvGrpSpPr>
            <p:grpSpPr>
              <a:xfrm>
                <a:off x="470260" y="0"/>
                <a:ext cx="1794853" cy="1794853"/>
                <a:chOff x="0" y="0"/>
                <a:chExt cx="6350000" cy="6350000"/>
              </a:xfrm>
            </p:grpSpPr>
            <p:sp>
              <p:nvSpPr>
                <p:cNvPr id="18" name="Freeform 4">
                  <a:extLst>
                    <a:ext uri="{FF2B5EF4-FFF2-40B4-BE49-F238E27FC236}">
                      <a16:creationId xmlns:a16="http://schemas.microsoft.com/office/drawing/2014/main" id="{808CE02D-BB7B-3EA0-922C-A6AC3DF4EBFB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193C6F"/>
                </a:solidFill>
              </p:spPr>
            </p:sp>
          </p:grpSp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4DD8E627-B885-FF06-6CF3-895AC30A951F}"/>
                  </a:ext>
                </a:extLst>
              </p:cNvPr>
              <p:cNvSpPr txBox="1"/>
              <p:nvPr/>
            </p:nvSpPr>
            <p:spPr>
              <a:xfrm>
                <a:off x="0" y="2089104"/>
                <a:ext cx="2735372" cy="2547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42"/>
                  </a:lnSpc>
                </a:pPr>
                <a:endParaRPr lang="en-US" sz="1628" dirty="0">
                  <a:solidFill>
                    <a:srgbClr val="193C6F"/>
                  </a:solidFill>
                  <a:latin typeface="Poppins Light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65CFE58-D3EF-3285-1BF6-A330D897A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116240" y="4037745"/>
              <a:ext cx="820325" cy="8203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44647AD-E28A-9F33-5797-CFAB19630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338489" y="3258600"/>
              <a:ext cx="1967132" cy="1293389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35ED2BF3-0DA0-646D-650B-0FBCBBC93D62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E748AC33-2897-886B-AC29-F59786FAE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1D179A92-4040-639E-D71B-59CB0525B3C4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55F0EE94-7EE8-080D-AA16-E3E6F68618D6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7707CD69-FC79-832A-05DF-644F8D8D6A33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5135BBEB-87FB-FA19-3CCD-B97B7ED7A9E9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B23BB4D0-C36D-F6E1-3E9F-1502A41F0E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6B259B4-78AC-D878-81A7-28EDB933DD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3D042EB1-F875-E9CE-14C6-0A848C7A2C96}"/>
              </a:ext>
            </a:extLst>
          </p:cNvPr>
          <p:cNvSpPr/>
          <p:nvPr/>
        </p:nvSpPr>
        <p:spPr>
          <a:xfrm>
            <a:off x="1816806" y="192747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EA020B-E838-625E-0144-20828CCBB47A}"/>
              </a:ext>
            </a:extLst>
          </p:cNvPr>
          <p:cNvSpPr txBox="1"/>
          <p:nvPr/>
        </p:nvSpPr>
        <p:spPr>
          <a:xfrm>
            <a:off x="2336695" y="139083"/>
            <a:ext cx="3726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Inserción internacional</a:t>
            </a:r>
          </a:p>
        </p:txBody>
      </p:sp>
      <p:graphicFrame>
        <p:nvGraphicFramePr>
          <p:cNvPr id="4" name="Tabla 12">
            <a:extLst>
              <a:ext uri="{FF2B5EF4-FFF2-40B4-BE49-F238E27FC236}">
                <a16:creationId xmlns:a16="http://schemas.microsoft.com/office/drawing/2014/main" id="{52A7B5CB-193B-EBB8-7FEF-3E887EA49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866599"/>
              </p:ext>
            </p:extLst>
          </p:nvPr>
        </p:nvGraphicFramePr>
        <p:xfrm>
          <a:off x="0" y="691863"/>
          <a:ext cx="12187570" cy="5007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873">
                  <a:extLst>
                    <a:ext uri="{9D8B030D-6E8A-4147-A177-3AD203B41FA5}">
                      <a16:colId xmlns:a16="http://schemas.microsoft.com/office/drawing/2014/main" val="4141119557"/>
                    </a:ext>
                  </a:extLst>
                </a:gridCol>
                <a:gridCol w="4033912">
                  <a:extLst>
                    <a:ext uri="{9D8B030D-6E8A-4147-A177-3AD203B41FA5}">
                      <a16:colId xmlns:a16="http://schemas.microsoft.com/office/drawing/2014/main" val="822691059"/>
                    </a:ext>
                  </a:extLst>
                </a:gridCol>
                <a:gridCol w="4653785">
                  <a:extLst>
                    <a:ext uri="{9D8B030D-6E8A-4147-A177-3AD203B41FA5}">
                      <a16:colId xmlns:a16="http://schemas.microsoft.com/office/drawing/2014/main" val="1133778374"/>
                    </a:ext>
                  </a:extLst>
                </a:gridCol>
              </a:tblGrid>
              <a:tr h="654515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Necesidades</a:t>
                      </a:r>
                      <a:endParaRPr lang="es-UY" sz="2400" dirty="0"/>
                    </a:p>
                  </a:txBody>
                  <a:tcPr>
                    <a:solidFill>
                      <a:srgbClr val="3A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Capacidades en curso</a:t>
                      </a:r>
                      <a:endParaRPr lang="es-UY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Capacidades a generar</a:t>
                      </a:r>
                      <a:endParaRPr lang="es-UY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E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50358"/>
                  </a:ext>
                </a:extLst>
              </a:tr>
              <a:tr h="1334731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Acuerdos comerciales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Acuerdos vigentes</a:t>
                      </a:r>
                      <a:endParaRPr lang="es-ES" sz="2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UY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Nuevos acuerdos y profundizar los</a:t>
                      </a:r>
                      <a:r>
                        <a:rPr lang="es-UY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s-UY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existentes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45481"/>
                  </a:ext>
                </a:extLst>
              </a:tr>
              <a:tr h="1484607">
                <a:tc>
                  <a:txBody>
                    <a:bodyPr/>
                    <a:lstStyle/>
                    <a:p>
                      <a:r>
                        <a:rPr lang="es-ES" sz="2200" b="1" dirty="0"/>
                        <a:t>Coordinación inter Institucional</a:t>
                      </a:r>
                      <a:endParaRPr lang="es-UY" sz="2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Grupo de acceso a mercados </a:t>
                      </a:r>
                      <a:r>
                        <a:rPr lang="es-ES" sz="1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pt-BR" sz="1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CILU, MGAP, MRREE, MEF e INALE)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200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Generar insumos para avanzar hacia una Estrategia país</a:t>
                      </a:r>
                      <a:endParaRPr lang="es-UY" sz="2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419116"/>
                  </a:ext>
                </a:extLst>
              </a:tr>
              <a:tr h="1533550">
                <a:tc>
                  <a:txBody>
                    <a:bodyPr/>
                    <a:lstStyle/>
                    <a:p>
                      <a:r>
                        <a:rPr lang="es-ES" sz="2200" b="1" dirty="0"/>
                        <a:t>Inteligencia de mercados</a:t>
                      </a:r>
                      <a:endParaRPr lang="es-UY" sz="2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Fortalecimiento del equipo técnico y acceso a datos internacionales</a:t>
                      </a:r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Generar información comercial oportuna</a:t>
                      </a:r>
                      <a:endParaRPr lang="es-UY" sz="22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703727"/>
                  </a:ext>
                </a:extLst>
              </a:tr>
            </a:tbl>
          </a:graphicData>
        </a:graphic>
      </p:graphicFrame>
      <p:grpSp>
        <p:nvGrpSpPr>
          <p:cNvPr id="13" name="Grupo 12">
            <a:extLst>
              <a:ext uri="{FF2B5EF4-FFF2-40B4-BE49-F238E27FC236}">
                <a16:creationId xmlns:a16="http://schemas.microsoft.com/office/drawing/2014/main" id="{134D5C1D-03E0-1935-01B1-3D4EA230FEB9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AC666FF1-9F1F-1E6B-F77B-9BE9C0022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A411F4FF-97F6-12AF-7AC6-C1FD4E2E7FB7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42CEEFFC-F63A-D340-B4FC-FB517806ADFE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EEFFEDEA-C1B5-EFA1-F277-9B59C1105085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204EB2CD-E1DD-DCA0-ABA7-8DF557BC741E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78ACDA93-E4D4-0181-4C7F-B704CC9A7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5F8168A-C32F-C429-624A-D610B1E9B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E8981BE8-F274-1A5F-D97C-E104CA542A1A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15F649C4-93E6-491C-B7BE-8F3817A7496A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58AF4C51-B9C5-46B2-8260-8C4831A85AD3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A938B1F2-3E93-4480-BD4A-1940C4BB70FA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B3D47EE7-F480-4752-A9DD-6D1F52B9E73A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4E69A324-776B-4137-AAC2-72A8826B7519}"/>
              </a:ext>
            </a:extLst>
          </p:cNvPr>
          <p:cNvSpPr txBox="1"/>
          <p:nvPr/>
        </p:nvSpPr>
        <p:spPr>
          <a:xfrm>
            <a:off x="3762476" y="2250400"/>
            <a:ext cx="674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Industrialización de lácteos</a:t>
            </a:r>
            <a:endParaRPr lang="es-UY" sz="3600" b="1" dirty="0">
              <a:solidFill>
                <a:srgbClr val="3A4E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34CF0670-A8BA-8744-3192-B99FB07C132A}"/>
              </a:ext>
            </a:extLst>
          </p:cNvPr>
          <p:cNvSpPr/>
          <p:nvPr/>
        </p:nvSpPr>
        <p:spPr>
          <a:xfrm>
            <a:off x="1951702" y="1749288"/>
            <a:ext cx="1679395" cy="1592931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93C6F"/>
          </a:solidFill>
        </p:spPr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6ED3D1E8-F739-29B6-D68F-672397F1A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53258" y="2188404"/>
            <a:ext cx="720320" cy="634782"/>
          </a:xfrm>
          <a:prstGeom prst="rect">
            <a:avLst/>
          </a:prstGeom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CFC1A3B5-C732-0899-C735-97696C9C75A9}"/>
              </a:ext>
            </a:extLst>
          </p:cNvPr>
          <p:cNvSpPr/>
          <p:nvPr/>
        </p:nvSpPr>
        <p:spPr>
          <a:xfrm>
            <a:off x="1951702" y="1777101"/>
            <a:ext cx="1679395" cy="1592931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93C6F"/>
          </a:solidFill>
        </p:spPr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75DD1EB4-5406-7905-6CFE-E4257D3ED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53258" y="2216217"/>
            <a:ext cx="720320" cy="63478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73CF5B9-8C07-CDFC-12EB-88D622318C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6900387-6043-5B2B-A6FA-B490E1542E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3D042EB1-F875-E9CE-14C6-0A848C7A2C96}"/>
              </a:ext>
            </a:extLst>
          </p:cNvPr>
          <p:cNvSpPr/>
          <p:nvPr/>
        </p:nvSpPr>
        <p:spPr>
          <a:xfrm>
            <a:off x="1816806" y="192747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EA020B-E838-625E-0144-20828CCBB47A}"/>
              </a:ext>
            </a:extLst>
          </p:cNvPr>
          <p:cNvSpPr txBox="1"/>
          <p:nvPr/>
        </p:nvSpPr>
        <p:spPr>
          <a:xfrm>
            <a:off x="2336694" y="139083"/>
            <a:ext cx="423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Industrialización de lácteos</a:t>
            </a:r>
          </a:p>
        </p:txBody>
      </p:sp>
      <p:graphicFrame>
        <p:nvGraphicFramePr>
          <p:cNvPr id="4" name="Tabla 12">
            <a:extLst>
              <a:ext uri="{FF2B5EF4-FFF2-40B4-BE49-F238E27FC236}">
                <a16:creationId xmlns:a16="http://schemas.microsoft.com/office/drawing/2014/main" id="{52A7B5CB-193B-EBB8-7FEF-3E887EA49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47090"/>
              </p:ext>
            </p:extLst>
          </p:nvPr>
        </p:nvGraphicFramePr>
        <p:xfrm>
          <a:off x="0" y="682065"/>
          <a:ext cx="12187570" cy="4986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873">
                  <a:extLst>
                    <a:ext uri="{9D8B030D-6E8A-4147-A177-3AD203B41FA5}">
                      <a16:colId xmlns:a16="http://schemas.microsoft.com/office/drawing/2014/main" val="4141119557"/>
                    </a:ext>
                  </a:extLst>
                </a:gridCol>
                <a:gridCol w="4033912">
                  <a:extLst>
                    <a:ext uri="{9D8B030D-6E8A-4147-A177-3AD203B41FA5}">
                      <a16:colId xmlns:a16="http://schemas.microsoft.com/office/drawing/2014/main" val="822691059"/>
                    </a:ext>
                  </a:extLst>
                </a:gridCol>
                <a:gridCol w="4653785">
                  <a:extLst>
                    <a:ext uri="{9D8B030D-6E8A-4147-A177-3AD203B41FA5}">
                      <a16:colId xmlns:a16="http://schemas.microsoft.com/office/drawing/2014/main" val="1133778374"/>
                    </a:ext>
                  </a:extLst>
                </a:gridCol>
              </a:tblGrid>
              <a:tr h="645468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Necesidades</a:t>
                      </a:r>
                      <a:endParaRPr lang="es-UY" sz="2400" dirty="0"/>
                    </a:p>
                  </a:txBody>
                  <a:tcPr>
                    <a:solidFill>
                      <a:srgbClr val="3A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Capacidades en curso</a:t>
                      </a:r>
                      <a:endParaRPr lang="es-UY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Capacidades a generar</a:t>
                      </a:r>
                      <a:endParaRPr lang="es-UY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E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50358"/>
                  </a:ext>
                </a:extLst>
              </a:tr>
              <a:tr h="186630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Mejorar la competitividad en la producción quesos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-Modelos</a:t>
                      </a:r>
                      <a:r>
                        <a:rPr lang="es-ES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 márgenes industriales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-Determinación de capacidad utilizada por industria</a:t>
                      </a:r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Comparación del desempeño de industrias locales e internacionales.</a:t>
                      </a:r>
                      <a:endParaRPr lang="es-UY" sz="2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45481"/>
                  </a:ext>
                </a:extLst>
              </a:tr>
              <a:tr h="115839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Relaciones laborales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kern="1200" baseline="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Diagnóstico </a:t>
                      </a:r>
                      <a:r>
                        <a:rPr lang="es-ES" sz="22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sobre relaciones laborales</a:t>
                      </a:r>
                      <a:endParaRPr lang="es-UY" sz="2200" dirty="0"/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es-MX" sz="22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Hoja de ruta que considere</a:t>
                      </a:r>
                      <a:r>
                        <a:rPr lang="es-MX" sz="2200" kern="1200" baseline="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el impacto de </a:t>
                      </a:r>
                      <a:r>
                        <a:rPr lang="es-MX" sz="22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las nuevas tecnologías</a:t>
                      </a:r>
                      <a:endParaRPr lang="es-UY" sz="2200" kern="1200" dirty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419116"/>
                  </a:ext>
                </a:extLst>
              </a:tr>
              <a:tr h="1316281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Investigación,</a:t>
                      </a:r>
                      <a:r>
                        <a:rPr lang="es-ES" sz="2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desarrollo e </a:t>
                      </a:r>
                      <a:r>
                        <a:rPr lang="es-E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innovación</a:t>
                      </a:r>
                      <a:endParaRPr lang="es-UY" sz="2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Investigación en el marco de la RTCL con LATU y UTEC</a:t>
                      </a:r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Destinar más recursos para investigación en procesos y productos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703727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C4BB91F8-34C8-2315-DDD5-B902146F3ABA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68F8215-1782-2EB3-2D69-7E87B40DF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C610588-9430-A06F-B350-644563A04A7E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208C1304-C4E4-9ED4-4FAB-039DFCE43117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8A529E9-62D8-34FA-7910-17904BFCEAAB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8D8496C2-7B70-42FF-FA3B-50B7C8CC5BBA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E3372968-68A3-4465-F187-06F137439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8DEC7EF-25BA-3003-29A1-F1DD632457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3D042EB1-F875-E9CE-14C6-0A848C7A2C96}"/>
              </a:ext>
            </a:extLst>
          </p:cNvPr>
          <p:cNvSpPr/>
          <p:nvPr/>
        </p:nvSpPr>
        <p:spPr>
          <a:xfrm>
            <a:off x="1816806" y="192747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EA020B-E838-625E-0144-20828CCBB47A}"/>
              </a:ext>
            </a:extLst>
          </p:cNvPr>
          <p:cNvSpPr txBox="1"/>
          <p:nvPr/>
        </p:nvSpPr>
        <p:spPr>
          <a:xfrm>
            <a:off x="2336694" y="139083"/>
            <a:ext cx="423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Industrialización de lácteos</a:t>
            </a:r>
          </a:p>
        </p:txBody>
      </p:sp>
      <p:graphicFrame>
        <p:nvGraphicFramePr>
          <p:cNvPr id="4" name="Tabla 12">
            <a:extLst>
              <a:ext uri="{FF2B5EF4-FFF2-40B4-BE49-F238E27FC236}">
                <a16:creationId xmlns:a16="http://schemas.microsoft.com/office/drawing/2014/main" id="{52A7B5CB-193B-EBB8-7FEF-3E887EA49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204122"/>
              </p:ext>
            </p:extLst>
          </p:nvPr>
        </p:nvGraphicFramePr>
        <p:xfrm>
          <a:off x="0" y="768058"/>
          <a:ext cx="12192000" cy="4931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145">
                  <a:extLst>
                    <a:ext uri="{9D8B030D-6E8A-4147-A177-3AD203B41FA5}">
                      <a16:colId xmlns:a16="http://schemas.microsoft.com/office/drawing/2014/main" val="4141119557"/>
                    </a:ext>
                  </a:extLst>
                </a:gridCol>
                <a:gridCol w="4035378">
                  <a:extLst>
                    <a:ext uri="{9D8B030D-6E8A-4147-A177-3AD203B41FA5}">
                      <a16:colId xmlns:a16="http://schemas.microsoft.com/office/drawing/2014/main" val="822691059"/>
                    </a:ext>
                  </a:extLst>
                </a:gridCol>
                <a:gridCol w="4655477">
                  <a:extLst>
                    <a:ext uri="{9D8B030D-6E8A-4147-A177-3AD203B41FA5}">
                      <a16:colId xmlns:a16="http://schemas.microsoft.com/office/drawing/2014/main" val="1133778374"/>
                    </a:ext>
                  </a:extLst>
                </a:gridCol>
              </a:tblGrid>
              <a:tr h="73388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Necesidades</a:t>
                      </a:r>
                      <a:endParaRPr lang="es-UY" sz="2400" dirty="0"/>
                    </a:p>
                  </a:txBody>
                  <a:tcPr>
                    <a:solidFill>
                      <a:srgbClr val="3A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Capacidades en curso</a:t>
                      </a:r>
                      <a:endParaRPr lang="es-UY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Capacidades a generar</a:t>
                      </a:r>
                      <a:endParaRPr lang="es-UY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E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50358"/>
                  </a:ext>
                </a:extLst>
              </a:tr>
              <a:tr h="2318524">
                <a:tc>
                  <a:txBody>
                    <a:bodyPr/>
                    <a:lstStyle/>
                    <a:p>
                      <a:r>
                        <a:rPr lang="es-E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Financiamiento para reconversión industrial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Fondo de Reconversión de industrias lácteas </a:t>
                      </a:r>
                      <a:r>
                        <a:rPr lang="es-ES" sz="1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(FRIL)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Créditos BROU</a:t>
                      </a:r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2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Inversiones para mejorar la eficiencia industrial</a:t>
                      </a:r>
                    </a:p>
                    <a:p>
                      <a:pPr algn="l"/>
                      <a:endParaRPr lang="es-UY" sz="2200" kern="1200" dirty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45481"/>
                  </a:ext>
                </a:extLst>
              </a:tr>
              <a:tr h="187880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Logística de exportación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UY" sz="2200" kern="1200" dirty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Mapear procesos para bajar costos y simplificar trámites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419116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4DC3537D-B12B-4DBC-25B2-F75A29B641B3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10C5A64-AF8F-422C-46A5-3060CC7D0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E2B272B-BB26-30D2-2CDE-0F48493AEA2E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41D850AA-FE7F-2E7E-6E93-0ADCADAE0710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3E8A8A3F-FB2A-2585-C0CD-9DD90B1710E1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E97817C8-0E7D-4DC7-802A-3B36E6F62DB7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2AF1BA4C-0E85-7114-F759-F88273094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4E44345-0AC6-9460-F7C8-00E0D644D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69A324-776B-4137-AAC2-72A8826B7519}"/>
              </a:ext>
            </a:extLst>
          </p:cNvPr>
          <p:cNvSpPr txBox="1"/>
          <p:nvPr/>
        </p:nvSpPr>
        <p:spPr>
          <a:xfrm>
            <a:off x="3762476" y="2431389"/>
            <a:ext cx="674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Producción primaria</a:t>
            </a:r>
            <a:endParaRPr lang="es-UY" sz="3600" b="1" dirty="0">
              <a:solidFill>
                <a:srgbClr val="3A4E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034685A-8FFD-59F3-B4D2-7AEB4A0D01ED}"/>
              </a:ext>
            </a:extLst>
          </p:cNvPr>
          <p:cNvGrpSpPr/>
          <p:nvPr/>
        </p:nvGrpSpPr>
        <p:grpSpPr>
          <a:xfrm>
            <a:off x="2004922" y="1982371"/>
            <a:ext cx="1620949" cy="1562022"/>
            <a:chOff x="4874488" y="2555418"/>
            <a:chExt cx="1347739" cy="1347739"/>
          </a:xfrm>
        </p:grpSpPr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BC6E699D-1445-3E7C-42BF-77CA3905DAFE}"/>
                </a:ext>
              </a:extLst>
            </p:cNvPr>
            <p:cNvGrpSpPr/>
            <p:nvPr/>
          </p:nvGrpSpPr>
          <p:grpSpPr>
            <a:xfrm>
              <a:off x="4874488" y="2555418"/>
              <a:ext cx="1347739" cy="1347739"/>
              <a:chOff x="0" y="0"/>
              <a:chExt cx="6350000" cy="6350000"/>
            </a:xfrm>
          </p:grpSpPr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4F1AFAE1-6278-15E2-7B9D-DBB99BDB362A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93C6F"/>
              </a:solidFill>
            </p:spPr>
          </p:sp>
        </p:grpSp>
        <p:pic>
          <p:nvPicPr>
            <p:cNvPr id="7" name="Picture 21">
              <a:extLst>
                <a:ext uri="{FF2B5EF4-FFF2-40B4-BE49-F238E27FC236}">
                  <a16:creationId xmlns:a16="http://schemas.microsoft.com/office/drawing/2014/main" id="{56C2752D-5CD4-0E4D-6DDC-5965BA708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08884" y="2795134"/>
              <a:ext cx="981382" cy="705368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8C48ACA-C888-1B6D-9E7F-FE0DABCD15BC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2D28F3C-B201-0F20-E29A-A53BDAE7C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CE3D2E43-7064-6E8A-AE0A-1C5F47A4A3C6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BD8243DC-2983-20BD-C269-E989AE89E331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EF586C95-1085-C5C6-3017-E057D5AC05F9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B4E3A3B1-AAA1-FA89-BEC9-B3BBB8D558BE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CA826D3B-B9C0-86F6-2781-DC9659EEDB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F7418DD-A717-390A-D78D-E189A0AA1C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3D042EB1-F875-E9CE-14C6-0A848C7A2C96}"/>
              </a:ext>
            </a:extLst>
          </p:cNvPr>
          <p:cNvSpPr/>
          <p:nvPr/>
        </p:nvSpPr>
        <p:spPr>
          <a:xfrm>
            <a:off x="1816806" y="192747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EA020B-E838-625E-0144-20828CCBB47A}"/>
              </a:ext>
            </a:extLst>
          </p:cNvPr>
          <p:cNvSpPr txBox="1"/>
          <p:nvPr/>
        </p:nvSpPr>
        <p:spPr>
          <a:xfrm>
            <a:off x="2336694" y="139083"/>
            <a:ext cx="423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Producción primaria</a:t>
            </a:r>
          </a:p>
        </p:txBody>
      </p:sp>
      <p:graphicFrame>
        <p:nvGraphicFramePr>
          <p:cNvPr id="4" name="Tabla 12">
            <a:extLst>
              <a:ext uri="{FF2B5EF4-FFF2-40B4-BE49-F238E27FC236}">
                <a16:creationId xmlns:a16="http://schemas.microsoft.com/office/drawing/2014/main" id="{52A7B5CB-193B-EBB8-7FEF-3E887EA49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14939"/>
              </p:ext>
            </p:extLst>
          </p:nvPr>
        </p:nvGraphicFramePr>
        <p:xfrm>
          <a:off x="0" y="671996"/>
          <a:ext cx="12187570" cy="498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874">
                  <a:extLst>
                    <a:ext uri="{9D8B030D-6E8A-4147-A177-3AD203B41FA5}">
                      <a16:colId xmlns:a16="http://schemas.microsoft.com/office/drawing/2014/main" val="4141119557"/>
                    </a:ext>
                  </a:extLst>
                </a:gridCol>
                <a:gridCol w="4033913">
                  <a:extLst>
                    <a:ext uri="{9D8B030D-6E8A-4147-A177-3AD203B41FA5}">
                      <a16:colId xmlns:a16="http://schemas.microsoft.com/office/drawing/2014/main" val="822691059"/>
                    </a:ext>
                  </a:extLst>
                </a:gridCol>
                <a:gridCol w="4653783">
                  <a:extLst>
                    <a:ext uri="{9D8B030D-6E8A-4147-A177-3AD203B41FA5}">
                      <a16:colId xmlns:a16="http://schemas.microsoft.com/office/drawing/2014/main" val="1133778374"/>
                    </a:ext>
                  </a:extLst>
                </a:gridCol>
              </a:tblGrid>
              <a:tr h="42480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Necesidades</a:t>
                      </a:r>
                      <a:endParaRPr lang="es-UY" sz="2400" dirty="0"/>
                    </a:p>
                  </a:txBody>
                  <a:tcPr>
                    <a:solidFill>
                      <a:srgbClr val="3A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Capacidades en curso</a:t>
                      </a:r>
                      <a:endParaRPr lang="es-UY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Capacidades a generar</a:t>
                      </a:r>
                      <a:endParaRPr lang="es-UY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E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50358"/>
                  </a:ext>
                </a:extLst>
              </a:tr>
              <a:tr h="1954113">
                <a:tc>
                  <a:txBody>
                    <a:bodyPr/>
                    <a:lstStyle/>
                    <a:p>
                      <a:r>
                        <a:rPr lang="es-ES" sz="2200" b="1" dirty="0"/>
                        <a:t>Investigación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-Red Tecnológica Cadena Láctea </a:t>
                      </a:r>
                      <a:r>
                        <a:rPr lang="es-ES" sz="2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RTCL </a:t>
                      </a:r>
                      <a:r>
                        <a:rPr lang="es-ES" sz="1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(INIA, UDELAR, INALE, LATU, CONAPROLE y UTEC)</a:t>
                      </a:r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 Profundizar</a:t>
                      </a:r>
                      <a:r>
                        <a:rPr lang="es-MX" sz="2200" kern="1200" baseline="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en conocimiento sobre sistemas de producción sostenibles.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45481"/>
                  </a:ext>
                </a:extLst>
              </a:tr>
              <a:tr h="2577164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Transferencia y adopción</a:t>
                      </a:r>
                    </a:p>
                    <a:p>
                      <a:endParaRPr lang="es-UY" sz="2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-Quesería Artesanal </a:t>
                      </a:r>
                      <a:r>
                        <a:rPr lang="es-ES" sz="1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(AIDQA)</a:t>
                      </a:r>
                    </a:p>
                    <a:p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-Proyecto Cuencas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es-UY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Trasferencia y adopción tecnológica</a:t>
                      </a:r>
                      <a:r>
                        <a:rPr lang="es-UY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s-UY" sz="19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es-UY" sz="1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FPTA INIA-INALE)</a:t>
                      </a:r>
                      <a:endParaRPr lang="es-UY" sz="1900" dirty="0"/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Canales</a:t>
                      </a:r>
                      <a:r>
                        <a:rPr lang="es-MX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comerciales</a:t>
                      </a:r>
                      <a:endParaRPr lang="es-UY" sz="2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Cobertura nacional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Fomentar producción de otras leches animales.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419116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EEEEB14E-CBD8-0762-50CD-9B824F41F103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5D12B29D-BB66-82FA-6EA2-18F08FFB4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1B444A67-B60F-C69F-AA1E-ED152F4B76D2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E3EA0ED9-DA93-DCFF-C403-1F225ED190E3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7546926C-0690-6960-98ED-B0287BAE4877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70586AE5-036A-8CE3-8B5C-6532BDB0001D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F72B70F6-FCF6-1045-578E-07F2B88A32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578C008-E189-63C4-4CE0-3F9CB72B3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3D042EB1-F875-E9CE-14C6-0A848C7A2C96}"/>
              </a:ext>
            </a:extLst>
          </p:cNvPr>
          <p:cNvSpPr/>
          <p:nvPr/>
        </p:nvSpPr>
        <p:spPr>
          <a:xfrm>
            <a:off x="1816806" y="192747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EA020B-E838-625E-0144-20828CCBB47A}"/>
              </a:ext>
            </a:extLst>
          </p:cNvPr>
          <p:cNvSpPr txBox="1"/>
          <p:nvPr/>
        </p:nvSpPr>
        <p:spPr>
          <a:xfrm>
            <a:off x="2336694" y="139083"/>
            <a:ext cx="423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Producción primaria</a:t>
            </a:r>
          </a:p>
        </p:txBody>
      </p:sp>
      <p:graphicFrame>
        <p:nvGraphicFramePr>
          <p:cNvPr id="4" name="Tabla 12">
            <a:extLst>
              <a:ext uri="{FF2B5EF4-FFF2-40B4-BE49-F238E27FC236}">
                <a16:creationId xmlns:a16="http://schemas.microsoft.com/office/drawing/2014/main" id="{52A7B5CB-193B-EBB8-7FEF-3E887EA49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74051"/>
              </p:ext>
            </p:extLst>
          </p:nvPr>
        </p:nvGraphicFramePr>
        <p:xfrm>
          <a:off x="0" y="590589"/>
          <a:ext cx="12187570" cy="5108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873">
                  <a:extLst>
                    <a:ext uri="{9D8B030D-6E8A-4147-A177-3AD203B41FA5}">
                      <a16:colId xmlns:a16="http://schemas.microsoft.com/office/drawing/2014/main" val="4141119557"/>
                    </a:ext>
                  </a:extLst>
                </a:gridCol>
                <a:gridCol w="4033912">
                  <a:extLst>
                    <a:ext uri="{9D8B030D-6E8A-4147-A177-3AD203B41FA5}">
                      <a16:colId xmlns:a16="http://schemas.microsoft.com/office/drawing/2014/main" val="822691059"/>
                    </a:ext>
                  </a:extLst>
                </a:gridCol>
                <a:gridCol w="4653785">
                  <a:extLst>
                    <a:ext uri="{9D8B030D-6E8A-4147-A177-3AD203B41FA5}">
                      <a16:colId xmlns:a16="http://schemas.microsoft.com/office/drawing/2014/main" val="1133778374"/>
                    </a:ext>
                  </a:extLst>
                </a:gridCol>
              </a:tblGrid>
              <a:tr h="46303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Necesidades</a:t>
                      </a:r>
                      <a:endParaRPr lang="es-UY" sz="2400" dirty="0"/>
                    </a:p>
                  </a:txBody>
                  <a:tcPr>
                    <a:solidFill>
                      <a:srgbClr val="3A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Capacidades en curso</a:t>
                      </a:r>
                      <a:endParaRPr lang="es-UY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Capacidades a generar</a:t>
                      </a:r>
                      <a:endParaRPr lang="es-UY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E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50358"/>
                  </a:ext>
                </a:extLst>
              </a:tr>
              <a:tr h="1790391">
                <a:tc>
                  <a:txBody>
                    <a:bodyPr/>
                    <a:lstStyle/>
                    <a:p>
                      <a:r>
                        <a:rPr lang="es-ES" sz="2200" b="1" dirty="0"/>
                        <a:t>Financiamiento</a:t>
                      </a:r>
                      <a:r>
                        <a:rPr lang="es-ES" sz="2200" b="1" baseline="0" dirty="0"/>
                        <a:t> </a:t>
                      </a:r>
                      <a:r>
                        <a:rPr lang="es-ES" sz="2200" b="1" dirty="0"/>
                        <a:t>de largo plazo </a:t>
                      </a:r>
                      <a:r>
                        <a:rPr lang="es-ES" sz="2200" b="1" dirty="0">
                          <a:solidFill>
                            <a:schemeClr val="tx1"/>
                          </a:solidFill>
                        </a:rPr>
                        <a:t>(Hasta 30 años)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BROU </a:t>
                      </a:r>
                    </a:p>
                    <a:p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Infraestructura</a:t>
                      </a:r>
                    </a:p>
                    <a:p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es-ES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</a:t>
                      </a: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ompra de campo</a:t>
                      </a:r>
                      <a:r>
                        <a:rPr lang="es-UY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Gestió</a:t>
                      </a:r>
                      <a:r>
                        <a:rPr lang="es-ES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 efluentes</a:t>
                      </a: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Riego</a:t>
                      </a:r>
                      <a:endParaRPr lang="es-UY" sz="2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Extensión de plazos que garantiza FOGALE.</a:t>
                      </a:r>
                    </a:p>
                    <a:p>
                      <a:endParaRPr lang="es-UY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45481"/>
                  </a:ext>
                </a:extLst>
              </a:tr>
              <a:tr h="1790391">
                <a:tc>
                  <a:txBody>
                    <a:bodyPr/>
                    <a:lstStyle/>
                    <a:p>
                      <a:r>
                        <a:rPr lang="es-ES" sz="2200" b="1" dirty="0"/>
                        <a:t>Acceso al negocio lechero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UY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-INC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es-ES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Crédito BROU </a:t>
                      </a: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Tambo joven</a:t>
                      </a:r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</a:t>
                      </a: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Aumentar la articulación de la cadena con INC.</a:t>
                      </a:r>
                    </a:p>
                    <a:p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Fideicomiso tierras.</a:t>
                      </a:r>
                      <a:endParaRPr lang="es-UY" sz="2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Nuevas formas societarias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703727"/>
                  </a:ext>
                </a:extLst>
              </a:tr>
              <a:tr h="1064974">
                <a:tc>
                  <a:txBody>
                    <a:bodyPr/>
                    <a:lstStyle/>
                    <a:p>
                      <a:r>
                        <a:rPr lang="es-ES" sz="2200" b="1" dirty="0"/>
                        <a:t>Mitigación de riesgos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Estudio de seguro climático por índice </a:t>
                      </a:r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(INALE- OPYPA)</a:t>
                      </a:r>
                      <a:endParaRPr lang="es-UY" sz="1900" kern="1200" dirty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UY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Generar seguros para la lechería.</a:t>
                      </a:r>
                      <a:endParaRPr lang="es-UY" sz="2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12080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704827D3-5376-2AD9-2041-C0EA0FB93804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C9915E8-78E2-C22C-CF62-31FE1B809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973D5405-026D-8854-23AE-417BA1100AB8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9E6C53FB-51C6-8B4D-0139-BE37B1A849AD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49C1FB1-8308-74D9-085A-E319D7601861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A3783769-2E70-D7D6-5403-F167C88B5DE2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5343403B-3E37-E058-E870-6004D94170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1360920-A4F9-FF7E-9FA9-084EFF665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69A324-776B-4137-AAC2-72A8826B7519}"/>
              </a:ext>
            </a:extLst>
          </p:cNvPr>
          <p:cNvSpPr txBox="1"/>
          <p:nvPr/>
        </p:nvSpPr>
        <p:spPr>
          <a:xfrm>
            <a:off x="3557727" y="2271627"/>
            <a:ext cx="674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Agregado de valor ambiental</a:t>
            </a:r>
            <a:endParaRPr lang="es-UY" sz="3600" b="1" dirty="0">
              <a:solidFill>
                <a:srgbClr val="3A4E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723E813-A43E-25C9-C2CA-18F207F4435A}"/>
              </a:ext>
            </a:extLst>
          </p:cNvPr>
          <p:cNvGrpSpPr/>
          <p:nvPr/>
        </p:nvGrpSpPr>
        <p:grpSpPr>
          <a:xfrm>
            <a:off x="1885021" y="1835228"/>
            <a:ext cx="1593178" cy="1519131"/>
            <a:chOff x="6891424" y="2591180"/>
            <a:chExt cx="1320177" cy="1320177"/>
          </a:xfrm>
        </p:grpSpPr>
        <p:grpSp>
          <p:nvGrpSpPr>
            <p:cNvPr id="8" name="Group 15">
              <a:extLst>
                <a:ext uri="{FF2B5EF4-FFF2-40B4-BE49-F238E27FC236}">
                  <a16:creationId xmlns:a16="http://schemas.microsoft.com/office/drawing/2014/main" id="{CD787770-297E-C4DC-A6AB-5A65F2A94BD6}"/>
                </a:ext>
              </a:extLst>
            </p:cNvPr>
            <p:cNvGrpSpPr/>
            <p:nvPr/>
          </p:nvGrpSpPr>
          <p:grpSpPr>
            <a:xfrm>
              <a:off x="6891424" y="2591180"/>
              <a:ext cx="1320177" cy="1320177"/>
              <a:chOff x="0" y="0"/>
              <a:chExt cx="6350000" cy="6350000"/>
            </a:xfrm>
          </p:grpSpPr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23B56401-06AF-1933-41CF-E4C6CAF30F4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93C6F"/>
              </a:solidFill>
            </p:spPr>
          </p:sp>
        </p:grpSp>
        <p:pic>
          <p:nvPicPr>
            <p:cNvPr id="7" name="Picture 22">
              <a:extLst>
                <a:ext uri="{FF2B5EF4-FFF2-40B4-BE49-F238E27FC236}">
                  <a16:creationId xmlns:a16="http://schemas.microsoft.com/office/drawing/2014/main" id="{7BB1DBE2-2A12-262F-E9B7-5FDACF7DF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151631" y="2795134"/>
              <a:ext cx="799761" cy="755774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F2FE3A83-5491-D2B9-8213-7219DE609BFE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A97ED52-FCE2-65F0-ED86-2814C3491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B1A92A11-E1DE-633E-0CCD-F00DD29A0A5B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A4EE4CFC-28AE-C843-9680-561E38423D15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905CD9B9-4C34-A295-1232-6159E72E9985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3260A812-9DEC-FD98-30D0-0DCF7CD8B98B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417FA431-223C-8B1F-9EA1-BA9CDC0A4C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F9462DC-328A-D9A9-DD40-35A0CD466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D12F549-857E-1731-DF1D-C3AA4B77E732}"/>
              </a:ext>
            </a:extLst>
          </p:cNvPr>
          <p:cNvCxnSpPr>
            <a:cxnSpLocks/>
          </p:cNvCxnSpPr>
          <p:nvPr/>
        </p:nvCxnSpPr>
        <p:spPr>
          <a:xfrm>
            <a:off x="2005263" y="206821"/>
            <a:ext cx="0" cy="1091893"/>
          </a:xfrm>
          <a:prstGeom prst="line">
            <a:avLst/>
          </a:prstGeom>
          <a:ln>
            <a:solidFill>
              <a:srgbClr val="BDD83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6F280E49-C21E-CF51-CAAC-D44E66C9C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494"/>
          <a:stretch/>
        </p:blipFill>
        <p:spPr>
          <a:xfrm>
            <a:off x="2005263" y="1460148"/>
            <a:ext cx="3439296" cy="375943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D130E0C-B95D-694C-2B67-2E18E830E7DC}"/>
              </a:ext>
            </a:extLst>
          </p:cNvPr>
          <p:cNvSpPr txBox="1"/>
          <p:nvPr/>
        </p:nvSpPr>
        <p:spPr>
          <a:xfrm>
            <a:off x="2029327" y="422538"/>
            <a:ext cx="833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cadena lechera nacional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4091115-F64D-5D50-C11A-BC8A90F1CA2C}"/>
              </a:ext>
            </a:extLst>
          </p:cNvPr>
          <p:cNvSpPr txBox="1"/>
          <p:nvPr/>
        </p:nvSpPr>
        <p:spPr>
          <a:xfrm>
            <a:off x="5487153" y="1185427"/>
            <a:ext cx="488005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>
                <a:latin typeface="Helvetica" panose="020B0604020202020204" pitchFamily="34" charset="0"/>
                <a:cs typeface="Helvetica" panose="020B0604020202020204" pitchFamily="34" charset="0"/>
              </a:rPr>
              <a:t>Exporta el 73% de la producción.</a:t>
            </a:r>
          </a:p>
          <a:p>
            <a:endParaRPr lang="es-E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>
                <a:latin typeface="Helvetica" panose="020B0604020202020204" pitchFamily="34" charset="0"/>
                <a:cs typeface="Helvetica" panose="020B0604020202020204" pitchFamily="34" charset="0"/>
              </a:rPr>
              <a:t>Genera US$ 1.000 de divisas por hectárea afectada a la actividad.</a:t>
            </a:r>
          </a:p>
          <a:p>
            <a:endParaRPr lang="es-E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>
                <a:latin typeface="Helvetica" panose="020B0604020202020204" pitchFamily="34" charset="0"/>
                <a:cs typeface="Helvetica" panose="020B0604020202020204" pitchFamily="34" charset="0"/>
              </a:rPr>
              <a:t>Asienta a las familias en el campo, derrama valor en las comunidades y es una gran generadora de empleo.</a:t>
            </a:r>
          </a:p>
          <a:p>
            <a:endParaRPr lang="es-E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>
                <a:latin typeface="Helvetica" panose="020B0604020202020204" pitchFamily="34" charset="0"/>
                <a:cs typeface="Helvetica" panose="020B0604020202020204" pitchFamily="34" charset="0"/>
              </a:rPr>
              <a:t>Es la actividad agropecuaria que multiplica más valor por unidad de recurso invertido.</a:t>
            </a:r>
            <a:endParaRPr lang="es-UY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1464E1C-7F18-C02A-CDC2-9AF582A5BF00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59B001C5-AFF1-3ACF-AAD9-EA81F8A68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4CA9D592-7006-5607-0CE1-6BFDDBD34DCF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D03F857-2553-AC39-578E-320B00967CD8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4968CAB5-AF88-59DC-22A3-714E8F93B81C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B4287985-84CA-2B0F-E636-15B0C556B77E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85E956B9-4E14-BC68-D6C8-ECEA7BE6F0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D3194C8-A447-3668-1F3B-6BD4323CAE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5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3D042EB1-F875-E9CE-14C6-0A848C7A2C96}"/>
              </a:ext>
            </a:extLst>
          </p:cNvPr>
          <p:cNvSpPr/>
          <p:nvPr/>
        </p:nvSpPr>
        <p:spPr>
          <a:xfrm>
            <a:off x="1816806" y="192747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EA020B-E838-625E-0144-20828CCBB47A}"/>
              </a:ext>
            </a:extLst>
          </p:cNvPr>
          <p:cNvSpPr txBox="1"/>
          <p:nvPr/>
        </p:nvSpPr>
        <p:spPr>
          <a:xfrm>
            <a:off x="2336694" y="139083"/>
            <a:ext cx="443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Agregado de valor ambiental</a:t>
            </a:r>
          </a:p>
        </p:txBody>
      </p:sp>
      <p:graphicFrame>
        <p:nvGraphicFramePr>
          <p:cNvPr id="4" name="Tabla 12">
            <a:extLst>
              <a:ext uri="{FF2B5EF4-FFF2-40B4-BE49-F238E27FC236}">
                <a16:creationId xmlns:a16="http://schemas.microsoft.com/office/drawing/2014/main" id="{52A7B5CB-193B-EBB8-7FEF-3E887EA49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4410"/>
              </p:ext>
            </p:extLst>
          </p:nvPr>
        </p:nvGraphicFramePr>
        <p:xfrm>
          <a:off x="0" y="692582"/>
          <a:ext cx="12192000" cy="500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145">
                  <a:extLst>
                    <a:ext uri="{9D8B030D-6E8A-4147-A177-3AD203B41FA5}">
                      <a16:colId xmlns:a16="http://schemas.microsoft.com/office/drawing/2014/main" val="4141119557"/>
                    </a:ext>
                  </a:extLst>
                </a:gridCol>
                <a:gridCol w="4035378">
                  <a:extLst>
                    <a:ext uri="{9D8B030D-6E8A-4147-A177-3AD203B41FA5}">
                      <a16:colId xmlns:a16="http://schemas.microsoft.com/office/drawing/2014/main" val="822691059"/>
                    </a:ext>
                  </a:extLst>
                </a:gridCol>
                <a:gridCol w="4655477">
                  <a:extLst>
                    <a:ext uri="{9D8B030D-6E8A-4147-A177-3AD203B41FA5}">
                      <a16:colId xmlns:a16="http://schemas.microsoft.com/office/drawing/2014/main" val="1133778374"/>
                    </a:ext>
                  </a:extLst>
                </a:gridCol>
              </a:tblGrid>
              <a:tr h="64188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Necesidades</a:t>
                      </a:r>
                      <a:endParaRPr lang="es-UY" sz="2400" dirty="0"/>
                    </a:p>
                  </a:txBody>
                  <a:tcPr>
                    <a:solidFill>
                      <a:srgbClr val="3A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Capacidades en curso</a:t>
                      </a:r>
                      <a:endParaRPr lang="es-UY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Capacidades a generar</a:t>
                      </a:r>
                      <a:endParaRPr lang="es-UY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E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50358"/>
                  </a:ext>
                </a:extLst>
              </a:tr>
              <a:tr h="4364800">
                <a:tc>
                  <a:txBody>
                    <a:bodyPr/>
                    <a:lstStyle/>
                    <a:p>
                      <a:r>
                        <a:rPr lang="es-ES" sz="2200" b="1" dirty="0"/>
                        <a:t>Manejo de efluentes de tambo y certificaciones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-Proyecto Cuenca Santa Lucía </a:t>
                      </a:r>
                      <a:r>
                        <a:rPr lang="es-ES" sz="1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(MGAP-INALE-BM)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UY" sz="2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-Maquinaria</a:t>
                      </a:r>
                      <a:r>
                        <a:rPr lang="es-ES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reciclaje nutrientes </a:t>
                      </a: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 fondos rotatorios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Certificaciones ambientales voluntarias </a:t>
                      </a:r>
                      <a:r>
                        <a:rPr lang="es-ES" sz="1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(MA-INALE)</a:t>
                      </a:r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" sz="2200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-Incrementar la circularidad de nutrientes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endParaRPr lang="es-ES" sz="2200" baseline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es-ES" sz="2200" baseline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es-ES" sz="2200" baseline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ES" sz="2200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-Comunicación y generación valor.</a:t>
                      </a:r>
                      <a:endParaRPr lang="es-UY" sz="2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703727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AB3ECAD3-7FD2-E02F-9382-358C274F1BBB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16E7118-7FEB-C3C1-ED08-62416E1F1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03556C5F-FD03-7705-E37C-116312B49546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7033D2C2-A04F-320A-088C-BCFDF1A59D71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018B30D-0377-150E-CDCC-A27485D65AF5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62B468CD-A060-2AA0-714E-D1D14FC65A17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2AE6703A-35C6-662C-EC22-6C88C58ED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12BCBC5-10CE-4333-DFB1-C88DA13A69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3D042EB1-F875-E9CE-14C6-0A848C7A2C96}"/>
              </a:ext>
            </a:extLst>
          </p:cNvPr>
          <p:cNvSpPr/>
          <p:nvPr/>
        </p:nvSpPr>
        <p:spPr>
          <a:xfrm>
            <a:off x="1816806" y="192747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EA020B-E838-625E-0144-20828CCBB47A}"/>
              </a:ext>
            </a:extLst>
          </p:cNvPr>
          <p:cNvSpPr txBox="1"/>
          <p:nvPr/>
        </p:nvSpPr>
        <p:spPr>
          <a:xfrm>
            <a:off x="2336694" y="139083"/>
            <a:ext cx="443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Agregado de valor ambiental</a:t>
            </a:r>
          </a:p>
        </p:txBody>
      </p:sp>
      <p:graphicFrame>
        <p:nvGraphicFramePr>
          <p:cNvPr id="4" name="Tabla 12">
            <a:extLst>
              <a:ext uri="{FF2B5EF4-FFF2-40B4-BE49-F238E27FC236}">
                <a16:creationId xmlns:a16="http://schemas.microsoft.com/office/drawing/2014/main" id="{52A7B5CB-193B-EBB8-7FEF-3E887EA49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35580"/>
              </p:ext>
            </p:extLst>
          </p:nvPr>
        </p:nvGraphicFramePr>
        <p:xfrm>
          <a:off x="1" y="715802"/>
          <a:ext cx="12191999" cy="5036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145">
                  <a:extLst>
                    <a:ext uri="{9D8B030D-6E8A-4147-A177-3AD203B41FA5}">
                      <a16:colId xmlns:a16="http://schemas.microsoft.com/office/drawing/2014/main" val="4141119557"/>
                    </a:ext>
                  </a:extLst>
                </a:gridCol>
                <a:gridCol w="4450159">
                  <a:extLst>
                    <a:ext uri="{9D8B030D-6E8A-4147-A177-3AD203B41FA5}">
                      <a16:colId xmlns:a16="http://schemas.microsoft.com/office/drawing/2014/main" val="822691059"/>
                    </a:ext>
                  </a:extLst>
                </a:gridCol>
                <a:gridCol w="4240695">
                  <a:extLst>
                    <a:ext uri="{9D8B030D-6E8A-4147-A177-3AD203B41FA5}">
                      <a16:colId xmlns:a16="http://schemas.microsoft.com/office/drawing/2014/main" val="1133778374"/>
                    </a:ext>
                  </a:extLst>
                </a:gridCol>
              </a:tblGrid>
              <a:tr h="46249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Necesidades</a:t>
                      </a:r>
                      <a:endParaRPr lang="es-UY" sz="2400" dirty="0"/>
                    </a:p>
                  </a:txBody>
                  <a:tcPr>
                    <a:solidFill>
                      <a:srgbClr val="3A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Capacidades en curso</a:t>
                      </a:r>
                      <a:endParaRPr lang="es-UY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Capacidades a generar</a:t>
                      </a:r>
                      <a:endParaRPr lang="es-UY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E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50358"/>
                  </a:ext>
                </a:extLst>
              </a:tr>
              <a:tr h="2805773">
                <a:tc>
                  <a:txBody>
                    <a:bodyPr/>
                    <a:lstStyle/>
                    <a:p>
                      <a:r>
                        <a:rPr lang="es-ES" sz="22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Cuidado del agua y control de Emisiones</a:t>
                      </a:r>
                      <a:r>
                        <a:rPr lang="es-ES" sz="2200" b="1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(GEI)</a:t>
                      </a:r>
                      <a:endParaRPr lang="es-ES" sz="22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-Centro Tecnológico del Agua proyectos</a:t>
                      </a:r>
                      <a:r>
                        <a:rPr lang="es-MX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con objetivos basados en ciencia.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-Senderos de neutralidad de carbono </a:t>
                      </a:r>
                      <a:r>
                        <a:rPr lang="es-UY" sz="1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(Compromiso</a:t>
                      </a:r>
                      <a:r>
                        <a:rPr lang="es-UY" sz="19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Global Metano/GMP)</a:t>
                      </a:r>
                      <a:endParaRPr lang="es-UY" sz="1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UY" sz="2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-Evaluación de impacto de los sistemas en el recurso.</a:t>
                      </a:r>
                    </a:p>
                    <a:p>
                      <a:pPr algn="l"/>
                      <a:r>
                        <a:rPr lang="es-ES" sz="2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-Innovación financiera</a:t>
                      </a:r>
                      <a:endParaRPr lang="es-UY" sz="2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703727"/>
                  </a:ext>
                </a:extLst>
              </a:tr>
              <a:tr h="1740874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Gestión de la trazabilidad de productos</a:t>
                      </a:r>
                    </a:p>
                    <a:p>
                      <a:endParaRPr lang="es-E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-Sello</a:t>
                      </a:r>
                      <a:r>
                        <a:rPr lang="es-MX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QA (</a:t>
                      </a:r>
                      <a:r>
                        <a:rPr lang="es-MX" sz="19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MIEM/LATU)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es-MX" sz="2200" baseline="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Blockchain</a:t>
                      </a:r>
                      <a:r>
                        <a:rPr lang="es-MX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+ IOT </a:t>
                      </a:r>
                      <a:r>
                        <a:rPr lang="es-MX" sz="19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(FAO/ORT/INALE)</a:t>
                      </a:r>
                      <a:endParaRPr lang="es-UY" sz="1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342900" marR="0" lvl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UY" sz="2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" sz="2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-Escalamiento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ES" sz="2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-Uso de sensores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ES" sz="2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-Manejo de Datos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s-ES" sz="2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-Transformación Digital.</a:t>
                      </a:r>
                    </a:p>
                    <a:p>
                      <a:pPr algn="l"/>
                      <a:endParaRPr lang="es-UY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523899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11BD06F8-0D59-C687-50B6-1E8F24D4EF70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D7FA5AD-6FA2-97CB-CA10-B598D0B26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DA4E7D0D-5A1E-F750-66DA-BEE1B57FFDBC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A55EBA52-5B64-0E0C-5B70-E17A12B42F9F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705D56D-961A-5C5A-B0E6-77FFFB9BB33D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93FFA3E6-0DDE-EA17-74B0-70BF214B33E3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1C3F9A7C-437D-D60F-FE5C-30E8B2F00B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655D066-4C6B-CDD3-36B9-15A1DECB35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3D042EB1-F875-E9CE-14C6-0A848C7A2C96}"/>
              </a:ext>
            </a:extLst>
          </p:cNvPr>
          <p:cNvSpPr/>
          <p:nvPr/>
        </p:nvSpPr>
        <p:spPr>
          <a:xfrm>
            <a:off x="1816806" y="192747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EA020B-E838-625E-0144-20828CCBB47A}"/>
              </a:ext>
            </a:extLst>
          </p:cNvPr>
          <p:cNvSpPr txBox="1"/>
          <p:nvPr/>
        </p:nvSpPr>
        <p:spPr>
          <a:xfrm>
            <a:off x="2336694" y="139083"/>
            <a:ext cx="443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Agregado de valor ambiental</a:t>
            </a:r>
          </a:p>
        </p:txBody>
      </p:sp>
      <p:graphicFrame>
        <p:nvGraphicFramePr>
          <p:cNvPr id="4" name="Tabla 12">
            <a:extLst>
              <a:ext uri="{FF2B5EF4-FFF2-40B4-BE49-F238E27FC236}">
                <a16:creationId xmlns:a16="http://schemas.microsoft.com/office/drawing/2014/main" id="{52A7B5CB-193B-EBB8-7FEF-3E887EA49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04684"/>
              </p:ext>
            </p:extLst>
          </p:nvPr>
        </p:nvGraphicFramePr>
        <p:xfrm>
          <a:off x="1" y="740567"/>
          <a:ext cx="12187570" cy="4927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875">
                  <a:extLst>
                    <a:ext uri="{9D8B030D-6E8A-4147-A177-3AD203B41FA5}">
                      <a16:colId xmlns:a16="http://schemas.microsoft.com/office/drawing/2014/main" val="4141119557"/>
                    </a:ext>
                  </a:extLst>
                </a:gridCol>
                <a:gridCol w="4069857">
                  <a:extLst>
                    <a:ext uri="{9D8B030D-6E8A-4147-A177-3AD203B41FA5}">
                      <a16:colId xmlns:a16="http://schemas.microsoft.com/office/drawing/2014/main" val="822691059"/>
                    </a:ext>
                  </a:extLst>
                </a:gridCol>
                <a:gridCol w="4617838">
                  <a:extLst>
                    <a:ext uri="{9D8B030D-6E8A-4147-A177-3AD203B41FA5}">
                      <a16:colId xmlns:a16="http://schemas.microsoft.com/office/drawing/2014/main" val="1133778374"/>
                    </a:ext>
                  </a:extLst>
                </a:gridCol>
              </a:tblGrid>
              <a:tr h="63178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Necesidades</a:t>
                      </a:r>
                      <a:endParaRPr lang="es-UY" sz="2400" dirty="0"/>
                    </a:p>
                  </a:txBody>
                  <a:tcPr>
                    <a:solidFill>
                      <a:srgbClr val="3A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Capacidades en curso</a:t>
                      </a:r>
                      <a:endParaRPr lang="es-UY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Capacidades a generar</a:t>
                      </a:r>
                      <a:endParaRPr lang="es-UY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4E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50358"/>
                  </a:ext>
                </a:extLst>
              </a:tr>
              <a:tr h="4296162">
                <a:tc>
                  <a:txBody>
                    <a:bodyPr/>
                    <a:lstStyle/>
                    <a:p>
                      <a:endParaRPr lang="es-ES" sz="2200" b="1" dirty="0"/>
                    </a:p>
                    <a:p>
                      <a:r>
                        <a:rPr lang="es-ES" sz="2200" b="1" dirty="0"/>
                        <a:t>Dar garantías de sostenibilidad ambiental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Medición de la huella ambiental</a:t>
                      </a:r>
                      <a:r>
                        <a:rPr lang="es-ES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ganadera </a:t>
                      </a:r>
                      <a:r>
                        <a:rPr lang="es-ES" sz="18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es-E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MGAP-MA-INIA-INAC-INALE)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-Reporte de sostenibilidad de INALE </a:t>
                      </a:r>
                      <a:r>
                        <a:rPr lang="es-E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(FCEA)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-PDA: Estrategia Nacional. </a:t>
                      </a:r>
                    </a:p>
                  </a:txBody>
                  <a:tcPr>
                    <a:solidFill>
                      <a:srgbClr val="BDD8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Comunicar a la sociedad la preocupación de</a:t>
                      </a:r>
                      <a:r>
                        <a:rPr lang="es-ES" sz="2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la cadena por </a:t>
                      </a:r>
                      <a:r>
                        <a:rPr lang="es-E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el tema ambiental y su métrica. </a:t>
                      </a:r>
                      <a:endParaRPr lang="es-UY" sz="2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45481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8C16A3CA-2673-DAAF-DDD5-16B8E60EEB79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AF33B40-99BA-FC06-BB17-8A23D9441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22406C12-5F6D-6982-AC3A-C93C27074F55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05C24C45-BB80-BB57-E04B-30C5137C964F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7727AFE-42F3-33DC-E544-FC30B64E8154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BE44C25C-EF44-3BBB-878A-4E61FDE4C63A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598DF3D0-112A-8695-91C1-06071D655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9EA55CB-85E8-3A7A-4902-F2A394133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5EA020B-E838-625E-0144-20828CCBB47A}"/>
              </a:ext>
            </a:extLst>
          </p:cNvPr>
          <p:cNvSpPr txBox="1"/>
          <p:nvPr/>
        </p:nvSpPr>
        <p:spPr>
          <a:xfrm>
            <a:off x="1937319" y="532956"/>
            <a:ext cx="445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Comentario final: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D1F96-C8EF-0E53-2A23-1F36997AEA28}"/>
              </a:ext>
            </a:extLst>
          </p:cNvPr>
          <p:cNvSpPr txBox="1"/>
          <p:nvPr/>
        </p:nvSpPr>
        <p:spPr>
          <a:xfrm>
            <a:off x="2505862" y="1621235"/>
            <a:ext cx="7765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Las necesidades estructurales presentadas en cada eslabón de la cadena y el ambiente deben ser encaradas en forma conjunta para que sumen y creen sinergias y así poder cumplir los objetivos propuestos al 2035.</a:t>
            </a:r>
            <a:endParaRPr lang="es-UY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F20DDF7-39CB-C36E-4D64-6363A04799B7}"/>
              </a:ext>
            </a:extLst>
          </p:cNvPr>
          <p:cNvCxnSpPr/>
          <p:nvPr/>
        </p:nvCxnSpPr>
        <p:spPr>
          <a:xfrm>
            <a:off x="2336694" y="1576893"/>
            <a:ext cx="0" cy="2182232"/>
          </a:xfrm>
          <a:prstGeom prst="line">
            <a:avLst/>
          </a:prstGeom>
          <a:ln>
            <a:solidFill>
              <a:srgbClr val="BDD8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A34A7D90-0C40-CA28-FB16-C32601CBD60D}"/>
              </a:ext>
            </a:extLst>
          </p:cNvPr>
          <p:cNvSpPr/>
          <p:nvPr/>
        </p:nvSpPr>
        <p:spPr>
          <a:xfrm>
            <a:off x="10628246" y="5724144"/>
            <a:ext cx="1669774" cy="1258770"/>
          </a:xfrm>
          <a:prstGeom prst="rect">
            <a:avLst/>
          </a:prstGeom>
          <a:solidFill>
            <a:srgbClr val="3A4E6F"/>
          </a:solidFill>
          <a:ln>
            <a:solidFill>
              <a:srgbClr val="3A4E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F55DFC7-0A8C-99A9-54B9-F3A9EC443814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4FCF2AF-345F-03E1-D3F3-6BC1FCD0B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9988A7BF-FE93-AE0F-C10A-36291A52FEA7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496CD426-82A8-F163-F562-44C54A6263E1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2B1E3A31-5630-8B64-B489-28C1B88C82B8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6779328A-AA4F-E431-0C4E-50A69C51D896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6CB9CE-03AA-60C0-B242-0107162F1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A035E36-D7B1-26E6-C25C-20E3B27F4F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7BA599-ACC5-495F-B971-9FC10C968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0F5EF5D-EE4D-4B2C-9928-1E1A1195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026" y="-738844"/>
            <a:ext cx="12616069" cy="840633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B718648-B3B5-2BC1-EE2E-94F6D0BDB13C}"/>
              </a:ext>
            </a:extLst>
          </p:cNvPr>
          <p:cNvSpPr txBox="1"/>
          <p:nvPr/>
        </p:nvSpPr>
        <p:spPr>
          <a:xfrm>
            <a:off x="6868161" y="5842001"/>
            <a:ext cx="3630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prstClr val="white"/>
                </a:solidFill>
                <a:latin typeface="Calibri"/>
              </a:rPr>
              <a:t>Ms. Sc. </a:t>
            </a:r>
            <a:r>
              <a:rPr lang="es-ES" sz="2400" dirty="0" err="1">
                <a:solidFill>
                  <a:prstClr val="white"/>
                </a:solidFill>
                <a:latin typeface="Calibri"/>
              </a:rPr>
              <a:t>Ec</a:t>
            </a:r>
            <a:r>
              <a:rPr lang="es-ES" sz="2400" dirty="0">
                <a:solidFill>
                  <a:prstClr val="white"/>
                </a:solidFill>
                <a:latin typeface="Calibri"/>
              </a:rPr>
              <a:t>. Francisco Rostan</a:t>
            </a:r>
            <a:endParaRPr lang="es-UY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369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15F649C4-93E6-491C-B7BE-8F3817A7496A}"/>
              </a:ext>
            </a:extLst>
          </p:cNvPr>
          <p:cNvGrpSpPr/>
          <p:nvPr/>
        </p:nvGrpSpPr>
        <p:grpSpPr>
          <a:xfrm>
            <a:off x="2453258" y="5849058"/>
            <a:ext cx="1709788" cy="890826"/>
            <a:chOff x="1092169" y="162962"/>
            <a:chExt cx="1709788" cy="890826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8AF4C51-B9C5-46B2-8260-8C4831A85AD3}"/>
                </a:ext>
              </a:extLst>
            </p:cNvPr>
            <p:cNvSpPr/>
            <p:nvPr/>
          </p:nvSpPr>
          <p:spPr>
            <a:xfrm>
              <a:off x="1092169" y="872718"/>
              <a:ext cx="724277" cy="181070"/>
            </a:xfrm>
            <a:prstGeom prst="rect">
              <a:avLst/>
            </a:prstGeom>
            <a:solidFill>
              <a:srgbClr val="3A4E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UY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B3D47EE7-F480-4752-A9DD-6D1F52B9E73A}"/>
                </a:ext>
              </a:extLst>
            </p:cNvPr>
            <p:cNvSpPr/>
            <p:nvPr/>
          </p:nvSpPr>
          <p:spPr>
            <a:xfrm>
              <a:off x="2000816" y="162962"/>
              <a:ext cx="801141" cy="860080"/>
            </a:xfrm>
            <a:prstGeom prst="ellipse">
              <a:avLst/>
            </a:prstGeom>
            <a:solidFill>
              <a:srgbClr val="3A4E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UY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4E69A324-776B-4137-AAC2-72A8826B7519}"/>
              </a:ext>
            </a:extLst>
          </p:cNvPr>
          <p:cNvSpPr txBox="1"/>
          <p:nvPr/>
        </p:nvSpPr>
        <p:spPr>
          <a:xfrm>
            <a:off x="2201605" y="822698"/>
            <a:ext cx="833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Agenda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D12F549-857E-1731-DF1D-C3AA4B77E732}"/>
              </a:ext>
            </a:extLst>
          </p:cNvPr>
          <p:cNvCxnSpPr>
            <a:cxnSpLocks/>
          </p:cNvCxnSpPr>
          <p:nvPr/>
        </p:nvCxnSpPr>
        <p:spPr>
          <a:xfrm>
            <a:off x="2005263" y="683899"/>
            <a:ext cx="0" cy="952396"/>
          </a:xfrm>
          <a:prstGeom prst="line">
            <a:avLst/>
          </a:prstGeom>
          <a:ln>
            <a:solidFill>
              <a:srgbClr val="BDD8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46526-3168-EEBC-1741-D1F3B143F509}"/>
              </a:ext>
            </a:extLst>
          </p:cNvPr>
          <p:cNvSpPr txBox="1"/>
          <p:nvPr/>
        </p:nvSpPr>
        <p:spPr>
          <a:xfrm>
            <a:off x="2601739" y="1766343"/>
            <a:ext cx="70687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s-UY" sz="28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s-UY" sz="28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Indicadores sectoriales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s-UY" sz="28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Metodología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s-UY" sz="28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Supuestos e hipótesis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s-UY" sz="28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s-UY" sz="28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Reflexiones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5F4843D-D40B-B4E2-49B6-037E37AA7AC8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CA7A25B-625B-3BC9-8297-FA8B8032D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C70E0C5B-4D9B-1F2C-EBD5-FA4C0C19CCDE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989444EC-9571-E4F1-D8F4-5BD9B9ACB39F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CB67271D-8EFF-CD26-6C08-ECF87E9BD768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C2350A28-7CF0-9C33-F384-9E167F61CCC6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6E035DCE-E0F2-8999-79E5-B02FD3718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72D11DB-3FAB-F573-A9B4-BEAFBA54B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09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69A324-776B-4137-AAC2-72A8826B7519}"/>
              </a:ext>
            </a:extLst>
          </p:cNvPr>
          <p:cNvSpPr txBox="1"/>
          <p:nvPr/>
        </p:nvSpPr>
        <p:spPr>
          <a:xfrm>
            <a:off x="2567798" y="1965606"/>
            <a:ext cx="7764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8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Evaluación del Plan Estratégico para la lechería al año 2035: </a:t>
            </a:r>
          </a:p>
          <a:p>
            <a:pPr>
              <a:defRPr/>
            </a:pPr>
            <a:r>
              <a:rPr lang="es-UY" sz="28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Impacto del aumento de 100% de la producción de leche al 2035.</a:t>
            </a:r>
            <a:endParaRPr lang="es-UY" sz="24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Flecha: pentágono 18">
            <a:extLst>
              <a:ext uri="{FF2B5EF4-FFF2-40B4-BE49-F238E27FC236}">
                <a16:creationId xmlns:a16="http://schemas.microsoft.com/office/drawing/2014/main" id="{FD817973-8FBA-0770-EE63-F788F707EAAF}"/>
              </a:ext>
            </a:extLst>
          </p:cNvPr>
          <p:cNvSpPr/>
          <p:nvPr/>
        </p:nvSpPr>
        <p:spPr>
          <a:xfrm>
            <a:off x="2037686" y="2519213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5997E5EF-CFEB-79AB-90B7-381A17E0DE47}"/>
              </a:ext>
            </a:extLst>
          </p:cNvPr>
          <p:cNvSpPr/>
          <p:nvPr/>
        </p:nvSpPr>
        <p:spPr>
          <a:xfrm>
            <a:off x="1816806" y="298236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EB9377-7A92-0E40-FE92-C14A82573B3D}"/>
              </a:ext>
            </a:extLst>
          </p:cNvPr>
          <p:cNvSpPr txBox="1"/>
          <p:nvPr/>
        </p:nvSpPr>
        <p:spPr>
          <a:xfrm>
            <a:off x="2661920" y="29823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050775F-4858-EF8C-C30E-CEA279BFAC1A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F9543C3-BBF4-A37A-3F2A-A7AF96A9F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C9106BC5-2B18-5017-F9C3-C2E0D6B09A3A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4B0E21DE-0D1C-0F3B-B2AF-CA477F2AAE86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E75F2C9-5C3E-A6C5-FA5E-9DF78D96296D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9E7431A3-B7CB-51C0-4126-4962EAA083C1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149729C7-A254-9B6B-A845-B05CD679D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4AE10C0-34B8-FDF9-317B-4DA64F3F45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lipse 42">
            <a:extLst>
              <a:ext uri="{FF2B5EF4-FFF2-40B4-BE49-F238E27FC236}">
                <a16:creationId xmlns:a16="http://schemas.microsoft.com/office/drawing/2014/main" id="{2CD7441D-B7F5-16CF-5AAB-4D18C665A0F4}"/>
              </a:ext>
            </a:extLst>
          </p:cNvPr>
          <p:cNvSpPr/>
          <p:nvPr/>
        </p:nvSpPr>
        <p:spPr>
          <a:xfrm>
            <a:off x="7591350" y="1398414"/>
            <a:ext cx="891702" cy="873604"/>
          </a:xfrm>
          <a:prstGeom prst="ellipse">
            <a:avLst/>
          </a:prstGeom>
          <a:solidFill>
            <a:srgbClr val="BDD83C">
              <a:alpha val="30000"/>
            </a:srgb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05735148-864C-5472-C7EC-CD3B3DD5192A}"/>
              </a:ext>
            </a:extLst>
          </p:cNvPr>
          <p:cNvGrpSpPr/>
          <p:nvPr/>
        </p:nvGrpSpPr>
        <p:grpSpPr>
          <a:xfrm>
            <a:off x="1955356" y="709375"/>
            <a:ext cx="6392518" cy="4726499"/>
            <a:chOff x="285351" y="1526496"/>
            <a:chExt cx="6134100" cy="4075277"/>
          </a:xfrm>
        </p:grpSpPr>
        <p:graphicFrame>
          <p:nvGraphicFramePr>
            <p:cNvPr id="23" name="Gráfico 22">
              <a:extLst>
                <a:ext uri="{FF2B5EF4-FFF2-40B4-BE49-F238E27FC236}">
                  <a16:creationId xmlns:a16="http://schemas.microsoft.com/office/drawing/2014/main" id="{00000000-0008-0000-0200-000002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85351" y="1526496"/>
            <a:ext cx="6134100" cy="40752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E3F819F3-4D9A-15DE-481E-3F8E1FC4ADE4}"/>
                </a:ext>
              </a:extLst>
            </p:cNvPr>
            <p:cNvCxnSpPr>
              <a:cxnSpLocks/>
            </p:cNvCxnSpPr>
            <p:nvPr/>
          </p:nvCxnSpPr>
          <p:spPr>
            <a:xfrm>
              <a:off x="4604803" y="2411919"/>
              <a:ext cx="0" cy="273673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2F39CC23-CB7F-2F5B-8692-7454697B8B95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113391-DF93-B048-8906-036C6D080309}"/>
              </a:ext>
            </a:extLst>
          </p:cNvPr>
          <p:cNvSpPr txBox="1"/>
          <p:nvPr/>
        </p:nvSpPr>
        <p:spPr>
          <a:xfrm>
            <a:off x="2249943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Indicadores sectoriales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BF4A04AD-8797-0C9D-110A-1144A89CAAFC}"/>
              </a:ext>
            </a:extLst>
          </p:cNvPr>
          <p:cNvGrpSpPr/>
          <p:nvPr/>
        </p:nvGrpSpPr>
        <p:grpSpPr>
          <a:xfrm>
            <a:off x="3916595" y="2319520"/>
            <a:ext cx="1440000" cy="1440000"/>
            <a:chOff x="2198689" y="2591546"/>
            <a:chExt cx="1440000" cy="1440000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7E68353A-9094-65A6-3E1F-8DF1B5633B55}"/>
                </a:ext>
              </a:extLst>
            </p:cNvPr>
            <p:cNvSpPr/>
            <p:nvPr/>
          </p:nvSpPr>
          <p:spPr>
            <a:xfrm>
              <a:off x="2198689" y="2591546"/>
              <a:ext cx="1440000" cy="1440000"/>
            </a:xfrm>
            <a:prstGeom prst="ellipse">
              <a:avLst/>
            </a:prstGeom>
            <a:solidFill>
              <a:srgbClr val="3A4E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UY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CD5DCFB-8570-194A-E095-13DAF4A3F1CE}"/>
                </a:ext>
              </a:extLst>
            </p:cNvPr>
            <p:cNvSpPr txBox="1"/>
            <p:nvPr/>
          </p:nvSpPr>
          <p:spPr>
            <a:xfrm>
              <a:off x="2305144" y="2768006"/>
              <a:ext cx="1227089" cy="1051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UY" sz="1400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Entre </a:t>
              </a:r>
              <a:r>
                <a:rPr lang="es-UY" sz="1400" b="1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1985-2014</a:t>
              </a:r>
              <a:r>
                <a:rPr lang="es-UY" sz="1400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s-UY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crecimiento</a:t>
              </a:r>
              <a:r>
                <a:rPr lang="es-UY" sz="1400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de </a:t>
              </a:r>
              <a:r>
                <a:rPr lang="es-UY" sz="2000" b="1" dirty="0">
                  <a:solidFill>
                    <a:srgbClr val="BDD83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5% </a:t>
              </a:r>
              <a:r>
                <a:rPr lang="es-UY" sz="1400" dirty="0" err="1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a.a</a:t>
              </a:r>
              <a:endParaRPr lang="es-UY" sz="14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2B7B275-619D-1EF8-BEB9-4F86779C77BE}"/>
              </a:ext>
            </a:extLst>
          </p:cNvPr>
          <p:cNvSpPr txBox="1"/>
          <p:nvPr/>
        </p:nvSpPr>
        <p:spPr>
          <a:xfrm>
            <a:off x="8477380" y="1413498"/>
            <a:ext cx="206628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dirty="0">
                <a:solidFill>
                  <a:srgbClr val="BDD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2015-2022</a:t>
            </a:r>
          </a:p>
          <a:p>
            <a:pPr algn="r">
              <a:defRPr/>
            </a:pPr>
            <a:r>
              <a:rPr lang="es-E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Crisis y recuperación</a:t>
            </a:r>
            <a:r>
              <a:rPr lang="es-E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r">
              <a:defRPr/>
            </a:pPr>
            <a:r>
              <a:rPr lang="es-E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Cambio en la composición de </a:t>
            </a:r>
            <a:r>
              <a:rPr lang="es-E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exportaciones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C3D7AA6-A74C-8D3F-A574-0CCF498A42C3}"/>
              </a:ext>
            </a:extLst>
          </p:cNvPr>
          <p:cNvSpPr txBox="1"/>
          <p:nvPr/>
        </p:nvSpPr>
        <p:spPr>
          <a:xfrm>
            <a:off x="8477380" y="3429000"/>
            <a:ext cx="20662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dirty="0">
                <a:solidFill>
                  <a:srgbClr val="B8D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1985-2014</a:t>
            </a:r>
          </a:p>
          <a:p>
            <a:pPr algn="r">
              <a:defRPr/>
            </a:pPr>
            <a:r>
              <a:rPr lang="es-E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Acuerdos </a:t>
            </a:r>
            <a:r>
              <a:rPr lang="es-E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CAUCE y PEC, Mercosur. </a:t>
            </a:r>
            <a:r>
              <a:rPr lang="es-E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Mayores </a:t>
            </a:r>
            <a:r>
              <a:rPr lang="es-E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inversiones. Cambio en la base forrajera.</a:t>
            </a: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9A6BB6E5-F8B9-1892-78EE-804FBC8B8B41}"/>
              </a:ext>
            </a:extLst>
          </p:cNvPr>
          <p:cNvCxnSpPr>
            <a:cxnSpLocks/>
          </p:cNvCxnSpPr>
          <p:nvPr/>
        </p:nvCxnSpPr>
        <p:spPr>
          <a:xfrm flipV="1">
            <a:off x="6509552" y="1894575"/>
            <a:ext cx="1039832" cy="1435848"/>
          </a:xfrm>
          <a:prstGeom prst="straightConnector1">
            <a:avLst/>
          </a:prstGeom>
          <a:ln w="63500">
            <a:solidFill>
              <a:srgbClr val="BDD83C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uadroTexto 1">
            <a:extLst>
              <a:ext uri="{FF2B5EF4-FFF2-40B4-BE49-F238E27FC236}">
                <a16:creationId xmlns:a16="http://schemas.microsoft.com/office/drawing/2014/main" id="{58CA5DEA-999B-8416-F0B9-77EF8B0A03FB}"/>
              </a:ext>
            </a:extLst>
          </p:cNvPr>
          <p:cNvSpPr txBox="1"/>
          <p:nvPr/>
        </p:nvSpPr>
        <p:spPr>
          <a:xfrm>
            <a:off x="7675283" y="1536629"/>
            <a:ext cx="723837" cy="4135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UY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2.269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237D814-54C5-62B2-31FE-18FDD2CE3CB0}"/>
              </a:ext>
            </a:extLst>
          </p:cNvPr>
          <p:cNvCxnSpPr>
            <a:cxnSpLocks/>
          </p:cNvCxnSpPr>
          <p:nvPr/>
        </p:nvCxnSpPr>
        <p:spPr>
          <a:xfrm>
            <a:off x="7746861" y="1750502"/>
            <a:ext cx="0" cy="31598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845D7F43-701A-7617-C625-41C51661BA48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A89DA87-D7CB-EEEF-3DFC-310C371CB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3C8E189D-0D47-EADE-A916-EC175D7ED2F4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C3B5C001-EA24-BA77-2240-74C5E4591A95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B5AA5CE-08D5-1582-6ECB-A817AF41FE38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EA2A6C10-0D7B-F71D-8B8E-3449A2C38304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359C3FB6-0B65-FC4A-AAF0-FFEFA28F86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A850DEF-38C3-6715-89E0-5E79BDA3E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/>
      <p:bldP spid="40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677E7B6-448C-3251-0C39-4546FC99ACE0}"/>
              </a:ext>
            </a:extLst>
          </p:cNvPr>
          <p:cNvSpPr txBox="1"/>
          <p:nvPr/>
        </p:nvSpPr>
        <p:spPr>
          <a:xfrm>
            <a:off x="3017874" y="2724606"/>
            <a:ext cx="114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CD778-3370-B787-9F28-48AA5B7C1803}"/>
              </a:ext>
            </a:extLst>
          </p:cNvPr>
          <p:cNvSpPr txBox="1"/>
          <p:nvPr/>
        </p:nvSpPr>
        <p:spPr>
          <a:xfrm>
            <a:off x="5389424" y="2724606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Ambiente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041AEE6-24E7-128F-054D-6927FCF5CBBA}"/>
              </a:ext>
            </a:extLst>
          </p:cNvPr>
          <p:cNvSpPr txBox="1"/>
          <p:nvPr/>
        </p:nvSpPr>
        <p:spPr>
          <a:xfrm>
            <a:off x="7871808" y="2743419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Mercados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B8670BAE-617C-14AE-A4C2-E4C8BAB2A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  <a:p>
            <a:pPr marL="1371566" lvl="3" indent="0">
              <a:buNone/>
            </a:pPr>
            <a:endParaRPr lang="es-UY" sz="1400" dirty="0"/>
          </a:p>
          <a:p>
            <a:pPr lvl="3"/>
            <a:endParaRPr lang="es-UY" sz="1400" dirty="0"/>
          </a:p>
          <a:p>
            <a:pPr marL="914377" lvl="2" indent="0">
              <a:buNone/>
            </a:pPr>
            <a:endParaRPr lang="es-UY" sz="1600" dirty="0"/>
          </a:p>
          <a:p>
            <a:endParaRPr lang="es-UY" dirty="0"/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189F14B0-AA94-1737-4A82-F6A39B08D41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8D9162-C955-8BF5-2661-27105A1BC35A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Indicadores sectoriales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3451856-C744-F455-50BA-AD5079AEE6A0}"/>
              </a:ext>
            </a:extLst>
          </p:cNvPr>
          <p:cNvSpPr/>
          <p:nvPr/>
        </p:nvSpPr>
        <p:spPr>
          <a:xfrm>
            <a:off x="10668001" y="162158"/>
            <a:ext cx="1973179" cy="4464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UY" dirty="0">
                <a:solidFill>
                  <a:prstClr val="white"/>
                </a:solidFill>
                <a:latin typeface="Calibri"/>
              </a:rPr>
              <a:t>Excel 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40C5968E-E19A-5936-D174-2C5588DE2C37}"/>
              </a:ext>
            </a:extLst>
          </p:cNvPr>
          <p:cNvGraphicFramePr>
            <a:graphicFrameLocks/>
          </p:cNvGraphicFramePr>
          <p:nvPr/>
        </p:nvGraphicFramePr>
        <p:xfrm>
          <a:off x="1680704" y="1016401"/>
          <a:ext cx="582363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360CD269-39C0-7A31-EB59-EDA71BF34FD1}"/>
              </a:ext>
            </a:extLst>
          </p:cNvPr>
          <p:cNvSpPr txBox="1"/>
          <p:nvPr/>
        </p:nvSpPr>
        <p:spPr>
          <a:xfrm>
            <a:off x="7388351" y="1285887"/>
            <a:ext cx="31433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BDD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Desde el 2012</a:t>
            </a:r>
          </a:p>
          <a:p>
            <a:pPr algn="ctr">
              <a:defRPr/>
            </a:pPr>
            <a:r>
              <a:rPr lang="es-UY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LP crece a </a:t>
            </a:r>
            <a:r>
              <a:rPr lang="es-UY" sz="28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7,6% </a:t>
            </a:r>
            <a:r>
              <a:rPr lang="es-UY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a.a</a:t>
            </a:r>
            <a:r>
              <a:rPr lang="es-UY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ctr">
              <a:defRPr/>
            </a:pPr>
            <a:r>
              <a:rPr lang="es-UY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Quesos a </a:t>
            </a:r>
            <a:r>
              <a:rPr lang="es-UY" sz="2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s-UY" sz="28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1,6 %</a:t>
            </a:r>
            <a:r>
              <a:rPr lang="es-UY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Y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a.a</a:t>
            </a:r>
            <a:r>
              <a:rPr lang="es-UY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y la remisión </a:t>
            </a:r>
            <a:r>
              <a:rPr lang="es-UY" sz="28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1%</a:t>
            </a:r>
            <a:r>
              <a:rPr lang="es-UY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Y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a.a</a:t>
            </a:r>
            <a:r>
              <a:rPr lang="es-UY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22FF304-B2C6-A0E7-6B25-A7381BC5A0F8}"/>
              </a:ext>
            </a:extLst>
          </p:cNvPr>
          <p:cNvCxnSpPr>
            <a:cxnSpLocks/>
          </p:cNvCxnSpPr>
          <p:nvPr/>
        </p:nvCxnSpPr>
        <p:spPr>
          <a:xfrm flipH="1" flipV="1">
            <a:off x="7480648" y="3202866"/>
            <a:ext cx="2958753" cy="85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09297C5-CB7D-17AF-0449-98834AC84C85}"/>
              </a:ext>
            </a:extLst>
          </p:cNvPr>
          <p:cNvCxnSpPr>
            <a:cxnSpLocks/>
          </p:cNvCxnSpPr>
          <p:nvPr/>
        </p:nvCxnSpPr>
        <p:spPr>
          <a:xfrm flipV="1">
            <a:off x="4788605" y="1991361"/>
            <a:ext cx="0" cy="24526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E11CE90-6E1E-3968-E202-CE9DC71B7B07}"/>
              </a:ext>
            </a:extLst>
          </p:cNvPr>
          <p:cNvSpPr txBox="1"/>
          <p:nvPr/>
        </p:nvSpPr>
        <p:spPr>
          <a:xfrm>
            <a:off x="7269482" y="3520515"/>
            <a:ext cx="345439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BDD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Desde el 2015</a:t>
            </a:r>
          </a:p>
          <a:p>
            <a:pPr algn="ctr">
              <a:defRPr/>
            </a:pPr>
            <a:r>
              <a:rPr lang="es-UY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Fuerte pérdida de competitividad</a:t>
            </a:r>
          </a:p>
          <a:p>
            <a:pPr algn="ctr">
              <a:defRPr/>
            </a:pPr>
            <a:r>
              <a:rPr lang="es-UY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la producción de quesos</a:t>
            </a:r>
            <a:endParaRPr lang="es-UY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7AB3737-AC29-A683-382D-425B447F4AA5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1541ABA-C9FD-221F-6F25-2F6AC3A49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5934F2BC-DDA5-7B61-5216-EC3AF5CA75D7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7E05A2C9-EE7F-8A6A-D11A-DB93B8D11107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F9C86E2-27A6-E52B-A6B7-747ED56295C9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0B74A5CF-BBA7-08C3-6C36-3A66C9059600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09DEAFA1-9E41-2691-A51A-1A50A43EA6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BF1003-F324-E6B2-2385-29C14F1AA6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677E7B6-448C-3251-0C39-4546FC99ACE0}"/>
              </a:ext>
            </a:extLst>
          </p:cNvPr>
          <p:cNvSpPr txBox="1"/>
          <p:nvPr/>
        </p:nvSpPr>
        <p:spPr>
          <a:xfrm>
            <a:off x="4658464" y="2899195"/>
            <a:ext cx="114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CD778-3370-B787-9F28-48AA5B7C1803}"/>
              </a:ext>
            </a:extLst>
          </p:cNvPr>
          <p:cNvSpPr txBox="1"/>
          <p:nvPr/>
        </p:nvSpPr>
        <p:spPr>
          <a:xfrm>
            <a:off x="7030014" y="2899195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Ambiente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041AEE6-24E7-128F-054D-6927FCF5CBBA}"/>
              </a:ext>
            </a:extLst>
          </p:cNvPr>
          <p:cNvSpPr txBox="1"/>
          <p:nvPr/>
        </p:nvSpPr>
        <p:spPr>
          <a:xfrm>
            <a:off x="7871808" y="3110701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Mercados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B76B974-A8EB-70B0-1A61-2085E9698586}"/>
              </a:ext>
            </a:extLst>
          </p:cNvPr>
          <p:cNvSpPr/>
          <p:nvPr/>
        </p:nvSpPr>
        <p:spPr>
          <a:xfrm>
            <a:off x="2336693" y="1566681"/>
            <a:ext cx="7637430" cy="3924288"/>
          </a:xfrm>
          <a:prstGeom prst="roundRect">
            <a:avLst/>
          </a:prstGeom>
          <a:solidFill>
            <a:srgbClr val="A6C026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DF120634-7739-EFD6-C305-8CE601AB704F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0C5837F-BC6A-36B3-65CB-7DE26BF5C459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Indicadores sectoriales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4F27ED7-C74A-A464-B836-6090A72EFB9B}"/>
              </a:ext>
            </a:extLst>
          </p:cNvPr>
          <p:cNvGrpSpPr/>
          <p:nvPr/>
        </p:nvGrpSpPr>
        <p:grpSpPr>
          <a:xfrm>
            <a:off x="4492998" y="1513851"/>
            <a:ext cx="1402455" cy="856102"/>
            <a:chOff x="144760" y="1941947"/>
            <a:chExt cx="1638781" cy="767812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BFC25B8-A299-E48A-D713-0BDC744D7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27" b="95898" l="0" r="100000">
                          <a14:foregroundMark x1="75781" y1="27930" x2="69922" y2="27539"/>
                        </a14:backgroundRemoval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b="10764"/>
            <a:stretch/>
          </p:blipFill>
          <p:spPr>
            <a:xfrm>
              <a:off x="530029" y="1941947"/>
              <a:ext cx="737235" cy="657879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08778F0-F32D-F472-AFBD-1B4EA76D664C}"/>
                </a:ext>
              </a:extLst>
            </p:cNvPr>
            <p:cNvSpPr txBox="1"/>
            <p:nvPr/>
          </p:nvSpPr>
          <p:spPr>
            <a:xfrm>
              <a:off x="144760" y="2295706"/>
              <a:ext cx="1638781" cy="41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UY" sz="2400" b="1" dirty="0">
                  <a:solidFill>
                    <a:srgbClr val="3A4E6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Tambos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A858A175-88EB-40A5-A99F-919822B5C774}"/>
              </a:ext>
            </a:extLst>
          </p:cNvPr>
          <p:cNvGrpSpPr/>
          <p:nvPr/>
        </p:nvGrpSpPr>
        <p:grpSpPr>
          <a:xfrm>
            <a:off x="2478020" y="2393275"/>
            <a:ext cx="2287675" cy="2733339"/>
            <a:chOff x="158308" y="2217992"/>
            <a:chExt cx="2072538" cy="2733339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975F0885-0906-7ACA-4F19-CE7A016721BE}"/>
                </a:ext>
              </a:extLst>
            </p:cNvPr>
            <p:cNvSpPr txBox="1"/>
            <p:nvPr/>
          </p:nvSpPr>
          <p:spPr>
            <a:xfrm>
              <a:off x="158308" y="2217992"/>
              <a:ext cx="1890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UY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Valor agregado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2D6E9C01-78C4-BB6F-AA12-E69300E1D690}"/>
                </a:ext>
              </a:extLst>
            </p:cNvPr>
            <p:cNvSpPr txBox="1"/>
            <p:nvPr/>
          </p:nvSpPr>
          <p:spPr>
            <a:xfrm>
              <a:off x="195367" y="2698904"/>
              <a:ext cx="1980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UY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Empleo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B3276BE6-9A16-1D47-E8C1-72FAB1D34911}"/>
                </a:ext>
              </a:extLst>
            </p:cNvPr>
            <p:cNvSpPr txBox="1"/>
            <p:nvPr/>
          </p:nvSpPr>
          <p:spPr>
            <a:xfrm>
              <a:off x="175994" y="3828394"/>
              <a:ext cx="1872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UY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Consumo Hogares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72E648FD-26D7-ABF3-BA81-00D20EF263A2}"/>
                </a:ext>
              </a:extLst>
            </p:cNvPr>
            <p:cNvSpPr txBox="1"/>
            <p:nvPr/>
          </p:nvSpPr>
          <p:spPr>
            <a:xfrm>
              <a:off x="173054" y="3123576"/>
              <a:ext cx="20577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Utilización Intermedia</a:t>
              </a:r>
              <a:endParaRPr lang="es-UY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8729E98F-7EC9-717B-BD4C-5A95B3B1F3F5}"/>
                </a:ext>
              </a:extLst>
            </p:cNvPr>
            <p:cNvSpPr txBox="1"/>
            <p:nvPr/>
          </p:nvSpPr>
          <p:spPr>
            <a:xfrm>
              <a:off x="158308" y="4551221"/>
              <a:ext cx="2019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UY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Exportaciones</a:t>
              </a:r>
            </a:p>
          </p:txBody>
        </p:sp>
      </p:grp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1C88DD4F-19D4-B260-8D33-6A05651DE969}"/>
              </a:ext>
            </a:extLst>
          </p:cNvPr>
          <p:cNvSpPr txBox="1"/>
          <p:nvPr/>
        </p:nvSpPr>
        <p:spPr>
          <a:xfrm>
            <a:off x="4825297" y="2326892"/>
            <a:ext cx="1207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0,50%</a:t>
            </a:r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2453FFB2-99C9-709E-F9F0-9AE630B5DA35}"/>
              </a:ext>
            </a:extLst>
          </p:cNvPr>
          <p:cNvSpPr txBox="1"/>
          <p:nvPr/>
        </p:nvSpPr>
        <p:spPr>
          <a:xfrm>
            <a:off x="7890473" y="2892591"/>
            <a:ext cx="1262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1,1%</a:t>
            </a: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43DD564D-BC67-A0E8-6F8A-89187C209E0A}"/>
              </a:ext>
            </a:extLst>
          </p:cNvPr>
          <p:cNvSpPr txBox="1"/>
          <p:nvPr/>
        </p:nvSpPr>
        <p:spPr>
          <a:xfrm>
            <a:off x="4940692" y="3472686"/>
            <a:ext cx="187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99%</a:t>
            </a: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48BA808F-6221-F839-37CB-347C155D5D52}"/>
              </a:ext>
            </a:extLst>
          </p:cNvPr>
          <p:cNvSpPr txBox="1"/>
          <p:nvPr/>
        </p:nvSpPr>
        <p:spPr>
          <a:xfrm>
            <a:off x="4940692" y="4147553"/>
            <a:ext cx="187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1%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768A22DC-5084-66DE-009D-6E33AEF1AFBA}"/>
              </a:ext>
            </a:extLst>
          </p:cNvPr>
          <p:cNvSpPr txBox="1"/>
          <p:nvPr/>
        </p:nvSpPr>
        <p:spPr>
          <a:xfrm>
            <a:off x="4940692" y="4712265"/>
            <a:ext cx="187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0%</a:t>
            </a:r>
          </a:p>
        </p:txBody>
      </p:sp>
      <p:pic>
        <p:nvPicPr>
          <p:cNvPr id="158" name="Imagen 157">
            <a:extLst>
              <a:ext uri="{FF2B5EF4-FFF2-40B4-BE49-F238E27FC236}">
                <a16:creationId xmlns:a16="http://schemas.microsoft.com/office/drawing/2014/main" id="{913BB73A-FEFD-AC10-3BB9-BBDB362E52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3691" b="9494"/>
          <a:stretch/>
        </p:blipFill>
        <p:spPr>
          <a:xfrm>
            <a:off x="6265367" y="1583506"/>
            <a:ext cx="737235" cy="589762"/>
          </a:xfrm>
          <a:prstGeom prst="rect">
            <a:avLst/>
          </a:prstGeom>
        </p:spPr>
      </p:pic>
      <p:sp>
        <p:nvSpPr>
          <p:cNvPr id="142" name="CuadroTexto 141">
            <a:extLst>
              <a:ext uri="{FF2B5EF4-FFF2-40B4-BE49-F238E27FC236}">
                <a16:creationId xmlns:a16="http://schemas.microsoft.com/office/drawing/2014/main" id="{BF5911D1-CC7D-BCD4-7827-BEAA84C0C39F}"/>
              </a:ext>
            </a:extLst>
          </p:cNvPr>
          <p:cNvSpPr txBox="1"/>
          <p:nvPr/>
        </p:nvSpPr>
        <p:spPr>
          <a:xfrm>
            <a:off x="6030720" y="1936143"/>
            <a:ext cx="154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UY" sz="2400" b="1" dirty="0">
                <a:solidFill>
                  <a:srgbClr val="3A4E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Industria</a:t>
            </a:r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DB930EA7-26A1-5693-E35C-8DF9ADB640DC}"/>
              </a:ext>
            </a:extLst>
          </p:cNvPr>
          <p:cNvSpPr txBox="1"/>
          <p:nvPr/>
        </p:nvSpPr>
        <p:spPr>
          <a:xfrm>
            <a:off x="6325282" y="2326892"/>
            <a:ext cx="1070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0,62%</a:t>
            </a:r>
          </a:p>
        </p:txBody>
      </p:sp>
      <p:sp>
        <p:nvSpPr>
          <p:cNvPr id="145" name="CuadroTexto 144">
            <a:extLst>
              <a:ext uri="{FF2B5EF4-FFF2-40B4-BE49-F238E27FC236}">
                <a16:creationId xmlns:a16="http://schemas.microsoft.com/office/drawing/2014/main" id="{F27C26E4-4FFA-2A95-BEC9-88666D243637}"/>
              </a:ext>
            </a:extLst>
          </p:cNvPr>
          <p:cNvSpPr txBox="1"/>
          <p:nvPr/>
        </p:nvSpPr>
        <p:spPr>
          <a:xfrm>
            <a:off x="6293694" y="2892591"/>
            <a:ext cx="1220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0,44%</a:t>
            </a:r>
          </a:p>
        </p:txBody>
      </p: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31CD8A6F-2561-00EC-2AA4-1CA9A75C832F}"/>
              </a:ext>
            </a:extLst>
          </p:cNvPr>
          <p:cNvSpPr txBox="1"/>
          <p:nvPr/>
        </p:nvSpPr>
        <p:spPr>
          <a:xfrm>
            <a:off x="6263749" y="3472686"/>
            <a:ext cx="1302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12%</a:t>
            </a: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987660CB-EEF2-74AD-5CA9-A07A0A3E8C14}"/>
              </a:ext>
            </a:extLst>
          </p:cNvPr>
          <p:cNvSpPr txBox="1"/>
          <p:nvPr/>
        </p:nvSpPr>
        <p:spPr>
          <a:xfrm>
            <a:off x="6320396" y="4147553"/>
            <a:ext cx="117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51%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23FBC75E-D6D5-E26E-B35C-83AB5C6951E7}"/>
              </a:ext>
            </a:extLst>
          </p:cNvPr>
          <p:cNvSpPr txBox="1"/>
          <p:nvPr/>
        </p:nvSpPr>
        <p:spPr>
          <a:xfrm>
            <a:off x="6346866" y="4712265"/>
            <a:ext cx="117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44%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3611D40-BFCA-134C-4FDD-9F5066AA838C}"/>
              </a:ext>
            </a:extLst>
          </p:cNvPr>
          <p:cNvSpPr txBox="1"/>
          <p:nvPr/>
        </p:nvSpPr>
        <p:spPr>
          <a:xfrm>
            <a:off x="2139192" y="836502"/>
            <a:ext cx="801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i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sector lácteo en el total de la economía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83D9688-C3C9-A96A-47B8-460D344BCA88}"/>
              </a:ext>
            </a:extLst>
          </p:cNvPr>
          <p:cNvSpPr txBox="1"/>
          <p:nvPr/>
        </p:nvSpPr>
        <p:spPr>
          <a:xfrm>
            <a:off x="7384148" y="1924489"/>
            <a:ext cx="1508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UY" sz="2400" b="1" dirty="0">
                <a:solidFill>
                  <a:srgbClr val="3A4E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Total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534AFC7-B1AD-784D-EF0B-A86D3AB88624}"/>
              </a:ext>
            </a:extLst>
          </p:cNvPr>
          <p:cNvSpPr txBox="1"/>
          <p:nvPr/>
        </p:nvSpPr>
        <p:spPr>
          <a:xfrm>
            <a:off x="7825974" y="2326892"/>
            <a:ext cx="1207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1,12%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06CC11F-F8DE-36BB-7884-69872BC16EC2}"/>
              </a:ext>
            </a:extLst>
          </p:cNvPr>
          <p:cNvSpPr txBox="1"/>
          <p:nvPr/>
        </p:nvSpPr>
        <p:spPr>
          <a:xfrm>
            <a:off x="4797590" y="2892591"/>
            <a:ext cx="1262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0,66%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63C5E1F-8379-80CD-5D37-571A3C4A3D53}"/>
              </a:ext>
            </a:extLst>
          </p:cNvPr>
          <p:cNvCxnSpPr>
            <a:cxnSpLocks/>
          </p:cNvCxnSpPr>
          <p:nvPr/>
        </p:nvCxnSpPr>
        <p:spPr>
          <a:xfrm flipH="1">
            <a:off x="2560197" y="3274296"/>
            <a:ext cx="7071606" cy="0"/>
          </a:xfrm>
          <a:prstGeom prst="line">
            <a:avLst/>
          </a:prstGeom>
          <a:ln w="34925" cap="rnd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5F4EF37-5EC8-77B3-D66C-6C2F4A7A04B9}"/>
              </a:ext>
            </a:extLst>
          </p:cNvPr>
          <p:cNvCxnSpPr>
            <a:cxnSpLocks/>
          </p:cNvCxnSpPr>
          <p:nvPr/>
        </p:nvCxnSpPr>
        <p:spPr>
          <a:xfrm flipH="1">
            <a:off x="2560197" y="2822505"/>
            <a:ext cx="7071606" cy="0"/>
          </a:xfrm>
          <a:prstGeom prst="line">
            <a:avLst/>
          </a:prstGeom>
          <a:ln w="34925" cap="rnd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D999FCC-F186-DFB0-CC72-A2752247571F}"/>
              </a:ext>
            </a:extLst>
          </p:cNvPr>
          <p:cNvCxnSpPr>
            <a:cxnSpLocks/>
          </p:cNvCxnSpPr>
          <p:nvPr/>
        </p:nvCxnSpPr>
        <p:spPr>
          <a:xfrm flipH="1">
            <a:off x="2544275" y="2280452"/>
            <a:ext cx="7071606" cy="0"/>
          </a:xfrm>
          <a:prstGeom prst="line">
            <a:avLst/>
          </a:prstGeom>
          <a:ln w="34925" cap="rnd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E7F94D07-82F7-AB71-A9E8-57A5D41D344A}"/>
              </a:ext>
            </a:extLst>
          </p:cNvPr>
          <p:cNvCxnSpPr>
            <a:cxnSpLocks/>
          </p:cNvCxnSpPr>
          <p:nvPr/>
        </p:nvCxnSpPr>
        <p:spPr>
          <a:xfrm flipH="1">
            <a:off x="2575438" y="4003676"/>
            <a:ext cx="7071606" cy="0"/>
          </a:xfrm>
          <a:prstGeom prst="line">
            <a:avLst/>
          </a:prstGeom>
          <a:ln w="34925" cap="rnd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C0FC3D2B-ED2E-08C9-F92D-B093FF68D8CE}"/>
              </a:ext>
            </a:extLst>
          </p:cNvPr>
          <p:cNvCxnSpPr>
            <a:cxnSpLocks/>
          </p:cNvCxnSpPr>
          <p:nvPr/>
        </p:nvCxnSpPr>
        <p:spPr>
          <a:xfrm flipH="1">
            <a:off x="2575438" y="4682004"/>
            <a:ext cx="7071606" cy="0"/>
          </a:xfrm>
          <a:prstGeom prst="line">
            <a:avLst/>
          </a:prstGeom>
          <a:ln w="34925" cap="rnd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C174347-782E-3A47-CE91-00E2AFAE41E9}"/>
              </a:ext>
            </a:extLst>
          </p:cNvPr>
          <p:cNvCxnSpPr>
            <a:cxnSpLocks/>
          </p:cNvCxnSpPr>
          <p:nvPr/>
        </p:nvCxnSpPr>
        <p:spPr>
          <a:xfrm flipH="1">
            <a:off x="2544275" y="5149537"/>
            <a:ext cx="7071606" cy="0"/>
          </a:xfrm>
          <a:prstGeom prst="line">
            <a:avLst/>
          </a:prstGeom>
          <a:ln w="34925" cap="rnd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upo 3">
            <a:extLst>
              <a:ext uri="{FF2B5EF4-FFF2-40B4-BE49-F238E27FC236}">
                <a16:creationId xmlns:a16="http://schemas.microsoft.com/office/drawing/2014/main" id="{738D42FC-D022-8A44-924F-EF8F9BD0AD1E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107B1DC-E9CF-3399-DD92-B66B10925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AB579348-D8E4-636A-D828-D811EB1B9AE5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CDA85BD6-CF21-047A-F774-81DE3A564CE3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6BC21689-7FB1-0B82-7DD9-7BB22F926E58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F0E0C5B6-FE1D-238D-E787-020687979ECB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36" name="Imagen 35">
            <a:extLst>
              <a:ext uri="{FF2B5EF4-FFF2-40B4-BE49-F238E27FC236}">
                <a16:creationId xmlns:a16="http://schemas.microsoft.com/office/drawing/2014/main" id="{DD4E77E1-EC6A-2E79-1677-C020EFD9E8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62CACBD6-7D88-4065-D37E-D6DEF4C5ED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  <p:bldP spid="132" grpId="0"/>
      <p:bldP spid="133" grpId="0"/>
      <p:bldP spid="143" grpId="0"/>
      <p:bldP spid="145" grpId="0"/>
      <p:bldP spid="146" grpId="0"/>
      <p:bldP spid="147" grpId="0"/>
      <p:bldP spid="148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3BCDDE7-4FAA-7427-F86C-7CC80164D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86174"/>
            <a:ext cx="9144000" cy="4357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9B872E5-3B8D-66C0-460A-D5AC0BED42F9}"/>
              </a:ext>
            </a:extLst>
          </p:cNvPr>
          <p:cNvSpPr txBox="1"/>
          <p:nvPr/>
        </p:nvSpPr>
        <p:spPr>
          <a:xfrm>
            <a:off x="1735063" y="330631"/>
            <a:ext cx="87218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cadena láctea representada en INALE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09FB1D5-B065-0AD2-B46F-B71221F0728D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B800C4C-2DD0-7ED1-CCE1-65BE7CAB9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32AA8D25-60A6-CEA9-7045-D4A36A74AAE4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3FB53248-3E6C-060A-692E-5573307D9392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BD26C1BA-A352-F2DA-2452-CFF5065C8D25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4A55DFB2-22FF-5132-FBFC-C7803238BC84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9AEA3CF6-B996-72AB-EC97-472ECFDDA1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F678E29-A9A7-5F76-2404-712BB27EA4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677E7B6-448C-3251-0C39-4546FC99ACE0}"/>
              </a:ext>
            </a:extLst>
          </p:cNvPr>
          <p:cNvSpPr txBox="1"/>
          <p:nvPr/>
        </p:nvSpPr>
        <p:spPr>
          <a:xfrm>
            <a:off x="2249943" y="3608176"/>
            <a:ext cx="3912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 un Modelo económico que  permite analizar como los cambios en diferentes variables, pueden afectar a la economía de un país y de un sector, adaptado a la lechería.</a:t>
            </a: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189F14B0-AA94-1737-4A82-F6A39B08D41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8D9162-C955-8BF5-2661-27105A1BC35A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Metodología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7B6E9B5-0D3E-5FF3-6359-61F78EAFD960}"/>
              </a:ext>
            </a:extLst>
          </p:cNvPr>
          <p:cNvSpPr txBox="1"/>
          <p:nvPr/>
        </p:nvSpPr>
        <p:spPr>
          <a:xfrm>
            <a:off x="2249943" y="1165928"/>
            <a:ext cx="42849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Utilizamos:</a:t>
            </a:r>
          </a:p>
          <a:p>
            <a:pPr>
              <a:defRPr/>
            </a:pPr>
            <a:r>
              <a:rPr lang="es-UY" sz="28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Modelo de Equilibrio General Computado</a:t>
            </a:r>
          </a:p>
          <a:p>
            <a:pPr>
              <a:defRPr/>
            </a:pPr>
            <a:r>
              <a:rPr lang="es-UY" sz="2800" b="1" dirty="0" err="1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Livestock</a:t>
            </a:r>
            <a:r>
              <a:rPr lang="es-UY" sz="28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Y" sz="2800" b="1" dirty="0" err="1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Policy</a:t>
            </a:r>
            <a:r>
              <a:rPr lang="es-UY" sz="28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Y" sz="2800" b="1" dirty="0" err="1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Simulation</a:t>
            </a:r>
            <a:r>
              <a:rPr lang="es-UY" sz="28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Y" sz="2800" b="1" dirty="0" err="1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</a:t>
            </a:r>
            <a:r>
              <a:rPr lang="es-UY" sz="28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FAO </a:t>
            </a:r>
          </a:p>
          <a:p>
            <a:pPr>
              <a:defRPr/>
            </a:pPr>
            <a:endParaRPr lang="es-UY" sz="2800" b="1" dirty="0">
              <a:solidFill>
                <a:srgbClr val="3A4E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es-UY" sz="2800" b="1" dirty="0">
              <a:solidFill>
                <a:srgbClr val="3A4E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en-US" sz="2800" dirty="0">
              <a:solidFill>
                <a:srgbClr val="4F81BD"/>
              </a:solidFill>
              <a:latin typeface="Calibri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F767106-4F9B-AFAD-53AD-32CB51457EB5}"/>
              </a:ext>
            </a:extLst>
          </p:cNvPr>
          <p:cNvCxnSpPr/>
          <p:nvPr/>
        </p:nvCxnSpPr>
        <p:spPr>
          <a:xfrm>
            <a:off x="2336694" y="3429000"/>
            <a:ext cx="3912373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ipse 30">
            <a:extLst>
              <a:ext uri="{FF2B5EF4-FFF2-40B4-BE49-F238E27FC236}">
                <a16:creationId xmlns:a16="http://schemas.microsoft.com/office/drawing/2014/main" id="{653CE7C8-EBDF-48E1-4FD5-C2F78ECC838E}"/>
              </a:ext>
            </a:extLst>
          </p:cNvPr>
          <p:cNvSpPr/>
          <p:nvPr/>
        </p:nvSpPr>
        <p:spPr>
          <a:xfrm>
            <a:off x="6755627" y="895416"/>
            <a:ext cx="3600000" cy="3600000"/>
          </a:xfrm>
          <a:prstGeom prst="ellipse">
            <a:avLst/>
          </a:prstGeom>
          <a:solidFill>
            <a:srgbClr val="3A4E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1E46AFD-6D9C-8CF8-90B5-5EBE15642674}"/>
              </a:ext>
            </a:extLst>
          </p:cNvPr>
          <p:cNvSpPr txBox="1"/>
          <p:nvPr/>
        </p:nvSpPr>
        <p:spPr>
          <a:xfrm>
            <a:off x="7128207" y="1602809"/>
            <a:ext cx="28548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UY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Nos centramos en el </a:t>
            </a:r>
            <a:r>
              <a:rPr lang="es-UY" sz="2400" b="1" dirty="0">
                <a:solidFill>
                  <a:srgbClr val="BDD83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incremento</a:t>
            </a:r>
            <a:r>
              <a:rPr lang="es-UY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la </a:t>
            </a:r>
            <a:r>
              <a:rPr lang="es-UY" sz="2400" b="1" dirty="0">
                <a:solidFill>
                  <a:srgbClr val="BDD83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PTF </a:t>
            </a:r>
            <a:r>
              <a:rPr lang="es-UY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(productividad total de los factores) del sector </a:t>
            </a:r>
            <a:r>
              <a:rPr lang="es-UY" sz="2400" b="1" dirty="0">
                <a:solidFill>
                  <a:srgbClr val="BDD83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primario e industrial. </a:t>
            </a:r>
            <a:endParaRPr lang="es-UY" sz="2000" b="1" dirty="0">
              <a:solidFill>
                <a:srgbClr val="BDD83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05B822F-BF1D-AFE5-0D7D-3DE468B0FE91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82A625-F83B-0A47-8117-A486DFC12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8B6800E5-92A8-AE92-45A3-2254235C4711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2710B351-3F66-D980-5939-0E64C75007A8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B763118-3D8E-1286-D907-68DEFE2F6A84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688BE508-F320-8DE9-899E-E5B900BF2101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CD9421-7BC8-9800-230A-89E75F4508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7E6229F-EDA7-F9C0-8E9F-97795FB72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7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31" grpId="0" animBg="1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55">
            <a:extLst>
              <a:ext uri="{FF2B5EF4-FFF2-40B4-BE49-F238E27FC236}">
                <a16:creationId xmlns:a16="http://schemas.microsoft.com/office/drawing/2014/main" id="{D2FF8777-E588-0540-4A91-146BFC3C21F5}"/>
              </a:ext>
            </a:extLst>
          </p:cNvPr>
          <p:cNvSpPr txBox="1"/>
          <p:nvPr/>
        </p:nvSpPr>
        <p:spPr>
          <a:xfrm>
            <a:off x="7732760" y="4225591"/>
            <a:ext cx="1655474" cy="410033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privado</a:t>
            </a:r>
            <a:endParaRPr lang="en-US" sz="2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0" name="Text Box 165">
            <a:extLst>
              <a:ext uri="{FF2B5EF4-FFF2-40B4-BE49-F238E27FC236}">
                <a16:creationId xmlns:a16="http://schemas.microsoft.com/office/drawing/2014/main" id="{37FD5131-C52D-EB68-F960-A83AAE88C75A}"/>
              </a:ext>
            </a:extLst>
          </p:cNvPr>
          <p:cNvSpPr txBox="1"/>
          <p:nvPr/>
        </p:nvSpPr>
        <p:spPr>
          <a:xfrm rot="16200000">
            <a:off x="7168199" y="4958898"/>
            <a:ext cx="615950" cy="2730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Transferencias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5" name="Text Box 132">
            <a:extLst>
              <a:ext uri="{FF2B5EF4-FFF2-40B4-BE49-F238E27FC236}">
                <a16:creationId xmlns:a16="http://schemas.microsoft.com/office/drawing/2014/main" id="{18BEAC4F-1B9F-BD3D-EE30-77AE1720741D}"/>
              </a:ext>
            </a:extLst>
          </p:cNvPr>
          <p:cNvSpPr txBox="1"/>
          <p:nvPr/>
        </p:nvSpPr>
        <p:spPr>
          <a:xfrm rot="16200000">
            <a:off x="3623322" y="1499221"/>
            <a:ext cx="1467994" cy="58880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Rentas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remuneraciones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exterior</a:t>
            </a:r>
            <a:endParaRPr lang="en-US" sz="14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Text Box 160">
            <a:extLst>
              <a:ext uri="{FF2B5EF4-FFF2-40B4-BE49-F238E27FC236}">
                <a16:creationId xmlns:a16="http://schemas.microsoft.com/office/drawing/2014/main" id="{9AAE7B79-D3F6-8DC8-EBF6-FCF4BE7B29FD}"/>
              </a:ext>
            </a:extLst>
          </p:cNvPr>
          <p:cNvSpPr txBox="1"/>
          <p:nvPr/>
        </p:nvSpPr>
        <p:spPr>
          <a:xfrm>
            <a:off x="5372451" y="4499098"/>
            <a:ext cx="533400" cy="2730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Exportación</a:t>
            </a:r>
            <a:endParaRPr lang="en-US" sz="2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Text Box 159">
            <a:extLst>
              <a:ext uri="{FF2B5EF4-FFF2-40B4-BE49-F238E27FC236}">
                <a16:creationId xmlns:a16="http://schemas.microsoft.com/office/drawing/2014/main" id="{DDDFDA7A-882C-E63A-D8C3-37F2059ED4F0}"/>
              </a:ext>
            </a:extLst>
          </p:cNvPr>
          <p:cNvSpPr txBox="1"/>
          <p:nvPr/>
        </p:nvSpPr>
        <p:spPr>
          <a:xfrm>
            <a:off x="3331795" y="3642372"/>
            <a:ext cx="1332811" cy="30378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Demanda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Doméstica</a:t>
            </a:r>
            <a:endParaRPr lang="en-US" sz="14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189F14B0-AA94-1737-4A82-F6A39B08D41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8D9162-C955-8BF5-2661-27105A1BC35A}"/>
              </a:ext>
            </a:extLst>
          </p:cNvPr>
          <p:cNvSpPr txBox="1"/>
          <p:nvPr/>
        </p:nvSpPr>
        <p:spPr>
          <a:xfrm>
            <a:off x="2336694" y="101624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Metodología</a:t>
            </a:r>
          </a:p>
        </p:txBody>
      </p:sp>
      <p:sp>
        <p:nvSpPr>
          <p:cNvPr id="110" name="Text Box 140">
            <a:extLst>
              <a:ext uri="{FF2B5EF4-FFF2-40B4-BE49-F238E27FC236}">
                <a16:creationId xmlns:a16="http://schemas.microsoft.com/office/drawing/2014/main" id="{E6889C0D-11F5-C6E0-F7EE-75E8CF47683F}"/>
              </a:ext>
            </a:extLst>
          </p:cNvPr>
          <p:cNvSpPr txBox="1"/>
          <p:nvPr/>
        </p:nvSpPr>
        <p:spPr>
          <a:xfrm rot="16200000">
            <a:off x="6445845" y="3135035"/>
            <a:ext cx="826770" cy="2730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Impuestos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indirectos</a:t>
            </a:r>
            <a:endParaRPr lang="en-US" sz="14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Text Box 152">
            <a:extLst>
              <a:ext uri="{FF2B5EF4-FFF2-40B4-BE49-F238E27FC236}">
                <a16:creationId xmlns:a16="http://schemas.microsoft.com/office/drawing/2014/main" id="{32494C91-9445-D41D-F0F5-3FB98669228A}"/>
              </a:ext>
            </a:extLst>
          </p:cNvPr>
          <p:cNvSpPr txBox="1"/>
          <p:nvPr/>
        </p:nvSpPr>
        <p:spPr>
          <a:xfrm>
            <a:off x="4927654" y="2598802"/>
            <a:ext cx="1064518" cy="46484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Demanda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insumos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intermedios</a:t>
            </a:r>
            <a:endParaRPr lang="en-US" sz="24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Text Box 160">
            <a:extLst>
              <a:ext uri="{FF2B5EF4-FFF2-40B4-BE49-F238E27FC236}">
                <a16:creationId xmlns:a16="http://schemas.microsoft.com/office/drawing/2014/main" id="{B272715C-269D-DA93-4C15-879890EB6F54}"/>
              </a:ext>
            </a:extLst>
          </p:cNvPr>
          <p:cNvSpPr txBox="1"/>
          <p:nvPr/>
        </p:nvSpPr>
        <p:spPr>
          <a:xfrm>
            <a:off x="2575029" y="5147447"/>
            <a:ext cx="533400" cy="2730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Exportación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Text Box 149">
            <a:extLst>
              <a:ext uri="{FF2B5EF4-FFF2-40B4-BE49-F238E27FC236}">
                <a16:creationId xmlns:a16="http://schemas.microsoft.com/office/drawing/2014/main" id="{3CD1FA90-CD00-13C9-9577-72BC6015E7AE}"/>
              </a:ext>
            </a:extLst>
          </p:cNvPr>
          <p:cNvSpPr txBox="1"/>
          <p:nvPr/>
        </p:nvSpPr>
        <p:spPr>
          <a:xfrm>
            <a:off x="7295690" y="3349854"/>
            <a:ext cx="709295" cy="35195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Inversiones</a:t>
            </a:r>
            <a:endParaRPr lang="en-US" sz="14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Text Box 164">
            <a:extLst>
              <a:ext uri="{FF2B5EF4-FFF2-40B4-BE49-F238E27FC236}">
                <a16:creationId xmlns:a16="http://schemas.microsoft.com/office/drawing/2014/main" id="{9EEDCF18-0B90-B8D3-A790-829CAC8D2853}"/>
              </a:ext>
            </a:extLst>
          </p:cNvPr>
          <p:cNvSpPr txBox="1"/>
          <p:nvPr/>
        </p:nvSpPr>
        <p:spPr>
          <a:xfrm>
            <a:off x="5784420" y="4987805"/>
            <a:ext cx="1112358" cy="24159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Importacion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Text Box 123">
            <a:extLst>
              <a:ext uri="{FF2B5EF4-FFF2-40B4-BE49-F238E27FC236}">
                <a16:creationId xmlns:a16="http://schemas.microsoft.com/office/drawing/2014/main" id="{531EDA8F-6291-0641-DCEA-2653DAB0F18B}"/>
              </a:ext>
            </a:extLst>
          </p:cNvPr>
          <p:cNvSpPr txBox="1"/>
          <p:nvPr/>
        </p:nvSpPr>
        <p:spPr>
          <a:xfrm>
            <a:off x="3383135" y="655026"/>
            <a:ext cx="885825" cy="2730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Demanda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factores</a:t>
            </a:r>
            <a:endParaRPr lang="en-US" sz="14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Text Box 168">
            <a:extLst>
              <a:ext uri="{FF2B5EF4-FFF2-40B4-BE49-F238E27FC236}">
                <a16:creationId xmlns:a16="http://schemas.microsoft.com/office/drawing/2014/main" id="{DA3738B4-2E26-62D4-5563-A3B81293E42B}"/>
              </a:ext>
            </a:extLst>
          </p:cNvPr>
          <p:cNvSpPr txBox="1"/>
          <p:nvPr/>
        </p:nvSpPr>
        <p:spPr>
          <a:xfrm rot="16200000">
            <a:off x="9005829" y="4875490"/>
            <a:ext cx="899795" cy="2730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externo</a:t>
            </a:r>
            <a:endParaRPr lang="en-US" sz="14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Text Box 129">
            <a:extLst>
              <a:ext uri="{FF2B5EF4-FFF2-40B4-BE49-F238E27FC236}">
                <a16:creationId xmlns:a16="http://schemas.microsoft.com/office/drawing/2014/main" id="{A2536E53-D06D-0065-FE52-209D58CC7998}"/>
              </a:ext>
            </a:extLst>
          </p:cNvPr>
          <p:cNvSpPr txBox="1"/>
          <p:nvPr/>
        </p:nvSpPr>
        <p:spPr>
          <a:xfrm>
            <a:off x="8560497" y="1605037"/>
            <a:ext cx="1106042" cy="44391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Impuesto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</a:t>
            </a:r>
            <a:endParaRPr lang="en-US" sz="2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Rectangle 11">
            <a:extLst>
              <a:ext uri="{FF2B5EF4-FFF2-40B4-BE49-F238E27FC236}">
                <a16:creationId xmlns:a16="http://schemas.microsoft.com/office/drawing/2014/main" id="{74D88887-7F6D-5F7E-C807-D8A0C09A271A}"/>
              </a:ext>
            </a:extLst>
          </p:cNvPr>
          <p:cNvSpPr/>
          <p:nvPr/>
        </p:nvSpPr>
        <p:spPr>
          <a:xfrm>
            <a:off x="6391071" y="1355022"/>
            <a:ext cx="1572108" cy="6333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600" dirty="0" err="1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Gobierno</a:t>
            </a:r>
            <a:endParaRPr lang="en-US" sz="1600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Rectangle 13">
            <a:extLst>
              <a:ext uri="{FF2B5EF4-FFF2-40B4-BE49-F238E27FC236}">
                <a16:creationId xmlns:a16="http://schemas.microsoft.com/office/drawing/2014/main" id="{F2B7C226-DD50-CD5A-4325-470946AC198F}"/>
              </a:ext>
            </a:extLst>
          </p:cNvPr>
          <p:cNvSpPr/>
          <p:nvPr/>
        </p:nvSpPr>
        <p:spPr>
          <a:xfrm>
            <a:off x="9017574" y="2253814"/>
            <a:ext cx="1572108" cy="6333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dirty="0" err="1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Hogares</a:t>
            </a:r>
            <a:r>
              <a:rPr lang="en-US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" name="Rectangle 14">
            <a:extLst>
              <a:ext uri="{FF2B5EF4-FFF2-40B4-BE49-F238E27FC236}">
                <a16:creationId xmlns:a16="http://schemas.microsoft.com/office/drawing/2014/main" id="{D8CE3413-4534-E944-7C70-AB083CE301E5}"/>
              </a:ext>
            </a:extLst>
          </p:cNvPr>
          <p:cNvSpPr/>
          <p:nvPr/>
        </p:nvSpPr>
        <p:spPr>
          <a:xfrm>
            <a:off x="5478199" y="447789"/>
            <a:ext cx="1572108" cy="6333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Mercado </a:t>
            </a:r>
            <a:r>
              <a:rPr lang="en-US" dirty="0" err="1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factores</a:t>
            </a:r>
            <a:endParaRPr lang="en-US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8">
            <a:extLst>
              <a:ext uri="{FF2B5EF4-FFF2-40B4-BE49-F238E27FC236}">
                <a16:creationId xmlns:a16="http://schemas.microsoft.com/office/drawing/2014/main" id="{182BB0E2-AABF-8B3F-6EF3-7D24D128A428}"/>
              </a:ext>
            </a:extLst>
          </p:cNvPr>
          <p:cNvSpPr/>
          <p:nvPr/>
        </p:nvSpPr>
        <p:spPr>
          <a:xfrm>
            <a:off x="8236479" y="3369431"/>
            <a:ext cx="1577322" cy="6238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dirty="0" err="1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Cuentas</a:t>
            </a:r>
            <a:r>
              <a:rPr lang="en-US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de capital privado</a:t>
            </a:r>
          </a:p>
        </p:txBody>
      </p:sp>
      <p:cxnSp>
        <p:nvCxnSpPr>
          <p:cNvPr id="127" name="Elbow Connector 20">
            <a:extLst>
              <a:ext uri="{FF2B5EF4-FFF2-40B4-BE49-F238E27FC236}">
                <a16:creationId xmlns:a16="http://schemas.microsoft.com/office/drawing/2014/main" id="{46ECEEBF-69AF-903E-DC58-31B505EEDA7A}"/>
              </a:ext>
            </a:extLst>
          </p:cNvPr>
          <p:cNvCxnSpPr>
            <a:cxnSpLocks/>
            <a:stCxn id="122" idx="3"/>
            <a:endCxn id="121" idx="0"/>
          </p:cNvCxnSpPr>
          <p:nvPr/>
        </p:nvCxnSpPr>
        <p:spPr>
          <a:xfrm>
            <a:off x="7050308" y="764461"/>
            <a:ext cx="2753321" cy="1489352"/>
          </a:xfrm>
          <a:prstGeom prst="bentConnector2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26">
            <a:extLst>
              <a:ext uri="{FF2B5EF4-FFF2-40B4-BE49-F238E27FC236}">
                <a16:creationId xmlns:a16="http://schemas.microsoft.com/office/drawing/2014/main" id="{ADF22414-25B1-B91D-644B-46765D7332ED}"/>
              </a:ext>
            </a:extLst>
          </p:cNvPr>
          <p:cNvSpPr/>
          <p:nvPr/>
        </p:nvSpPr>
        <p:spPr>
          <a:xfrm>
            <a:off x="7157284" y="718957"/>
            <a:ext cx="2201565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Salarios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rentas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domésticas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9" name="Elbow Connector 29">
            <a:extLst>
              <a:ext uri="{FF2B5EF4-FFF2-40B4-BE49-F238E27FC236}">
                <a16:creationId xmlns:a16="http://schemas.microsoft.com/office/drawing/2014/main" id="{86121FC7-CD48-A2A8-E504-424784B85D9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30983" y="2862878"/>
            <a:ext cx="3405826" cy="1369418"/>
          </a:xfrm>
          <a:prstGeom prst="bentConnector3">
            <a:avLst>
              <a:gd name="adj1" fmla="val -61"/>
            </a:avLst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 Box 127">
            <a:extLst>
              <a:ext uri="{FF2B5EF4-FFF2-40B4-BE49-F238E27FC236}">
                <a16:creationId xmlns:a16="http://schemas.microsoft.com/office/drawing/2014/main" id="{2CB15587-48DA-C91D-5F1A-925260584140}"/>
              </a:ext>
            </a:extLst>
          </p:cNvPr>
          <p:cNvSpPr txBox="1"/>
          <p:nvPr/>
        </p:nvSpPr>
        <p:spPr>
          <a:xfrm>
            <a:off x="8502525" y="1064261"/>
            <a:ext cx="615950" cy="3282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Transferencias</a:t>
            </a:r>
            <a:endParaRPr lang="en-US" sz="14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1" name="Elbow Connector 36">
            <a:extLst>
              <a:ext uri="{FF2B5EF4-FFF2-40B4-BE49-F238E27FC236}">
                <a16:creationId xmlns:a16="http://schemas.microsoft.com/office/drawing/2014/main" id="{0F957298-A224-8C9D-9206-F2F77816A833}"/>
              </a:ext>
            </a:extLst>
          </p:cNvPr>
          <p:cNvCxnSpPr>
            <a:cxnSpLocks/>
            <a:stCxn id="121" idx="0"/>
            <a:endCxn id="119" idx="3"/>
          </p:cNvCxnSpPr>
          <p:nvPr/>
        </p:nvCxnSpPr>
        <p:spPr>
          <a:xfrm rot="16200000" flipV="1">
            <a:off x="8592346" y="1042530"/>
            <a:ext cx="582119" cy="1840449"/>
          </a:xfrm>
          <a:prstGeom prst="bentConnector2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41">
            <a:extLst>
              <a:ext uri="{FF2B5EF4-FFF2-40B4-BE49-F238E27FC236}">
                <a16:creationId xmlns:a16="http://schemas.microsoft.com/office/drawing/2014/main" id="{28F517E3-E2E1-7E96-5202-57F4ABB4895D}"/>
              </a:ext>
            </a:extLst>
          </p:cNvPr>
          <p:cNvCxnSpPr>
            <a:cxnSpLocks/>
          </p:cNvCxnSpPr>
          <p:nvPr/>
        </p:nvCxnSpPr>
        <p:spPr>
          <a:xfrm rot="5400000">
            <a:off x="8414506" y="2737838"/>
            <a:ext cx="913896" cy="292247"/>
          </a:xfrm>
          <a:prstGeom prst="bentConnector3">
            <a:avLst>
              <a:gd name="adj1" fmla="val 1014"/>
            </a:avLst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44">
            <a:extLst>
              <a:ext uri="{FF2B5EF4-FFF2-40B4-BE49-F238E27FC236}">
                <a16:creationId xmlns:a16="http://schemas.microsoft.com/office/drawing/2014/main" id="{11C4E3D0-B2E3-10B0-7A69-D2B74B497781}"/>
              </a:ext>
            </a:extLst>
          </p:cNvPr>
          <p:cNvCxnSpPr>
            <a:cxnSpLocks/>
            <a:stCxn id="119" idx="3"/>
          </p:cNvCxnSpPr>
          <p:nvPr/>
        </p:nvCxnSpPr>
        <p:spPr>
          <a:xfrm>
            <a:off x="7963179" y="1671694"/>
            <a:ext cx="398954" cy="1694158"/>
          </a:xfrm>
          <a:prstGeom prst="bentConnector2">
            <a:avLst/>
          </a:prstGeom>
          <a:ln w="15875">
            <a:solidFill>
              <a:srgbClr val="9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 Box 142">
            <a:extLst>
              <a:ext uri="{FF2B5EF4-FFF2-40B4-BE49-F238E27FC236}">
                <a16:creationId xmlns:a16="http://schemas.microsoft.com/office/drawing/2014/main" id="{A07C28C1-8999-5FC6-41A1-0FC77963B7D7}"/>
              </a:ext>
            </a:extLst>
          </p:cNvPr>
          <p:cNvSpPr txBox="1"/>
          <p:nvPr/>
        </p:nvSpPr>
        <p:spPr>
          <a:xfrm rot="16200000">
            <a:off x="7732289" y="2538867"/>
            <a:ext cx="735330" cy="2730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Gobierno</a:t>
            </a:r>
            <a:endParaRPr lang="en-US" sz="14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5" name="Elbow Connector 53">
            <a:extLst>
              <a:ext uri="{FF2B5EF4-FFF2-40B4-BE49-F238E27FC236}">
                <a16:creationId xmlns:a16="http://schemas.microsoft.com/office/drawing/2014/main" id="{C4E474F0-E20C-B892-869E-F197A0A47604}"/>
              </a:ext>
            </a:extLst>
          </p:cNvPr>
          <p:cNvCxnSpPr>
            <a:cxnSpLocks/>
          </p:cNvCxnSpPr>
          <p:nvPr/>
        </p:nvCxnSpPr>
        <p:spPr>
          <a:xfrm rot="10800000">
            <a:off x="6930985" y="3874877"/>
            <a:ext cx="1246031" cy="2218"/>
          </a:xfrm>
          <a:prstGeom prst="bentConnector3">
            <a:avLst>
              <a:gd name="adj1" fmla="val -452"/>
            </a:avLst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57">
            <a:extLst>
              <a:ext uri="{FF2B5EF4-FFF2-40B4-BE49-F238E27FC236}">
                <a16:creationId xmlns:a16="http://schemas.microsoft.com/office/drawing/2014/main" id="{8B037CA5-6EC1-1081-5E22-2BEEEE18C897}"/>
              </a:ext>
            </a:extLst>
          </p:cNvPr>
          <p:cNvCxnSpPr>
            <a:cxnSpLocks/>
          </p:cNvCxnSpPr>
          <p:nvPr/>
        </p:nvCxnSpPr>
        <p:spPr>
          <a:xfrm flipV="1">
            <a:off x="5436266" y="4015931"/>
            <a:ext cx="4207013" cy="1416720"/>
          </a:xfrm>
          <a:prstGeom prst="bentConnector3">
            <a:avLst>
              <a:gd name="adj1" fmla="val 100036"/>
            </a:avLst>
          </a:prstGeom>
          <a:ln w="15875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7" name="Elbow Connector 65">
            <a:extLst>
              <a:ext uri="{FF2B5EF4-FFF2-40B4-BE49-F238E27FC236}">
                <a16:creationId xmlns:a16="http://schemas.microsoft.com/office/drawing/2014/main" id="{3E49B394-29C5-2415-8741-0EA19027D88A}"/>
              </a:ext>
            </a:extLst>
          </p:cNvPr>
          <p:cNvCxnSpPr>
            <a:cxnSpLocks/>
          </p:cNvCxnSpPr>
          <p:nvPr/>
        </p:nvCxnSpPr>
        <p:spPr>
          <a:xfrm flipV="1">
            <a:off x="5430689" y="4354268"/>
            <a:ext cx="948423" cy="524251"/>
          </a:xfrm>
          <a:prstGeom prst="bentConnector3">
            <a:avLst>
              <a:gd name="adj1" fmla="val 100215"/>
            </a:avLst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9" name="Elbow Connector 74">
            <a:extLst>
              <a:ext uri="{FF2B5EF4-FFF2-40B4-BE49-F238E27FC236}">
                <a16:creationId xmlns:a16="http://schemas.microsoft.com/office/drawing/2014/main" id="{200DA102-F1AE-0F75-D228-0016FEAC3EA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9979" y="2676645"/>
            <a:ext cx="3292243" cy="1922415"/>
          </a:xfrm>
          <a:prstGeom prst="bentConnector3">
            <a:avLst>
              <a:gd name="adj1" fmla="val -52"/>
            </a:avLst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1" name="Elbow Connector 84">
            <a:extLst>
              <a:ext uri="{FF2B5EF4-FFF2-40B4-BE49-F238E27FC236}">
                <a16:creationId xmlns:a16="http://schemas.microsoft.com/office/drawing/2014/main" id="{C4EFCD4A-BF29-C03A-59CE-665AFE956CE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38805" y="4353673"/>
            <a:ext cx="1399736" cy="695449"/>
          </a:xfrm>
          <a:prstGeom prst="bentConnector3">
            <a:avLst>
              <a:gd name="adj1" fmla="val -356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87">
            <a:extLst>
              <a:ext uri="{FF2B5EF4-FFF2-40B4-BE49-F238E27FC236}">
                <a16:creationId xmlns:a16="http://schemas.microsoft.com/office/drawing/2014/main" id="{12AD30A9-E311-16D6-A433-C86606D8C5CA}"/>
              </a:ext>
            </a:extLst>
          </p:cNvPr>
          <p:cNvCxnSpPr>
            <a:cxnSpLocks/>
          </p:cNvCxnSpPr>
          <p:nvPr/>
        </p:nvCxnSpPr>
        <p:spPr>
          <a:xfrm rot="16200000" flipV="1">
            <a:off x="1755641" y="3167874"/>
            <a:ext cx="2688798" cy="1374816"/>
          </a:xfrm>
          <a:prstGeom prst="bentConnector4">
            <a:avLst>
              <a:gd name="adj1" fmla="val -61"/>
              <a:gd name="adj2" fmla="val 149883"/>
            </a:avLst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3" name="Elbow Connector 93">
            <a:extLst>
              <a:ext uri="{FF2B5EF4-FFF2-40B4-BE49-F238E27FC236}">
                <a16:creationId xmlns:a16="http://schemas.microsoft.com/office/drawing/2014/main" id="{86359F04-D477-946C-C91E-B19996A9C0B8}"/>
              </a:ext>
            </a:extLst>
          </p:cNvPr>
          <p:cNvCxnSpPr>
            <a:cxnSpLocks/>
          </p:cNvCxnSpPr>
          <p:nvPr/>
        </p:nvCxnSpPr>
        <p:spPr>
          <a:xfrm rot="10800000">
            <a:off x="3415021" y="4988562"/>
            <a:ext cx="372428" cy="1"/>
          </a:xfrm>
          <a:prstGeom prst="bentConnector3">
            <a:avLst>
              <a:gd name="adj1" fmla="val -19054"/>
            </a:avLst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4" name="Text Box 160">
            <a:extLst>
              <a:ext uri="{FF2B5EF4-FFF2-40B4-BE49-F238E27FC236}">
                <a16:creationId xmlns:a16="http://schemas.microsoft.com/office/drawing/2014/main" id="{0A47AD90-ECC2-5A9B-1DF8-6070A29D93BA}"/>
              </a:ext>
            </a:extLst>
          </p:cNvPr>
          <p:cNvSpPr txBox="1"/>
          <p:nvPr/>
        </p:nvSpPr>
        <p:spPr>
          <a:xfrm>
            <a:off x="3401447" y="4424016"/>
            <a:ext cx="533400" cy="2730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Exportación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6" name="Elbow Connector 97">
            <a:extLst>
              <a:ext uri="{FF2B5EF4-FFF2-40B4-BE49-F238E27FC236}">
                <a16:creationId xmlns:a16="http://schemas.microsoft.com/office/drawing/2014/main" id="{05A8738B-DDC6-556E-A184-4CC5B37AA53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67306" y="2539804"/>
            <a:ext cx="3191873" cy="1455661"/>
          </a:xfrm>
          <a:prstGeom prst="bentConnector3">
            <a:avLst>
              <a:gd name="adj1" fmla="val 100134"/>
            </a:avLst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Elbow Connector 100">
            <a:extLst>
              <a:ext uri="{FF2B5EF4-FFF2-40B4-BE49-F238E27FC236}">
                <a16:creationId xmlns:a16="http://schemas.microsoft.com/office/drawing/2014/main" id="{6BA87B23-1456-EB6C-AAAB-FB482AB9B4A7}"/>
              </a:ext>
            </a:extLst>
          </p:cNvPr>
          <p:cNvCxnSpPr>
            <a:cxnSpLocks/>
          </p:cNvCxnSpPr>
          <p:nvPr/>
        </p:nvCxnSpPr>
        <p:spPr>
          <a:xfrm flipV="1">
            <a:off x="3088279" y="971752"/>
            <a:ext cx="2347988" cy="1217377"/>
          </a:xfrm>
          <a:prstGeom prst="bentConnector3">
            <a:avLst>
              <a:gd name="adj1" fmla="val 103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8" name="Elbow Connector 119">
            <a:extLst>
              <a:ext uri="{FF2B5EF4-FFF2-40B4-BE49-F238E27FC236}">
                <a16:creationId xmlns:a16="http://schemas.microsoft.com/office/drawing/2014/main" id="{7C0D44CF-0C5D-430E-34F0-9CF79E7E83C6}"/>
              </a:ext>
            </a:extLst>
          </p:cNvPr>
          <p:cNvCxnSpPr>
            <a:cxnSpLocks/>
          </p:cNvCxnSpPr>
          <p:nvPr/>
        </p:nvCxnSpPr>
        <p:spPr>
          <a:xfrm>
            <a:off x="7973508" y="1465311"/>
            <a:ext cx="2027742" cy="736422"/>
          </a:xfrm>
          <a:prstGeom prst="bentConnector3">
            <a:avLst>
              <a:gd name="adj1" fmla="val 99792"/>
            </a:avLst>
          </a:prstGeom>
          <a:ln w="15875">
            <a:solidFill>
              <a:srgbClr val="9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 Box 57">
            <a:extLst>
              <a:ext uri="{FF2B5EF4-FFF2-40B4-BE49-F238E27FC236}">
                <a16:creationId xmlns:a16="http://schemas.microsoft.com/office/drawing/2014/main" id="{E407F187-EE45-847B-6C71-1DB5516108C6}"/>
              </a:ext>
            </a:extLst>
          </p:cNvPr>
          <p:cNvSpPr txBox="1"/>
          <p:nvPr/>
        </p:nvSpPr>
        <p:spPr>
          <a:xfrm>
            <a:off x="8929284" y="2916563"/>
            <a:ext cx="695325" cy="34074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hogares</a:t>
            </a:r>
            <a:endParaRPr lang="en-US" sz="2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0" name="Straight Arrow Connector 137">
            <a:extLst>
              <a:ext uri="{FF2B5EF4-FFF2-40B4-BE49-F238E27FC236}">
                <a16:creationId xmlns:a16="http://schemas.microsoft.com/office/drawing/2014/main" id="{2C979BEB-2B53-9542-1946-78D3C13447DA}"/>
              </a:ext>
            </a:extLst>
          </p:cNvPr>
          <p:cNvCxnSpPr>
            <a:cxnSpLocks/>
          </p:cNvCxnSpPr>
          <p:nvPr/>
        </p:nvCxnSpPr>
        <p:spPr>
          <a:xfrm flipH="1" flipV="1">
            <a:off x="6751649" y="1991729"/>
            <a:ext cx="8599" cy="180902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40">
            <a:extLst>
              <a:ext uri="{FF2B5EF4-FFF2-40B4-BE49-F238E27FC236}">
                <a16:creationId xmlns:a16="http://schemas.microsoft.com/office/drawing/2014/main" id="{69630008-B8EA-3B00-59D2-D6BE0839CFEA}"/>
              </a:ext>
            </a:extLst>
          </p:cNvPr>
          <p:cNvCxnSpPr>
            <a:cxnSpLocks/>
          </p:cNvCxnSpPr>
          <p:nvPr/>
        </p:nvCxnSpPr>
        <p:spPr>
          <a:xfrm>
            <a:off x="6543096" y="1985071"/>
            <a:ext cx="12783" cy="1815684"/>
          </a:xfrm>
          <a:prstGeom prst="straightConnector1">
            <a:avLst/>
          </a:prstGeom>
          <a:ln w="15875">
            <a:solidFill>
              <a:srgbClr val="9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 Box 143">
            <a:extLst>
              <a:ext uri="{FF2B5EF4-FFF2-40B4-BE49-F238E27FC236}">
                <a16:creationId xmlns:a16="http://schemas.microsoft.com/office/drawing/2014/main" id="{2DB04C68-C296-DBE0-2D10-EF72138FB5D2}"/>
              </a:ext>
            </a:extLst>
          </p:cNvPr>
          <p:cNvSpPr txBox="1"/>
          <p:nvPr/>
        </p:nvSpPr>
        <p:spPr>
          <a:xfrm rot="16200000">
            <a:off x="5860534" y="2800755"/>
            <a:ext cx="1012190" cy="2730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Gobierno</a:t>
            </a:r>
            <a:endParaRPr lang="en-US" sz="14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3" name="Elbow Connector 145">
            <a:extLst>
              <a:ext uri="{FF2B5EF4-FFF2-40B4-BE49-F238E27FC236}">
                <a16:creationId xmlns:a16="http://schemas.microsoft.com/office/drawing/2014/main" id="{69462822-54AD-D9F3-1DB0-D96541ECA5DE}"/>
              </a:ext>
            </a:extLst>
          </p:cNvPr>
          <p:cNvCxnSpPr>
            <a:cxnSpLocks/>
            <a:endCxn id="120" idx="2"/>
          </p:cNvCxnSpPr>
          <p:nvPr/>
        </p:nvCxnSpPr>
        <p:spPr>
          <a:xfrm rot="10800000">
            <a:off x="3304362" y="3001221"/>
            <a:ext cx="2673458" cy="950032"/>
          </a:xfrm>
          <a:prstGeom prst="bentConnector2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63">
            <a:extLst>
              <a:ext uri="{FF2B5EF4-FFF2-40B4-BE49-F238E27FC236}">
                <a16:creationId xmlns:a16="http://schemas.microsoft.com/office/drawing/2014/main" id="{2CD247A7-493B-9723-0719-1640F8B7D48C}"/>
              </a:ext>
            </a:extLst>
          </p:cNvPr>
          <p:cNvCxnSpPr>
            <a:cxnSpLocks/>
            <a:endCxn id="124" idx="0"/>
          </p:cNvCxnSpPr>
          <p:nvPr/>
        </p:nvCxnSpPr>
        <p:spPr>
          <a:xfrm rot="10800000" flipV="1">
            <a:off x="2662130" y="4150990"/>
            <a:ext cx="2802167" cy="324268"/>
          </a:xfrm>
          <a:prstGeom prst="bentConnector2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65">
            <a:extLst>
              <a:ext uri="{FF2B5EF4-FFF2-40B4-BE49-F238E27FC236}">
                <a16:creationId xmlns:a16="http://schemas.microsoft.com/office/drawing/2014/main" id="{648D7AFB-234E-A45B-A708-8E19FD574706}"/>
              </a:ext>
            </a:extLst>
          </p:cNvPr>
          <p:cNvCxnSpPr>
            <a:cxnSpLocks/>
          </p:cNvCxnSpPr>
          <p:nvPr/>
        </p:nvCxnSpPr>
        <p:spPr>
          <a:xfrm>
            <a:off x="4016288" y="2510883"/>
            <a:ext cx="1969012" cy="1289872"/>
          </a:xfrm>
          <a:prstGeom prst="bentConnector3">
            <a:avLst>
              <a:gd name="adj1" fmla="val 99826"/>
            </a:avLst>
          </a:prstGeom>
          <a:ln w="158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7" name="Elbow Connector 182">
            <a:extLst>
              <a:ext uri="{FF2B5EF4-FFF2-40B4-BE49-F238E27FC236}">
                <a16:creationId xmlns:a16="http://schemas.microsoft.com/office/drawing/2014/main" id="{A0E2D87D-EBF5-A01B-F79E-E8E7CC951733}"/>
              </a:ext>
            </a:extLst>
          </p:cNvPr>
          <p:cNvCxnSpPr>
            <a:cxnSpLocks/>
          </p:cNvCxnSpPr>
          <p:nvPr/>
        </p:nvCxnSpPr>
        <p:spPr>
          <a:xfrm rot="5400000">
            <a:off x="1901266" y="927120"/>
            <a:ext cx="3798383" cy="3276696"/>
          </a:xfrm>
          <a:prstGeom prst="bentConnector3">
            <a:avLst>
              <a:gd name="adj1" fmla="val -153"/>
            </a:avLst>
          </a:prstGeom>
          <a:ln w="15875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7">
            <a:extLst>
              <a:ext uri="{FF2B5EF4-FFF2-40B4-BE49-F238E27FC236}">
                <a16:creationId xmlns:a16="http://schemas.microsoft.com/office/drawing/2014/main" id="{F98258E2-BD91-7429-FB08-48E26FAFBBA9}"/>
              </a:ext>
            </a:extLst>
          </p:cNvPr>
          <p:cNvSpPr/>
          <p:nvPr/>
        </p:nvSpPr>
        <p:spPr>
          <a:xfrm>
            <a:off x="3744005" y="4763348"/>
            <a:ext cx="1678926" cy="724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Resto del Mundo</a:t>
            </a:r>
          </a:p>
        </p:txBody>
      </p:sp>
      <p:sp>
        <p:nvSpPr>
          <p:cNvPr id="123" name="Rectangle 15">
            <a:extLst>
              <a:ext uri="{FF2B5EF4-FFF2-40B4-BE49-F238E27FC236}">
                <a16:creationId xmlns:a16="http://schemas.microsoft.com/office/drawing/2014/main" id="{C1DFA7A6-B9E6-0CFB-2FFA-CF7BF42918CA}"/>
              </a:ext>
            </a:extLst>
          </p:cNvPr>
          <p:cNvSpPr/>
          <p:nvPr/>
        </p:nvSpPr>
        <p:spPr>
          <a:xfrm>
            <a:off x="5446758" y="3809569"/>
            <a:ext cx="1484224" cy="5444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Mercado</a:t>
            </a:r>
          </a:p>
        </p:txBody>
      </p:sp>
      <p:sp>
        <p:nvSpPr>
          <p:cNvPr id="120" name="Rectangle 12">
            <a:extLst>
              <a:ext uri="{FF2B5EF4-FFF2-40B4-BE49-F238E27FC236}">
                <a16:creationId xmlns:a16="http://schemas.microsoft.com/office/drawing/2014/main" id="{C543D2C3-8329-07E2-3C90-6240EDD2AEBD}"/>
              </a:ext>
            </a:extLst>
          </p:cNvPr>
          <p:cNvSpPr/>
          <p:nvPr/>
        </p:nvSpPr>
        <p:spPr>
          <a:xfrm>
            <a:off x="2412632" y="2189129"/>
            <a:ext cx="1783460" cy="8120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dirty="0" err="1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Producción</a:t>
            </a:r>
            <a:r>
              <a:rPr lang="en-US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leche y </a:t>
            </a:r>
            <a:r>
              <a:rPr lang="en-US" dirty="0" err="1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lacteos</a:t>
            </a:r>
            <a:endParaRPr lang="en-US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6">
            <a:extLst>
              <a:ext uri="{FF2B5EF4-FFF2-40B4-BE49-F238E27FC236}">
                <a16:creationId xmlns:a16="http://schemas.microsoft.com/office/drawing/2014/main" id="{83A7DD94-E77B-0E20-9EAC-F85D307A7E40}"/>
              </a:ext>
            </a:extLst>
          </p:cNvPr>
          <p:cNvSpPr/>
          <p:nvPr/>
        </p:nvSpPr>
        <p:spPr>
          <a:xfrm>
            <a:off x="1909235" y="4475259"/>
            <a:ext cx="1505786" cy="6333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dirty="0" err="1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Otras</a:t>
            </a:r>
            <a:r>
              <a:rPr lang="en-US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actividades</a:t>
            </a:r>
            <a:endParaRPr lang="en-US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686C2E1-5E2D-0D34-7BAF-36EDDD816193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0435884-4319-3E58-E6DE-5E7F24266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21A58E87-9D30-1683-9AA5-D9817D394A1D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5C34E506-1623-1D8C-6523-7C30E11093F7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44EF30E-50FB-8E83-1D91-5F43A68B0F49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E443BCAD-99CB-3109-FFCC-41549498E29E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C93F1DB2-83D1-C2C9-4E52-1A919358F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30E7862-2CF8-4008-D7DF-26E37A31A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40" grpId="0" animBg="1"/>
      <p:bldP spid="145" grpId="0" animBg="1"/>
      <p:bldP spid="138" grpId="0" animBg="1"/>
      <p:bldP spid="154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8" grpId="0" animBg="1"/>
      <p:bldP spid="119" grpId="0" animBg="1"/>
      <p:bldP spid="121" grpId="0" animBg="1"/>
      <p:bldP spid="122" grpId="0" animBg="1"/>
      <p:bldP spid="126" grpId="0" animBg="1"/>
      <p:bldP spid="128" grpId="0"/>
      <p:bldP spid="130" grpId="0" animBg="1"/>
      <p:bldP spid="134" grpId="0" animBg="1"/>
      <p:bldP spid="144" grpId="0" animBg="1"/>
      <p:bldP spid="149" grpId="0" animBg="1"/>
      <p:bldP spid="152" grpId="0" animBg="1"/>
      <p:bldP spid="125" grpId="0" animBg="1"/>
      <p:bldP spid="123" grpId="0" animBg="1"/>
      <p:bldP spid="120" grpId="0" animBg="1"/>
      <p:bldP spid="1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701DC47-24B7-E5C1-F6EB-89FEE9780452}"/>
              </a:ext>
            </a:extLst>
          </p:cNvPr>
          <p:cNvSpPr/>
          <p:nvPr/>
        </p:nvSpPr>
        <p:spPr>
          <a:xfrm>
            <a:off x="1492075" y="1175474"/>
            <a:ext cx="5170347" cy="4006126"/>
          </a:xfrm>
          <a:prstGeom prst="rect">
            <a:avLst/>
          </a:prstGeom>
          <a:solidFill>
            <a:srgbClr val="3A4E6F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189F14B0-AA94-1737-4A82-F6A39B08D41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8D9162-C955-8BF5-2661-27105A1BC35A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Metodología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9F528DA-60D2-64A3-3541-BFBDA87B4105}"/>
              </a:ext>
            </a:extLst>
          </p:cNvPr>
          <p:cNvSpPr txBox="1"/>
          <p:nvPr/>
        </p:nvSpPr>
        <p:spPr>
          <a:xfrm>
            <a:off x="2071407" y="1358354"/>
            <a:ext cx="459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Aumento de la producción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8A56400-BED3-0CFC-1C8B-F7722117F68E}"/>
              </a:ext>
            </a:extLst>
          </p:cNvPr>
          <p:cNvSpPr txBox="1"/>
          <p:nvPr/>
        </p:nvSpPr>
        <p:spPr>
          <a:xfrm>
            <a:off x="2029481" y="1861266"/>
            <a:ext cx="419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UY" sz="2400" b="1" dirty="0">
                <a:solidFill>
                  <a:srgbClr val="BDD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Aumento de factores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314ED79-34F6-4A9C-ECE6-93FF9EE0252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322465" y="2249479"/>
            <a:ext cx="936000" cy="936000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E2CB968-9B6E-EADE-8B0E-DB488E080496}"/>
              </a:ext>
            </a:extLst>
          </p:cNvPr>
          <p:cNvCxnSpPr>
            <a:cxnSpLocks/>
          </p:cNvCxnSpPr>
          <p:nvPr/>
        </p:nvCxnSpPr>
        <p:spPr>
          <a:xfrm>
            <a:off x="1301149" y="1856905"/>
            <a:ext cx="5361273" cy="436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7DBF03-ADD5-8322-7D94-E9518D651E5F}"/>
              </a:ext>
            </a:extLst>
          </p:cNvPr>
          <p:cNvSpPr txBox="1"/>
          <p:nvPr/>
        </p:nvSpPr>
        <p:spPr>
          <a:xfrm>
            <a:off x="2113276" y="3017873"/>
            <a:ext cx="151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800" b="1" dirty="0">
                <a:solidFill>
                  <a:srgbClr val="3A4E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Trabajo</a:t>
            </a:r>
            <a:endParaRPr lang="es-UY" sz="2400" b="1" dirty="0">
              <a:solidFill>
                <a:srgbClr val="3A4E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DCA53869-DBDC-82A2-DC74-07561CDF667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324216" y="2240013"/>
            <a:ext cx="936000" cy="936000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17518238-F7AE-9075-9E24-855935F50854}"/>
              </a:ext>
            </a:extLst>
          </p:cNvPr>
          <p:cNvSpPr txBox="1"/>
          <p:nvPr/>
        </p:nvSpPr>
        <p:spPr>
          <a:xfrm>
            <a:off x="5042930" y="3045171"/>
            <a:ext cx="151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800" b="1" dirty="0">
                <a:solidFill>
                  <a:srgbClr val="3A4E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Capital</a:t>
            </a:r>
            <a:endParaRPr lang="es-UY" sz="2400" b="1" dirty="0">
              <a:solidFill>
                <a:srgbClr val="3A4E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A5FCCAF-F644-08FF-13FC-17A3AECA0283}"/>
              </a:ext>
            </a:extLst>
          </p:cNvPr>
          <p:cNvSpPr txBox="1"/>
          <p:nvPr/>
        </p:nvSpPr>
        <p:spPr>
          <a:xfrm>
            <a:off x="2111613" y="3556327"/>
            <a:ext cx="349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UY" sz="2400" b="1" dirty="0">
                <a:solidFill>
                  <a:srgbClr val="BDD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Aumento de la PTF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2E578B7A-F181-5DB0-6427-DDF6C09E831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271072" y="3997203"/>
            <a:ext cx="936000" cy="936000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704AB799-8654-03B3-E6C4-ED487BA90D66}"/>
              </a:ext>
            </a:extLst>
          </p:cNvPr>
          <p:cNvSpPr txBox="1"/>
          <p:nvPr/>
        </p:nvSpPr>
        <p:spPr>
          <a:xfrm>
            <a:off x="7199828" y="1619965"/>
            <a:ext cx="32027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UY" sz="2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Para </a:t>
            </a:r>
            <a:r>
              <a:rPr lang="es-UY" sz="3200" b="1" dirty="0">
                <a:solidFill>
                  <a:srgbClr val="3A4E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aumentar</a:t>
            </a:r>
            <a:r>
              <a:rPr lang="es-UY" sz="2800" dirty="0">
                <a:solidFill>
                  <a:srgbClr val="B8D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Y" sz="2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producción de </a:t>
            </a:r>
            <a:r>
              <a:rPr lang="es-UY" sz="3200" b="1" dirty="0">
                <a:solidFill>
                  <a:srgbClr val="3A4E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leche</a:t>
            </a:r>
            <a:r>
              <a:rPr lang="es-UY" sz="2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100% </a:t>
            </a:r>
            <a:r>
              <a:rPr lang="es-UY" sz="3200" b="1" dirty="0">
                <a:solidFill>
                  <a:srgbClr val="3A4E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simulamos</a:t>
            </a:r>
            <a:r>
              <a:rPr lang="es-UY" sz="2800" dirty="0">
                <a:solidFill>
                  <a:srgbClr val="3A4E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Y" sz="3200" b="1" dirty="0">
                <a:solidFill>
                  <a:srgbClr val="3A4E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aumentos en la PTF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FCD6D71-F422-2AEA-3BC5-B014811C7293}"/>
              </a:ext>
            </a:extLst>
          </p:cNvPr>
          <p:cNvSpPr txBox="1"/>
          <p:nvPr/>
        </p:nvSpPr>
        <p:spPr>
          <a:xfrm>
            <a:off x="3361906" y="3933590"/>
            <a:ext cx="32196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UY" sz="1900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Explica los aumentos en la producción que no se deben a el trabajo, tierra y capital.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C023C8-890D-B537-EE17-D9D4D2AA9DB2}"/>
              </a:ext>
            </a:extLst>
          </p:cNvPr>
          <p:cNvSpPr txBox="1"/>
          <p:nvPr/>
        </p:nvSpPr>
        <p:spPr>
          <a:xfrm>
            <a:off x="3561332" y="3034016"/>
            <a:ext cx="151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UY" sz="2800" b="1" dirty="0">
                <a:solidFill>
                  <a:srgbClr val="3A4E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Tierra</a:t>
            </a:r>
            <a:endParaRPr lang="es-UY" sz="2400" b="1" dirty="0">
              <a:solidFill>
                <a:srgbClr val="3A4E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369CCA-FEF0-48E2-964A-02B87FEDB6D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8828" l="0" r="100000">
                        <a14:foregroundMark x1="8008" y1="23828" x2="99609" y2="73633"/>
                        <a14:foregroundMark x1="52930" y1="52930" x2="52930" y2="52930"/>
                        <a14:foregroundMark x1="15039" y1="19922" x2="15039" y2="19922"/>
                        <a14:foregroundMark x1="44336" y1="18945" x2="44336" y2="18945"/>
                        <a14:foregroundMark x1="20508" y1="16602" x2="75781" y2="39648"/>
                        <a14:backgroundMark x1="82227" y1="18164" x2="93945" y2="18164"/>
                        <a14:backgroundMark x1="78320" y1="19922" x2="78320" y2="19922"/>
                        <a14:backgroundMark x1="71875" y1="20703" x2="71875" y2="20703"/>
                        <a14:backgroundMark x1="64844" y1="18945" x2="64844" y2="18945"/>
                        <a14:backgroundMark x1="60156" y1="15039" x2="60156" y2="15039"/>
                        <a14:backgroundMark x1="93164" y1="15039" x2="93164" y2="15039"/>
                        <a14:backgroundMark x1="83789" y1="19922" x2="83789" y2="19922"/>
                        <a14:backgroundMark x1="62500" y1="11133" x2="56836" y2="8789"/>
                        <a14:backgroundMark x1="70313" y1="22266" x2="87695" y2="22266"/>
                        <a14:backgroundMark x1="60938" y1="18945" x2="93164" y2="25391"/>
                        <a14:backgroundMark x1="90820" y1="19922" x2="64063" y2="15820"/>
                        <a14:backgroundMark x1="93945" y1="15820" x2="87695" y2="33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7061" y="2356907"/>
            <a:ext cx="787383" cy="787383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805A9C50-53CA-7920-1F78-F5F6820908F2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3F30E44-C96D-A0F4-93B5-EB489FDA7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05AE87D8-79CB-CD67-5375-0F778B271479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7170B50E-2A01-C74B-87BD-7340ED4D6839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FE00197-34FD-EA9F-7A2D-8726F6CBEB99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7CB8B8B3-7AE3-8079-350F-04387D2119B4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DF385B1F-5F02-21AA-C64A-99EF66B77E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32C9E9A-6328-DC6C-A449-386EB5EE31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CED6A9F-F588-2101-6917-A36FE0BE80BF}"/>
              </a:ext>
            </a:extLst>
          </p:cNvPr>
          <p:cNvSpPr/>
          <p:nvPr/>
        </p:nvSpPr>
        <p:spPr>
          <a:xfrm>
            <a:off x="1524000" y="927948"/>
            <a:ext cx="5270857" cy="4542410"/>
          </a:xfrm>
          <a:prstGeom prst="rect">
            <a:avLst/>
          </a:prstGeom>
          <a:solidFill>
            <a:srgbClr val="B8D42A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189F14B0-AA94-1737-4A82-F6A39B08D41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8D9162-C955-8BF5-2661-27105A1BC35A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Supuestos e hipótesis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09C15-9CE7-8CF3-4378-4BFABCBEA15E}"/>
              </a:ext>
            </a:extLst>
          </p:cNvPr>
          <p:cNvSpPr txBox="1"/>
          <p:nvPr/>
        </p:nvSpPr>
        <p:spPr>
          <a:xfrm>
            <a:off x="2033374" y="944461"/>
            <a:ext cx="4377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espera que al </a:t>
            </a:r>
            <a:r>
              <a:rPr lang="es-UY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2035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D58CEDF-65C8-013A-DECB-572B618F68B4}"/>
              </a:ext>
            </a:extLst>
          </p:cNvPr>
          <p:cNvSpPr txBox="1"/>
          <p:nvPr/>
        </p:nvSpPr>
        <p:spPr>
          <a:xfrm>
            <a:off x="2081857" y="1715035"/>
            <a:ext cx="362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producción crezca</a:t>
            </a:r>
            <a:endParaRPr lang="es-UY" sz="44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E1B2A61-473C-B7FB-AF1A-1E57207DFF5D}"/>
              </a:ext>
            </a:extLst>
          </p:cNvPr>
          <p:cNvSpPr txBox="1"/>
          <p:nvPr/>
        </p:nvSpPr>
        <p:spPr>
          <a:xfrm>
            <a:off x="2105323" y="2238255"/>
            <a:ext cx="200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UY" sz="2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Tendencial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4398AEF-62EA-264D-2234-4F1DF561DBB0}"/>
              </a:ext>
            </a:extLst>
          </p:cNvPr>
          <p:cNvSpPr txBox="1"/>
          <p:nvPr/>
        </p:nvSpPr>
        <p:spPr>
          <a:xfrm>
            <a:off x="2247541" y="2747724"/>
            <a:ext cx="148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UY" sz="4400" b="1" dirty="0">
                <a:solidFill>
                  <a:srgbClr val="3A4E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61%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997B6EC-A14B-0A74-64AE-40DE8A362E5A}"/>
              </a:ext>
            </a:extLst>
          </p:cNvPr>
          <p:cNvSpPr txBox="1"/>
          <p:nvPr/>
        </p:nvSpPr>
        <p:spPr>
          <a:xfrm>
            <a:off x="4894228" y="2745040"/>
            <a:ext cx="148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UY" sz="4400" b="1" dirty="0">
                <a:solidFill>
                  <a:srgbClr val="14B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39%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F6BC82-E03A-514F-6DCC-01D6FA8061EC}"/>
              </a:ext>
            </a:extLst>
          </p:cNvPr>
          <p:cNvSpPr txBox="1"/>
          <p:nvPr/>
        </p:nvSpPr>
        <p:spPr>
          <a:xfrm>
            <a:off x="2215665" y="3988541"/>
            <a:ext cx="2142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4400" b="1" dirty="0">
                <a:solidFill>
                  <a:srgbClr val="3A4E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100%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81F3461-6FE4-7484-52A3-6DC4F41283D3}"/>
              </a:ext>
            </a:extLst>
          </p:cNvPr>
          <p:cNvSpPr txBox="1"/>
          <p:nvPr/>
        </p:nvSpPr>
        <p:spPr>
          <a:xfrm>
            <a:off x="4160524" y="2261053"/>
            <a:ext cx="225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UY" sz="3200" b="1" dirty="0">
                <a:solidFill>
                  <a:srgbClr val="14B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+     PTF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086F6905-F72C-2B42-A784-C881A7F93F0D}"/>
              </a:ext>
            </a:extLst>
          </p:cNvPr>
          <p:cNvCxnSpPr>
            <a:cxnSpLocks/>
          </p:cNvCxnSpPr>
          <p:nvPr/>
        </p:nvCxnSpPr>
        <p:spPr>
          <a:xfrm>
            <a:off x="2105323" y="3526532"/>
            <a:ext cx="4377169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FADA686-A445-4A79-8C76-82E52ED7A0B7}"/>
              </a:ext>
            </a:extLst>
          </p:cNvPr>
          <p:cNvSpPr txBox="1"/>
          <p:nvPr/>
        </p:nvSpPr>
        <p:spPr>
          <a:xfrm>
            <a:off x="6892276" y="1775384"/>
            <a:ext cx="37757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UY" sz="3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 la  </a:t>
            </a:r>
            <a:r>
              <a:rPr lang="es-UY" sz="3600" b="1" dirty="0">
                <a:solidFill>
                  <a:srgbClr val="14B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PTF</a:t>
            </a:r>
            <a:r>
              <a:rPr lang="es-UY" sz="3200" dirty="0">
                <a:solidFill>
                  <a:srgbClr val="14B4E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del </a:t>
            </a:r>
            <a:r>
              <a:rPr lang="es-UY" sz="3600" b="1" dirty="0">
                <a:solidFill>
                  <a:srgbClr val="14B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sector primario e industrial </a:t>
            </a:r>
            <a:r>
              <a:rPr lang="es-UY" sz="3200" b="1" dirty="0">
                <a:solidFill>
                  <a:srgbClr val="14B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Y" sz="3600" b="1" dirty="0">
                <a:solidFill>
                  <a:srgbClr val="14B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crecen a </a:t>
            </a:r>
            <a:r>
              <a:rPr lang="es-UY" sz="3200" b="1" dirty="0">
                <a:solidFill>
                  <a:srgbClr val="14B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Y" sz="3600" b="1" dirty="0">
                <a:solidFill>
                  <a:srgbClr val="14B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3,1%</a:t>
            </a:r>
            <a:r>
              <a:rPr lang="es-UY" sz="3200" b="1" dirty="0">
                <a:solidFill>
                  <a:srgbClr val="14B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Y" sz="3200" b="1" dirty="0" err="1">
                <a:solidFill>
                  <a:srgbClr val="14B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a.a</a:t>
            </a:r>
            <a:r>
              <a:rPr lang="es-UY" sz="3200" b="1" dirty="0">
                <a:solidFill>
                  <a:srgbClr val="14B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es-UY" sz="4800" b="1" dirty="0">
              <a:solidFill>
                <a:srgbClr val="14B4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0A1172E-239E-907D-7CF6-AF2C8A26E31E}"/>
              </a:ext>
            </a:extLst>
          </p:cNvPr>
          <p:cNvSpPr txBox="1"/>
          <p:nvPr/>
        </p:nvSpPr>
        <p:spPr>
          <a:xfrm>
            <a:off x="3837021" y="3988541"/>
            <a:ext cx="2816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4,8% </a:t>
            </a:r>
            <a:r>
              <a:rPr lang="es-UY" sz="24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a.a</a:t>
            </a:r>
            <a:r>
              <a:rPr lang="es-UY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crece la producción entre 2020 y 2035.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FF79460-1264-ED6C-EAB9-627331A45453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018C621-7667-A509-C40F-C535A8CE1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81BB2279-4B5B-3598-100A-174BE672AAA2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42B9C001-72ED-DDB1-DC9C-1EA93DEF5F00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2325ED96-5289-7306-FA4C-2F93EC760CFB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6EFCC3C9-1ACA-AACC-5A68-FFD95889C091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4FA45156-ACC8-E43B-8E79-E59F515E1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362AAD8-FFDA-0795-4956-B6376BB668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0" grpId="0"/>
      <p:bldP spid="30" grpId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041AEE6-24E7-128F-054D-6927FCF5CBBA}"/>
              </a:ext>
            </a:extLst>
          </p:cNvPr>
          <p:cNvSpPr txBox="1"/>
          <p:nvPr/>
        </p:nvSpPr>
        <p:spPr>
          <a:xfrm>
            <a:off x="7871808" y="2743419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Mercados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3DCDD60-FDA2-227D-E72A-0D4DD04C1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31" y="2193692"/>
            <a:ext cx="4919032" cy="335921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A7888B0-A233-B8BE-2F58-E84F4FA5C148}"/>
              </a:ext>
            </a:extLst>
          </p:cNvPr>
          <p:cNvSpPr txBox="1"/>
          <p:nvPr/>
        </p:nvSpPr>
        <p:spPr>
          <a:xfrm>
            <a:off x="6096000" y="5501281"/>
            <a:ext cx="33530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UY" sz="1000" dirty="0">
                <a:solidFill>
                  <a:prstClr val="black"/>
                </a:solidFill>
                <a:latin typeface="Calibri"/>
              </a:rPr>
              <a:t>Fuente: https://uscdcb.com/impact/</a:t>
            </a: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793436E2-0AB0-E8D5-FCB9-6A489D4A41B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27C4292-326F-7D3A-026A-DC7AA1CB3E48}"/>
              </a:ext>
            </a:extLst>
          </p:cNvPr>
          <p:cNvSpPr txBox="1"/>
          <p:nvPr/>
        </p:nvSpPr>
        <p:spPr>
          <a:xfrm>
            <a:off x="2139193" y="836502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i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Evidencia internacional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961B39-9EFE-1C42-1DFA-BBFF8E8B7F62}"/>
              </a:ext>
            </a:extLst>
          </p:cNvPr>
          <p:cNvSpPr txBox="1"/>
          <p:nvPr/>
        </p:nvSpPr>
        <p:spPr>
          <a:xfrm>
            <a:off x="2139192" y="1511837"/>
            <a:ext cx="791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4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Factores que impactan en la PTF del sector primario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54853E43-448A-8449-7104-89F614BAC2E1}"/>
              </a:ext>
            </a:extLst>
          </p:cNvPr>
          <p:cNvGrpSpPr/>
          <p:nvPr/>
        </p:nvGrpSpPr>
        <p:grpSpPr>
          <a:xfrm>
            <a:off x="1377132" y="2130673"/>
            <a:ext cx="4239490" cy="3073791"/>
            <a:chOff x="1" y="2114574"/>
            <a:chExt cx="4239490" cy="3073791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71F76379-8020-E4BE-F255-F57C3725D0B9}"/>
                </a:ext>
              </a:extLst>
            </p:cNvPr>
            <p:cNvSpPr/>
            <p:nvPr/>
          </p:nvSpPr>
          <p:spPr>
            <a:xfrm>
              <a:off x="791198" y="2114574"/>
              <a:ext cx="3448293" cy="3073791"/>
            </a:xfrm>
            <a:prstGeom prst="rect">
              <a:avLst/>
            </a:prstGeom>
            <a:solidFill>
              <a:srgbClr val="3A4E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UY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3049CA06-60CE-7019-4649-675FE6C987F2}"/>
                </a:ext>
              </a:extLst>
            </p:cNvPr>
            <p:cNvGrpSpPr/>
            <p:nvPr/>
          </p:nvGrpSpPr>
          <p:grpSpPr>
            <a:xfrm>
              <a:off x="1" y="2164145"/>
              <a:ext cx="4092868" cy="2848399"/>
              <a:chOff x="1" y="2164145"/>
              <a:chExt cx="4092868" cy="2848399"/>
            </a:xfrm>
          </p:grpSpPr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0EBDD82-1C17-D50A-EBF0-7F0092AB2B9F}"/>
                  </a:ext>
                </a:extLst>
              </p:cNvPr>
              <p:cNvSpPr txBox="1"/>
              <p:nvPr/>
            </p:nvSpPr>
            <p:spPr>
              <a:xfrm>
                <a:off x="812694" y="2164145"/>
                <a:ext cx="31976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ctr">
                  <a:buFontTx/>
                  <a:buAutoNum type="romanUcPeriod"/>
                  <a:defRPr/>
                </a:pPr>
                <a:r>
                  <a:rPr lang="es-UY" sz="2400" b="1" dirty="0">
                    <a:solidFill>
                      <a:prstClr val="white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Gerenciamiento</a:t>
                </a:r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9F5B1B64-FA4E-B47E-4E22-BB6E0E125F3F}"/>
                  </a:ext>
                </a:extLst>
              </p:cNvPr>
              <p:cNvSpPr txBox="1"/>
              <p:nvPr/>
            </p:nvSpPr>
            <p:spPr>
              <a:xfrm>
                <a:off x="1" y="2602414"/>
                <a:ext cx="409286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377" lvl="2" algn="ctr" defTabSz="457189">
                  <a:spcBef>
                    <a:spcPct val="20000"/>
                  </a:spcBef>
                  <a:buClr>
                    <a:srgbClr val="B8D42A"/>
                  </a:buClr>
                  <a:buSzPct val="200000"/>
                  <a:defRPr/>
                </a:pPr>
                <a:r>
                  <a:rPr lang="es-UY" sz="2400" dirty="0">
                    <a:solidFill>
                      <a:prstClr val="white"/>
                    </a:solidFill>
                    <a:latin typeface="Calibri"/>
                  </a:rPr>
                  <a:t>Alimentación, salud y bienestar, tecnología, manejo y formación.</a:t>
                </a:r>
              </a:p>
            </p:txBody>
          </p: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E683B5F6-8382-C3CE-D675-A60593B6A4AD}"/>
                  </a:ext>
                </a:extLst>
              </p:cNvPr>
              <p:cNvSpPr txBox="1"/>
              <p:nvPr/>
            </p:nvSpPr>
            <p:spPr>
              <a:xfrm>
                <a:off x="895207" y="3812215"/>
                <a:ext cx="31976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s-UY" sz="2400" b="1" dirty="0">
                    <a:solidFill>
                      <a:prstClr val="white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II. Genética</a:t>
                </a:r>
              </a:p>
              <a:p>
                <a:pPr algn="ctr">
                  <a:defRPr/>
                </a:pPr>
                <a:r>
                  <a:rPr lang="es-UY" sz="2400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Sólidos, sexo, eficiencia, longevidad</a:t>
                </a:r>
              </a:p>
            </p:txBody>
          </p:sp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F2A76B3-E321-5E56-F5F0-DD100E89E89F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Supuestos e hipótesis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91D5326-04CB-6788-D752-48A7832E4EE9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0E4AC84-9256-CF18-A26E-595E0CDEA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D6042F3D-30AD-025D-EEDE-AB94E1A8E15F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A826D0B6-D6DE-F322-F7B9-B1FBD75DC9F7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FD47E572-73BD-BCE2-F0CD-2511901436C1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6D3AAC23-D83B-B9AC-C7CC-F92D271E1055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69058AC7-2092-7E1F-EADD-34058AE26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7051A9ED-BF46-9884-1B10-EEC3675807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041AEE6-24E7-128F-054D-6927FCF5CBBA}"/>
              </a:ext>
            </a:extLst>
          </p:cNvPr>
          <p:cNvSpPr txBox="1"/>
          <p:nvPr/>
        </p:nvSpPr>
        <p:spPr>
          <a:xfrm>
            <a:off x="7871808" y="2743419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Mercados</a:t>
            </a: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793436E2-0AB0-E8D5-FCB9-6A489D4A41B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27C4292-326F-7D3A-026A-DC7AA1CB3E48}"/>
              </a:ext>
            </a:extLst>
          </p:cNvPr>
          <p:cNvSpPr txBox="1"/>
          <p:nvPr/>
        </p:nvSpPr>
        <p:spPr>
          <a:xfrm>
            <a:off x="2139193" y="836502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Evidencia internacional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961B39-9EFE-1C42-1DFA-BBFF8E8B7F62}"/>
              </a:ext>
            </a:extLst>
          </p:cNvPr>
          <p:cNvSpPr txBox="1"/>
          <p:nvPr/>
        </p:nvSpPr>
        <p:spPr>
          <a:xfrm>
            <a:off x="2139192" y="1511837"/>
            <a:ext cx="791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4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Factores que impactan en la PTF de la industria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54853E43-448A-8449-7104-89F614BAC2E1}"/>
              </a:ext>
            </a:extLst>
          </p:cNvPr>
          <p:cNvGrpSpPr/>
          <p:nvPr/>
        </p:nvGrpSpPr>
        <p:grpSpPr>
          <a:xfrm>
            <a:off x="1524001" y="2130673"/>
            <a:ext cx="5003514" cy="2854433"/>
            <a:chOff x="331328" y="2114574"/>
            <a:chExt cx="2416642" cy="2854433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71F76379-8020-E4BE-F255-F57C3725D0B9}"/>
                </a:ext>
              </a:extLst>
            </p:cNvPr>
            <p:cNvSpPr/>
            <p:nvPr/>
          </p:nvSpPr>
          <p:spPr>
            <a:xfrm>
              <a:off x="331328" y="2114574"/>
              <a:ext cx="2416642" cy="2677657"/>
            </a:xfrm>
            <a:prstGeom prst="rect">
              <a:avLst/>
            </a:prstGeom>
            <a:solidFill>
              <a:srgbClr val="3A4E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UY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00EBDD82-1C17-D50A-EBF0-7F0092AB2B9F}"/>
                </a:ext>
              </a:extLst>
            </p:cNvPr>
            <p:cNvSpPr txBox="1"/>
            <p:nvPr/>
          </p:nvSpPr>
          <p:spPr>
            <a:xfrm>
              <a:off x="825976" y="2291351"/>
              <a:ext cx="192199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Tx/>
                <a:buAutoNum type="romanUcPeriod"/>
                <a:defRPr/>
              </a:pPr>
              <a:r>
                <a:rPr lang="es-UY" sz="2400" b="1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Capital humano.</a:t>
              </a:r>
            </a:p>
            <a:p>
              <a:pPr marL="514350" indent="-514350">
                <a:buFontTx/>
                <a:buAutoNum type="romanUcPeriod"/>
                <a:defRPr/>
              </a:pPr>
              <a:r>
                <a:rPr lang="es-UY" sz="2400" b="1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Ca</a:t>
              </a:r>
              <a:r>
                <a:rPr lang="es-UY" sz="2400" b="1" dirty="0" err="1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mbio</a:t>
              </a:r>
              <a:r>
                <a:rPr lang="es-UY" sz="2400" b="1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tecnológico.</a:t>
              </a:r>
            </a:p>
            <a:p>
              <a:pPr marL="514350" indent="-514350">
                <a:buFontTx/>
                <a:buAutoNum type="romanUcPeriod"/>
                <a:defRPr/>
              </a:pPr>
              <a:r>
                <a:rPr lang="es-UY" sz="2400" b="1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Eficiencia en la producción.</a:t>
              </a:r>
            </a:p>
            <a:p>
              <a:pPr marL="514350" indent="-514350">
                <a:buFontTx/>
                <a:buAutoNum type="romanUcPeriod"/>
                <a:defRPr/>
              </a:pPr>
              <a:r>
                <a:rPr lang="es-UY" sz="2400" b="1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I+D+i: nuevos productos y procesos.</a:t>
              </a:r>
            </a:p>
            <a:p>
              <a:pPr marL="514350" indent="-514350">
                <a:buFontTx/>
                <a:buAutoNum type="romanUcPeriod"/>
                <a:defRPr/>
              </a:pPr>
              <a:endParaRPr lang="es-UY" sz="24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FD05A33-15F6-1183-0B98-A0AA44A3CEF6}"/>
              </a:ext>
            </a:extLst>
          </p:cNvPr>
          <p:cNvSpPr txBox="1"/>
          <p:nvPr/>
        </p:nvSpPr>
        <p:spPr>
          <a:xfrm>
            <a:off x="6774095" y="2136366"/>
            <a:ext cx="4561725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2450" b="1" dirty="0">
                <a:solidFill>
                  <a:srgbClr val="A6C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Factores Económicos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8665B3C5-27E4-DCDD-4F01-3B8CC8167C37}"/>
              </a:ext>
            </a:extLst>
          </p:cNvPr>
          <p:cNvCxnSpPr>
            <a:cxnSpLocks/>
          </p:cNvCxnSpPr>
          <p:nvPr/>
        </p:nvCxnSpPr>
        <p:spPr>
          <a:xfrm>
            <a:off x="6774096" y="2598030"/>
            <a:ext cx="4377169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8868BFA-A494-FD90-9F29-E21BAACDB77C}"/>
              </a:ext>
            </a:extLst>
          </p:cNvPr>
          <p:cNvSpPr txBox="1"/>
          <p:nvPr/>
        </p:nvSpPr>
        <p:spPr>
          <a:xfrm>
            <a:off x="6774095" y="2653892"/>
            <a:ext cx="3935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Estabilidad macroeconómica.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Regímenes laborales.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Inserción comercial.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Funcionamiento de las instituciones.</a:t>
            </a:r>
            <a:endParaRPr lang="es-UY" sz="20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AAC8981-1C16-DEF6-BBBB-B821181D699B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Supuestos e hipótesis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5444085-9AE3-8BA2-3A7D-7B85F1689FAC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98EEB06-9CD9-A90C-316D-76246BA4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D0E1BC40-B158-1685-BC21-F3EEEECBCE40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29611002-7429-8BD7-2253-6193AE2A50EB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CA2BD20-E111-BBE2-52D5-9FF90422BB8A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04CB3F48-8DCC-D1F1-17AE-F882940BAF5E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78B592C6-699A-2D39-3B06-2809F8266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1B844A9-74CC-F6F1-D561-55893FAA5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041AEE6-24E7-128F-054D-6927FCF5CBBA}"/>
              </a:ext>
            </a:extLst>
          </p:cNvPr>
          <p:cNvSpPr txBox="1"/>
          <p:nvPr/>
        </p:nvSpPr>
        <p:spPr>
          <a:xfrm>
            <a:off x="7871808" y="2743419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Mercados</a:t>
            </a: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793436E2-0AB0-E8D5-FCB9-6A489D4A41B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AAC8981-1C16-DEF6-BBBB-B821181D699B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EB3BFC-58DA-1929-AB52-43BA6BF269E9}"/>
              </a:ext>
            </a:extLst>
          </p:cNvPr>
          <p:cNvSpPr txBox="1"/>
          <p:nvPr/>
        </p:nvSpPr>
        <p:spPr>
          <a:xfrm>
            <a:off x="2453258" y="2299958"/>
            <a:ext cx="71720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Empleo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Exportaciones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Importaciones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Consumo interno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 agregado: tambos, industria y economía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5E0C8DA-F195-CB1A-A0B7-F44459A60AEB}"/>
              </a:ext>
            </a:extLst>
          </p:cNvPr>
          <p:cNvSpPr txBox="1"/>
          <p:nvPr/>
        </p:nvSpPr>
        <p:spPr>
          <a:xfrm>
            <a:off x="2566737" y="836501"/>
            <a:ext cx="7956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Veremos el impacto del aumento de la producción de leche, en las siguientes variables: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AFF6238-B11E-304F-B777-B5CCBE6D819C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3AE7D83-F99E-4450-EA29-8B53C118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E7A43647-B90E-DF79-0238-C0390CE30979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3EE7564-E2F3-D35B-3EAA-88699A6DFB6D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70CADD7-1AFF-B82A-37AD-A79E2300F077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5F369C07-914C-74FF-8704-EEEDE95C89FD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3D0B26E1-AAB3-845A-40D9-2166623F9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DFC698F-22C2-1EC1-C70F-53407EEE1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041AEE6-24E7-128F-054D-6927FCF5CBBA}"/>
              </a:ext>
            </a:extLst>
          </p:cNvPr>
          <p:cNvSpPr txBox="1"/>
          <p:nvPr/>
        </p:nvSpPr>
        <p:spPr>
          <a:xfrm>
            <a:off x="7871808" y="2743419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Mercados</a:t>
            </a: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793436E2-0AB0-E8D5-FCB9-6A489D4A41B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AAC8981-1C16-DEF6-BBBB-B821181D699B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DCCA1DD-9832-5E13-DBEA-63BE9D4F6BDA}"/>
              </a:ext>
            </a:extLst>
          </p:cNvPr>
          <p:cNvGraphicFramePr>
            <a:graphicFrameLocks/>
          </p:cNvGraphicFramePr>
          <p:nvPr/>
        </p:nvGraphicFramePr>
        <p:xfrm>
          <a:off x="1741170" y="1533646"/>
          <a:ext cx="5734451" cy="422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E95E9438-CAA5-1493-DBC5-AC1F7BD1D865}"/>
              </a:ext>
            </a:extLst>
          </p:cNvPr>
          <p:cNvSpPr txBox="1"/>
          <p:nvPr/>
        </p:nvSpPr>
        <p:spPr>
          <a:xfrm>
            <a:off x="2453258" y="890408"/>
            <a:ext cx="457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UY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Empleo</a:t>
            </a: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UY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Variación anual porcentual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EBFBC2E-2756-B822-0A9D-FF84B67EFDE5}"/>
              </a:ext>
            </a:extLst>
          </p:cNvPr>
          <p:cNvSpPr txBox="1"/>
          <p:nvPr/>
        </p:nvSpPr>
        <p:spPr>
          <a:xfrm>
            <a:off x="7315201" y="1724990"/>
            <a:ext cx="3339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incrementa el nivel de empleo, debido a la mayor producción.</a:t>
            </a:r>
          </a:p>
          <a:p>
            <a:pPr algn="ctr">
              <a:defRPr/>
            </a:pPr>
            <a:endParaRPr lang="es-ES" sz="24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s-ES" sz="24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Tasa de crecimiento del empleo es superior en los tambos que en la industria.</a:t>
            </a:r>
            <a:endParaRPr lang="es-UY" sz="2400" b="1" dirty="0">
              <a:solidFill>
                <a:srgbClr val="3A4E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DC5E74D-D484-F8BA-AF85-57ED8296D0CC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80821AC-BE35-2327-35AC-FDE991BCE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8EE5D0ED-E3AB-CA1C-5E39-D2AD17A7375B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AFAEA0E8-CE8E-B03D-A1E3-DD443D31AA04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264929B-627E-E5C3-4F82-26A5DB6F099F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7C63DDE6-1389-A45C-660A-5CB44CA1E31F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FC2A5135-5877-1346-00A0-8BAE71B31D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253D697-BC0F-8400-892C-17F349AF7B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4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041AEE6-24E7-128F-054D-6927FCF5CBBA}"/>
              </a:ext>
            </a:extLst>
          </p:cNvPr>
          <p:cNvSpPr txBox="1"/>
          <p:nvPr/>
        </p:nvSpPr>
        <p:spPr>
          <a:xfrm>
            <a:off x="7871808" y="2743419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Mercados</a:t>
            </a: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793436E2-0AB0-E8D5-FCB9-6A489D4A41B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AAC8981-1C16-DEF6-BBBB-B821181D699B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8B9C85-EC43-DF50-26C9-E73E63F03779}"/>
              </a:ext>
            </a:extLst>
          </p:cNvPr>
          <p:cNvSpPr txBox="1"/>
          <p:nvPr/>
        </p:nvSpPr>
        <p:spPr>
          <a:xfrm>
            <a:off x="7539790" y="1582341"/>
            <a:ext cx="27945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el año 2020 se exportó 700</a:t>
            </a:r>
          </a:p>
          <a:p>
            <a:pPr algn="ctr">
              <a:defRPr/>
            </a:pPr>
            <a:r>
              <a:rPr lang="es-ES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millones de dólares</a:t>
            </a:r>
          </a:p>
          <a:p>
            <a:pPr algn="ctr">
              <a:defRPr/>
            </a:pPr>
            <a:endParaRPr lang="es-ES" sz="24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s-ES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superaría los 1.500 millones </a:t>
            </a:r>
          </a:p>
          <a:p>
            <a:pPr algn="ctr">
              <a:defRPr/>
            </a:pPr>
            <a:r>
              <a:rPr lang="es-ES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dólares anuales al 2035. </a:t>
            </a:r>
          </a:p>
          <a:p>
            <a:pPr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5CCBF91-774A-8110-095C-2EA3854907B9}"/>
              </a:ext>
            </a:extLst>
          </p:cNvPr>
          <p:cNvGrpSpPr/>
          <p:nvPr/>
        </p:nvGrpSpPr>
        <p:grpSpPr>
          <a:xfrm>
            <a:off x="1524000" y="890408"/>
            <a:ext cx="5501258" cy="4484233"/>
            <a:chOff x="0" y="890407"/>
            <a:chExt cx="5501258" cy="4484233"/>
          </a:xfrm>
        </p:grpSpPr>
        <p:graphicFrame>
          <p:nvGraphicFramePr>
            <p:cNvPr id="4" name="Gráfico 3">
              <a:extLst>
                <a:ext uri="{FF2B5EF4-FFF2-40B4-BE49-F238E27FC236}">
                  <a16:creationId xmlns:a16="http://schemas.microsoft.com/office/drawing/2014/main" id="{595B3F0A-D762-919A-D150-2AEFA68782B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1666240"/>
            <a:ext cx="5465522" cy="3708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0ED2EB4C-97ED-0049-70F2-0033C13471CD}"/>
                </a:ext>
              </a:extLst>
            </p:cNvPr>
            <p:cNvSpPr txBox="1"/>
            <p:nvPr/>
          </p:nvSpPr>
          <p:spPr>
            <a:xfrm>
              <a:off x="929258" y="890407"/>
              <a:ext cx="457200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s-UY" sz="2000" b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Exportaciones</a:t>
              </a:r>
            </a:p>
            <a:p>
              <a:pPr algn="ctr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s-UY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Variación 2035 respecto a 2020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C68CEBE-95B6-E838-129B-36AA29E3AD24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2CB14BA-5332-C07D-0103-1B475A4D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D464312-C375-DF9F-24FD-17C25DCAB1F9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2594FE48-9C19-8640-45B6-C2F5C2846671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D2E65BFC-C047-2ABA-045F-1B2B1E249DE5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7086EEED-0FAF-8161-89A4-F12E58D209AD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3EEFB9FD-E92E-E381-9B51-8DAF5026BC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CE72BB-6E50-4805-66C1-8DFE6B6705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793436E2-0AB0-E8D5-FCB9-6A489D4A41B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AAC8981-1C16-DEF6-BBBB-B821181D699B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 Consumo Interno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03AD0D-70FB-6C50-047F-9CE56BBCCCEA}"/>
              </a:ext>
            </a:extLst>
          </p:cNvPr>
          <p:cNvGraphicFramePr>
            <a:graphicFrameLocks/>
          </p:cNvGraphicFramePr>
          <p:nvPr/>
        </p:nvGraphicFramePr>
        <p:xfrm>
          <a:off x="1848209" y="916321"/>
          <a:ext cx="5014342" cy="422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40EE8C0-2F55-F9C2-90F9-FFFF8909A8C0}"/>
              </a:ext>
            </a:extLst>
          </p:cNvPr>
          <p:cNvSpPr txBox="1"/>
          <p:nvPr/>
        </p:nvSpPr>
        <p:spPr>
          <a:xfrm>
            <a:off x="7252283" y="1750948"/>
            <a:ext cx="2966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Consumo interno  aumenta  3,5% de lácteos industriales y 3,2% </a:t>
            </a:r>
            <a:r>
              <a:rPr lang="es-ES" sz="24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a.a</a:t>
            </a:r>
            <a:r>
              <a:rPr lang="es-ES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de quesos artesanales (escenario  100%).</a:t>
            </a:r>
            <a:endParaRPr lang="es-UY" sz="24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284403B3-3D4A-9A11-5A9A-A9BAAC29589E}"/>
              </a:ext>
            </a:extLst>
          </p:cNvPr>
          <p:cNvGraphicFramePr>
            <a:graphicFrameLocks/>
          </p:cNvGraphicFramePr>
          <p:nvPr/>
        </p:nvGraphicFramePr>
        <p:xfrm>
          <a:off x="1706881" y="1189900"/>
          <a:ext cx="4954895" cy="436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21EFFE7D-7AA5-ACBA-CDCD-C76E0B2BBDAD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2602D56-9B9B-BD36-F3E3-4ED0FBEEA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7481B8B2-FDF5-0354-167D-EBD95C561FC7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84E01A9E-7CEC-5B28-A484-31C4EEE24C97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99A4654-B556-4C93-4470-065758B6A968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5CC837FA-08AA-FF07-992B-B84F7FD60261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6FE95790-1A02-5CEB-2F20-F54FA3AF2B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FD2A50C-977C-62B1-DD28-9B16133188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7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69A324-776B-4137-AAC2-72A8826B7519}"/>
              </a:ext>
            </a:extLst>
          </p:cNvPr>
          <p:cNvSpPr txBox="1"/>
          <p:nvPr/>
        </p:nvSpPr>
        <p:spPr>
          <a:xfrm>
            <a:off x="2453259" y="2452716"/>
            <a:ext cx="833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Construcción de la Guía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D12F549-857E-1731-DF1D-C3AA4B77E732}"/>
              </a:ext>
            </a:extLst>
          </p:cNvPr>
          <p:cNvCxnSpPr>
            <a:cxnSpLocks/>
          </p:cNvCxnSpPr>
          <p:nvPr/>
        </p:nvCxnSpPr>
        <p:spPr>
          <a:xfrm>
            <a:off x="2230550" y="2299682"/>
            <a:ext cx="0" cy="952396"/>
          </a:xfrm>
          <a:prstGeom prst="line">
            <a:avLst/>
          </a:prstGeom>
          <a:ln>
            <a:solidFill>
              <a:srgbClr val="BDD8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8C6B6ADC-B1FA-A705-FFD3-20ECE75E3B66}"/>
              </a:ext>
            </a:extLst>
          </p:cNvPr>
          <p:cNvSpPr/>
          <p:nvPr/>
        </p:nvSpPr>
        <p:spPr>
          <a:xfrm>
            <a:off x="10522226" y="5724145"/>
            <a:ext cx="1669774" cy="1133856"/>
          </a:xfrm>
          <a:prstGeom prst="rect">
            <a:avLst/>
          </a:prstGeom>
          <a:solidFill>
            <a:srgbClr val="3A4E6F"/>
          </a:solidFill>
          <a:ln>
            <a:solidFill>
              <a:srgbClr val="3A4E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14F3671-204E-3119-750D-33C193A6837D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3BE773E-E1EC-8DE7-C71D-3D3D0904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1840D15E-FC12-E2B7-C0E7-5281E8A0F8FA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4521B7B4-4410-8CED-EACC-49FE91B3A67D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FF35D75-CA4C-9963-1922-432FA1D1D1B7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F674C39A-622E-183F-18B0-1DDEDAB5C167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73D2D0D2-9DD2-FCB2-B977-3B83C397D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F0D6E8F-29FD-38EE-8C67-137F842B30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2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041AEE6-24E7-128F-054D-6927FCF5CBBA}"/>
              </a:ext>
            </a:extLst>
          </p:cNvPr>
          <p:cNvSpPr txBox="1"/>
          <p:nvPr/>
        </p:nvSpPr>
        <p:spPr>
          <a:xfrm>
            <a:off x="7871808" y="2743419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Mercados</a:t>
            </a: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793436E2-0AB0-E8D5-FCB9-6A489D4A41B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AAC8981-1C16-DEF6-BBBB-B821181D699B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F4F769-5791-0727-D74D-1654E1FA7E69}"/>
              </a:ext>
            </a:extLst>
          </p:cNvPr>
          <p:cNvSpPr txBox="1"/>
          <p:nvPr/>
        </p:nvSpPr>
        <p:spPr>
          <a:xfrm>
            <a:off x="2199237" y="111034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UY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Importaciones</a:t>
            </a: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UY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Variación anual respecto a la tendencia </a:t>
            </a: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UY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(en millones de dólares)</a:t>
            </a:r>
            <a:endParaRPr lang="es-UY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32358E-BDDF-6501-4E89-0C1A3CD76CEC}"/>
              </a:ext>
            </a:extLst>
          </p:cNvPr>
          <p:cNvSpPr txBox="1"/>
          <p:nvPr/>
        </p:nvSpPr>
        <p:spPr>
          <a:xfrm>
            <a:off x="6916856" y="1587400"/>
            <a:ext cx="3569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Importaciones, históricamente </a:t>
            </a:r>
          </a:p>
          <a:p>
            <a:pPr algn="ctr">
              <a:defRPr/>
            </a:pPr>
            <a:r>
              <a:rPr lang="es-E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han representado 3% del</a:t>
            </a:r>
          </a:p>
          <a:p>
            <a:pPr algn="ctr">
              <a:defRPr/>
            </a:pPr>
            <a:r>
              <a:rPr lang="es-E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consumo interno.</a:t>
            </a:r>
            <a:endParaRPr lang="es-UY" sz="20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478084-9CA2-C058-96FF-4E6071143B73}"/>
              </a:ext>
            </a:extLst>
          </p:cNvPr>
          <p:cNvSpPr txBox="1"/>
          <p:nvPr/>
        </p:nvSpPr>
        <p:spPr>
          <a:xfrm>
            <a:off x="6973664" y="2849965"/>
            <a:ext cx="37449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2021, las importaciones de </a:t>
            </a:r>
          </a:p>
          <a:p>
            <a:pPr algn="ctr">
              <a:defRPr/>
            </a:pPr>
            <a:r>
              <a:rPr lang="es-E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quesos representaron 15% del </a:t>
            </a:r>
          </a:p>
          <a:p>
            <a:pPr algn="ctr">
              <a:defRPr/>
            </a:pPr>
            <a:r>
              <a:rPr lang="es-E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consumo interno.</a:t>
            </a:r>
            <a:endParaRPr lang="es-UY" sz="20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4D0226A-350A-3512-0A56-50D08997C820}"/>
              </a:ext>
            </a:extLst>
          </p:cNvPr>
          <p:cNvSpPr txBox="1"/>
          <p:nvPr/>
        </p:nvSpPr>
        <p:spPr>
          <a:xfrm>
            <a:off x="6923066" y="4097141"/>
            <a:ext cx="3744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mejora de la PTF  mejora la </a:t>
            </a:r>
          </a:p>
          <a:p>
            <a:pPr algn="ctr">
              <a:defRPr/>
            </a:pPr>
            <a:r>
              <a:rPr lang="es-E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competitividad, medida como </a:t>
            </a:r>
          </a:p>
          <a:p>
            <a:pPr algn="ctr">
              <a:defRPr/>
            </a:pPr>
            <a:r>
              <a:rPr lang="es-E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“defensa” del mercado doméstico.</a:t>
            </a:r>
            <a:endParaRPr lang="es-UY" sz="20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7383431A-97AF-15DD-8924-C24DFF239216}"/>
              </a:ext>
            </a:extLst>
          </p:cNvPr>
          <p:cNvGraphicFramePr>
            <a:graphicFrameLocks/>
          </p:cNvGraphicFramePr>
          <p:nvPr/>
        </p:nvGraphicFramePr>
        <p:xfrm>
          <a:off x="1816803" y="2189366"/>
          <a:ext cx="5004000" cy="35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2308AC1F-E650-A720-6F13-A4C6676ED632}"/>
              </a:ext>
            </a:extLst>
          </p:cNvPr>
          <p:cNvGrpSpPr/>
          <p:nvPr/>
        </p:nvGrpSpPr>
        <p:grpSpPr>
          <a:xfrm>
            <a:off x="1524000" y="5816908"/>
            <a:ext cx="9144000" cy="1133856"/>
            <a:chOff x="0" y="5724144"/>
            <a:chExt cx="9144000" cy="113385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4BA0E8B-3CB9-2A17-4274-3B780F5D2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FC1F2878-1099-CF07-DEEF-0486C1A5640E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E1C2350B-CE03-862F-C48E-C0DCC6C9A867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3C735FA-4897-B19F-4356-5DF8BBBFEC6B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D186EA5D-10E4-29AD-6787-F443867D470C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34A71338-AE06-DB5D-1715-7A593D9FF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-30889" y="5816909"/>
            <a:ext cx="1679395" cy="113395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74BB4F8-0A8D-C48E-3085-CBF08FB237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10508175" y="5818137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3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9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041AEE6-24E7-128F-054D-6927FCF5CBBA}"/>
              </a:ext>
            </a:extLst>
          </p:cNvPr>
          <p:cNvSpPr txBox="1"/>
          <p:nvPr/>
        </p:nvSpPr>
        <p:spPr>
          <a:xfrm>
            <a:off x="7871808" y="2743419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Mercados</a:t>
            </a: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793436E2-0AB0-E8D5-FCB9-6A489D4A41B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AAC8981-1C16-DEF6-BBBB-B821181D699B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FCD71F2-96B9-8C96-F2C2-484442167C31}"/>
              </a:ext>
            </a:extLst>
          </p:cNvPr>
          <p:cNvGrpSpPr/>
          <p:nvPr/>
        </p:nvGrpSpPr>
        <p:grpSpPr>
          <a:xfrm>
            <a:off x="2336693" y="879268"/>
            <a:ext cx="7200000" cy="4680000"/>
            <a:chOff x="812693" y="879268"/>
            <a:chExt cx="7200000" cy="4680000"/>
          </a:xfrm>
        </p:grpSpPr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1627A4BF-729B-4F24-BD56-F84461624BB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98988400"/>
                </p:ext>
              </p:extLst>
            </p:nvPr>
          </p:nvGraphicFramePr>
          <p:xfrm>
            <a:off x="812693" y="879268"/>
            <a:ext cx="7200000" cy="46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CuadroTexto 1">
              <a:extLst>
                <a:ext uri="{FF2B5EF4-FFF2-40B4-BE49-F238E27FC236}">
                  <a16:creationId xmlns:a16="http://schemas.microsoft.com/office/drawing/2014/main" id="{B09E02A0-4601-8472-4396-7806CE1461BC}"/>
                </a:ext>
              </a:extLst>
            </p:cNvPr>
            <p:cNvSpPr txBox="1"/>
            <p:nvPr/>
          </p:nvSpPr>
          <p:spPr>
            <a:xfrm>
              <a:off x="1837905" y="4897120"/>
              <a:ext cx="1895936" cy="48458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UY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Tendencial</a:t>
              </a:r>
            </a:p>
          </p:txBody>
        </p:sp>
        <p:sp>
          <p:nvSpPr>
            <p:cNvPr id="6" name="CuadroTexto 1">
              <a:extLst>
                <a:ext uri="{FF2B5EF4-FFF2-40B4-BE49-F238E27FC236}">
                  <a16:creationId xmlns:a16="http://schemas.microsoft.com/office/drawing/2014/main" id="{7F9C814A-850B-4E3E-A1CA-3CB09B6F0169}"/>
                </a:ext>
              </a:extLst>
            </p:cNvPr>
            <p:cNvSpPr txBox="1"/>
            <p:nvPr/>
          </p:nvSpPr>
          <p:spPr>
            <a:xfrm>
              <a:off x="5334224" y="4232193"/>
              <a:ext cx="1664746" cy="132707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UY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Con aumento PTF 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A1957A1-00E9-AE3A-CE3D-F8A47FD6C77C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441C5EF1-DEDF-5293-7906-EDAAD9F38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A12E7375-A627-2472-432B-E3B391130655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42D3C148-84AE-4CCB-5414-8427ACE380B4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D3A420F0-8F1F-88DB-6E04-9F819AB62878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8A254CD1-20F6-59DA-EFA9-F5FACB93BC1A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242B8228-86A2-A026-CFC5-F6D8E7F43F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CBFA8E0-5AE9-1703-1999-F02F1ABBAC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041AEE6-24E7-128F-054D-6927FCF5CBBA}"/>
              </a:ext>
            </a:extLst>
          </p:cNvPr>
          <p:cNvSpPr txBox="1"/>
          <p:nvPr/>
        </p:nvSpPr>
        <p:spPr>
          <a:xfrm>
            <a:off x="7871808" y="2743419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Mercados</a:t>
            </a: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793436E2-0AB0-E8D5-FCB9-6A489D4A41B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AAC8981-1C16-DEF6-BBBB-B821181D699B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FD360F4-DE12-D87E-89CF-2559E8BC5A76}"/>
              </a:ext>
            </a:extLst>
          </p:cNvPr>
          <p:cNvGrpSpPr/>
          <p:nvPr/>
        </p:nvGrpSpPr>
        <p:grpSpPr>
          <a:xfrm>
            <a:off x="2496000" y="975153"/>
            <a:ext cx="7200000" cy="4680000"/>
            <a:chOff x="972000" y="975153"/>
            <a:chExt cx="7200000" cy="4680000"/>
          </a:xfrm>
        </p:grpSpPr>
        <p:graphicFrame>
          <p:nvGraphicFramePr>
            <p:cNvPr id="4" name="Gráfico 3">
              <a:extLst>
                <a:ext uri="{FF2B5EF4-FFF2-40B4-BE49-F238E27FC236}">
                  <a16:creationId xmlns:a16="http://schemas.microsoft.com/office/drawing/2014/main" id="{7F2E6D5B-FD69-4AFB-A06B-EB15FF1A590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72000" y="975153"/>
            <a:ext cx="7200000" cy="46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CuadroTexto 1">
              <a:extLst>
                <a:ext uri="{FF2B5EF4-FFF2-40B4-BE49-F238E27FC236}">
                  <a16:creationId xmlns:a16="http://schemas.microsoft.com/office/drawing/2014/main" id="{512E809C-3928-9F76-14A4-DD18AF40BC12}"/>
                </a:ext>
              </a:extLst>
            </p:cNvPr>
            <p:cNvSpPr txBox="1"/>
            <p:nvPr/>
          </p:nvSpPr>
          <p:spPr>
            <a:xfrm>
              <a:off x="1963820" y="5097718"/>
              <a:ext cx="1895936" cy="39541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UY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Tendencial</a:t>
              </a:r>
            </a:p>
          </p:txBody>
        </p:sp>
        <p:sp>
          <p:nvSpPr>
            <p:cNvPr id="6" name="CuadroTexto 1">
              <a:extLst>
                <a:ext uri="{FF2B5EF4-FFF2-40B4-BE49-F238E27FC236}">
                  <a16:creationId xmlns:a16="http://schemas.microsoft.com/office/drawing/2014/main" id="{638FA998-0FB9-E9BA-6688-5CBFD7CE5414}"/>
                </a:ext>
              </a:extLst>
            </p:cNvPr>
            <p:cNvSpPr txBox="1"/>
            <p:nvPr/>
          </p:nvSpPr>
          <p:spPr>
            <a:xfrm>
              <a:off x="5515434" y="4232193"/>
              <a:ext cx="1664746" cy="132707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UY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Con aumento  PTF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00D91F29-6AAA-427A-803A-2C3F28F9D45B}"/>
              </a:ext>
            </a:extLst>
          </p:cNvPr>
          <p:cNvGrpSpPr/>
          <p:nvPr/>
        </p:nvGrpSpPr>
        <p:grpSpPr>
          <a:xfrm>
            <a:off x="1524000" y="5803656"/>
            <a:ext cx="9144000" cy="1133856"/>
            <a:chOff x="0" y="5724144"/>
            <a:chExt cx="9144000" cy="1133856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3C590C-BD4A-1C4D-11F0-B1F4838D9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1E7A7DD-A24B-41FC-0565-2F47B0FD3C50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4ED6D89C-E9AA-9A41-2B19-1DF1E77362A1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252DEF-4794-8F4A-8D93-8B3A6DFD2DAD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E4D02351-12FB-21F4-3EBC-BCC191000666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C857DA35-FE51-B71D-0166-0A3011D76E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-30889" y="5803657"/>
            <a:ext cx="1679395" cy="113395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A39AD50-0318-FC1B-033D-39BBF6623F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10508175" y="5804885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041AEE6-24E7-128F-054D-6927FCF5CBBA}"/>
              </a:ext>
            </a:extLst>
          </p:cNvPr>
          <p:cNvSpPr txBox="1"/>
          <p:nvPr/>
        </p:nvSpPr>
        <p:spPr>
          <a:xfrm>
            <a:off x="7871808" y="2743419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Mercados</a:t>
            </a: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793436E2-0AB0-E8D5-FCB9-6A489D4A41B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AAC8981-1C16-DEF6-BBBB-B821181D699B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5E0C8DA-F195-CB1A-A0B7-F44459A60AEB}"/>
              </a:ext>
            </a:extLst>
          </p:cNvPr>
          <p:cNvSpPr txBox="1"/>
          <p:nvPr/>
        </p:nvSpPr>
        <p:spPr>
          <a:xfrm>
            <a:off x="2566737" y="836501"/>
            <a:ext cx="795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sz="3200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Variación del valor agregado de la  economía, respecto a la tendencia.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252878D-12DC-9B07-B2C7-9E445DEED395}"/>
              </a:ext>
            </a:extLst>
          </p:cNvPr>
          <p:cNvGraphicFramePr>
            <a:graphicFrameLocks/>
          </p:cNvGraphicFramePr>
          <p:nvPr/>
        </p:nvGraphicFramePr>
        <p:xfrm>
          <a:off x="2249942" y="1938601"/>
          <a:ext cx="5223164" cy="381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5F0E057-20E4-E821-53D4-981EEA5914E8}"/>
              </a:ext>
            </a:extLst>
          </p:cNvPr>
          <p:cNvSpPr txBox="1"/>
          <p:nvPr/>
        </p:nvSpPr>
        <p:spPr>
          <a:xfrm>
            <a:off x="7871807" y="2343633"/>
            <a:ext cx="2651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3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2.375 millones </a:t>
            </a:r>
          </a:p>
          <a:p>
            <a:pPr algn="ctr">
              <a:defRPr/>
            </a:pPr>
            <a:r>
              <a:rPr lang="es-ES" sz="3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dólares en el</a:t>
            </a:r>
          </a:p>
          <a:p>
            <a:pPr algn="ctr">
              <a:defRPr/>
            </a:pPr>
            <a:r>
              <a:rPr lang="es-ES" sz="3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período</a:t>
            </a:r>
            <a:endParaRPr lang="es-UY" sz="3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6C0F130-F7B4-7D36-555D-E025C46E9EDE}"/>
              </a:ext>
            </a:extLst>
          </p:cNvPr>
          <p:cNvGrpSpPr/>
          <p:nvPr/>
        </p:nvGrpSpPr>
        <p:grpSpPr>
          <a:xfrm>
            <a:off x="1524000" y="5856664"/>
            <a:ext cx="9144000" cy="1133856"/>
            <a:chOff x="0" y="5724144"/>
            <a:chExt cx="9144000" cy="11338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3CA44BE-D0F1-2B9B-8577-C88E38301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3FBA7BC-B5B1-FAAC-41A9-AE9B1FD51CF3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7EDA3873-9631-E5D7-9815-27B0C0321DDF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D4102359-D621-CAF9-3C7F-55E386DDE024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4D21E5A2-A4BB-C41E-9E12-8E8366786EF7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933AA8FF-34BE-887F-EA0C-05B37226B0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-30889" y="5856665"/>
            <a:ext cx="1679395" cy="113395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508D394-0747-34BF-7B6E-2EE2F478E0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10508175" y="585789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4" grpId="0">
        <p:bldAsOne/>
      </p:bldGraphic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041AEE6-24E7-128F-054D-6927FCF5CBBA}"/>
              </a:ext>
            </a:extLst>
          </p:cNvPr>
          <p:cNvSpPr txBox="1"/>
          <p:nvPr/>
        </p:nvSpPr>
        <p:spPr>
          <a:xfrm>
            <a:off x="7871808" y="2743419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Mercados</a:t>
            </a: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793436E2-0AB0-E8D5-FCB9-6A489D4A41B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AAC8981-1C16-DEF6-BBBB-B821181D699B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s-UY" sz="3200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mpactos</a:t>
            </a: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económicos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46D95C-AC7D-BADC-F902-228481A562DE}"/>
              </a:ext>
            </a:extLst>
          </p:cNvPr>
          <p:cNvSpPr txBox="1"/>
          <p:nvPr/>
        </p:nvSpPr>
        <p:spPr>
          <a:xfrm>
            <a:off x="1916587" y="1176785"/>
            <a:ext cx="83588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UY" sz="24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PBI: </a:t>
            </a:r>
            <a:r>
              <a:rPr lang="es-UY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Impacto acumulado  2.375 millones de dólares (respecto a la tendencia)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UY" sz="24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UY" sz="24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Exportaciones</a:t>
            </a:r>
            <a:r>
              <a:rPr lang="es-UY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UY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Impacto acumulado superior a 2.800 millones de dólares (respecto a la tendencia)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UY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2035 se superan los 1.500 millones de dólares (2020 = 700 millones)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UY" sz="24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UY" sz="24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Remisión: </a:t>
            </a:r>
            <a:r>
              <a:rPr lang="es-UY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2035  se superan 4.000 millones de litros.</a:t>
            </a:r>
            <a:endParaRPr lang="es-UY" sz="24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es-UY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5DBCC32-AC67-77FB-30E0-C5447A824B7E}"/>
              </a:ext>
            </a:extLst>
          </p:cNvPr>
          <p:cNvGrpSpPr/>
          <p:nvPr/>
        </p:nvGrpSpPr>
        <p:grpSpPr>
          <a:xfrm>
            <a:off x="1524000" y="5763900"/>
            <a:ext cx="9144000" cy="1133856"/>
            <a:chOff x="0" y="5724144"/>
            <a:chExt cx="9144000" cy="113385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0073FF7-F017-3A14-4704-57FFEF74C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64740A5-0E83-0406-A576-6AD22A130B59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C5FA5BF9-7481-0004-AF2C-E0964EB3E17C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BF331CBE-3CE5-B29A-CF07-F3EDE391C17E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7D29F145-F95D-4B39-0552-6476568C2B14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56966CAA-E3A5-3986-C8EE-D686E46BA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63901"/>
            <a:ext cx="1679395" cy="113395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2AECE72-B973-3A3F-E38A-22C8D922F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65129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041AEE6-24E7-128F-054D-6927FCF5CBBA}"/>
              </a:ext>
            </a:extLst>
          </p:cNvPr>
          <p:cNvSpPr txBox="1"/>
          <p:nvPr/>
        </p:nvSpPr>
        <p:spPr>
          <a:xfrm>
            <a:off x="7871808" y="2743419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UY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Mercados</a:t>
            </a: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793436E2-0AB0-E8D5-FCB9-6A489D4A41BC}"/>
              </a:ext>
            </a:extLst>
          </p:cNvPr>
          <p:cNvSpPr/>
          <p:nvPr/>
        </p:nvSpPr>
        <p:spPr>
          <a:xfrm>
            <a:off x="1816806" y="254302"/>
            <a:ext cx="433137" cy="354334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U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AAC8981-1C16-DEF6-BBBB-B821181D699B}"/>
              </a:ext>
            </a:extLst>
          </p:cNvPr>
          <p:cNvSpPr txBox="1"/>
          <p:nvPr/>
        </p:nvSpPr>
        <p:spPr>
          <a:xfrm>
            <a:off x="2336694" y="139083"/>
            <a:ext cx="66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s-UY" sz="3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impactos económicos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46D95C-AC7D-BADC-F902-228481A562DE}"/>
              </a:ext>
            </a:extLst>
          </p:cNvPr>
          <p:cNvSpPr txBox="1"/>
          <p:nvPr/>
        </p:nvSpPr>
        <p:spPr>
          <a:xfrm>
            <a:off x="1916587" y="1469645"/>
            <a:ext cx="8548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UY" sz="24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Empleo: </a:t>
            </a:r>
            <a:r>
              <a:rPr lang="es-UY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incrementa el nivel de empleo en ambos sectores. En los tambos la tasa de crecimiento es superior al de la industria (respecto al año base)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4AE1BA-C8F8-6198-55FC-D7D1B50AFD9C}"/>
              </a:ext>
            </a:extLst>
          </p:cNvPr>
          <p:cNvSpPr txBox="1"/>
          <p:nvPr/>
        </p:nvSpPr>
        <p:spPr>
          <a:xfrm>
            <a:off x="1816806" y="3282579"/>
            <a:ext cx="8548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Importaciones: </a:t>
            </a:r>
            <a:r>
              <a:rPr lang="es-ES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reduce los niveles de importaciones de lácteos y se incrementa el consumo interno (respecto a la tendencia)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9F64476-A837-83AA-BE29-7BF32B84E032}"/>
              </a:ext>
            </a:extLst>
          </p:cNvPr>
          <p:cNvGrpSpPr/>
          <p:nvPr/>
        </p:nvGrpSpPr>
        <p:grpSpPr>
          <a:xfrm>
            <a:off x="1524000" y="5803656"/>
            <a:ext cx="9144000" cy="1133856"/>
            <a:chOff x="0" y="5724144"/>
            <a:chExt cx="9144000" cy="11338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967670E-8056-DA79-119C-C88B7D86E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DBAC41F5-720F-83F4-1D81-D05E7B33B71E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A8AC964B-7C14-82C4-C991-EE1003DD34AF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709BDB1E-5B87-F19A-61A0-66263D74A058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3FE541D0-AB00-08CD-3D6E-26D57FF36265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757288A2-D313-D2D0-8014-6982DA03D6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803657"/>
            <a:ext cx="1679395" cy="113395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E840169-5A6D-9E1F-58B1-8458B0108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804885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F20DDF7-39CB-C36E-4D64-6363A04799B7}"/>
              </a:ext>
            </a:extLst>
          </p:cNvPr>
          <p:cNvCxnSpPr/>
          <p:nvPr/>
        </p:nvCxnSpPr>
        <p:spPr>
          <a:xfrm>
            <a:off x="2336694" y="2067531"/>
            <a:ext cx="0" cy="2182232"/>
          </a:xfrm>
          <a:prstGeom prst="line">
            <a:avLst/>
          </a:prstGeom>
          <a:ln>
            <a:solidFill>
              <a:srgbClr val="BDD8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9B44074-0263-EDE6-330B-CE8B42785002}"/>
              </a:ext>
            </a:extLst>
          </p:cNvPr>
          <p:cNvSpPr txBox="1"/>
          <p:nvPr/>
        </p:nvSpPr>
        <p:spPr>
          <a:xfrm>
            <a:off x="2743200" y="2392681"/>
            <a:ext cx="64785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40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Evolución del plan estratégico </a:t>
            </a:r>
          </a:p>
          <a:p>
            <a:pPr>
              <a:defRPr/>
            </a:pPr>
            <a:r>
              <a:rPr lang="es-ES" sz="40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para la lechería al año 2035.</a:t>
            </a:r>
            <a:endParaRPr lang="es-UY" sz="4000" dirty="0">
              <a:solidFill>
                <a:prstClr val="white">
                  <a:lumMod val="95000"/>
                </a:prstClr>
              </a:solidFill>
              <a:latin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7E4F27F-A241-34F9-ABE7-FB9494A98D62}"/>
              </a:ext>
            </a:extLst>
          </p:cNvPr>
          <p:cNvSpPr txBox="1"/>
          <p:nvPr/>
        </p:nvSpPr>
        <p:spPr>
          <a:xfrm>
            <a:off x="6380480" y="484835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solidFill>
                  <a:prstClr val="white"/>
                </a:solidFill>
                <a:latin typeface="Calibri"/>
              </a:rPr>
              <a:t>Ms. Sc. </a:t>
            </a:r>
            <a:r>
              <a:rPr lang="es-ES" dirty="0" err="1">
                <a:solidFill>
                  <a:prstClr val="white"/>
                </a:solidFill>
                <a:latin typeface="Calibri"/>
              </a:rPr>
              <a:t>Ec</a:t>
            </a:r>
            <a:r>
              <a:rPr lang="es-ES" dirty="0">
                <a:solidFill>
                  <a:prstClr val="white"/>
                </a:solidFill>
                <a:latin typeface="Calibri"/>
              </a:rPr>
              <a:t>. Francisco Rostan</a:t>
            </a:r>
            <a:endParaRPr lang="es-UY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85F28A0-D046-82AF-B2D2-17C1E64D8CC7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29C2AC6-6E54-51A7-D524-3EFDE6EDE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2F54F38-64B0-34E1-2B02-67E9A80A3D85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BAD2DD07-1CB9-B93E-7900-4C024C4EF17D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F8F7359-DB3B-5D53-04B2-BB73E923CA3F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0CAAEB9A-B752-9A63-0398-B3F48A5FCE1D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3EA98875-9274-703F-DA71-E6BA99A4B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226749D-FFA2-19F2-5B65-5BF6171C6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4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69A324-776B-4137-AAC2-72A8826B7519}"/>
              </a:ext>
            </a:extLst>
          </p:cNvPr>
          <p:cNvSpPr txBox="1"/>
          <p:nvPr/>
        </p:nvSpPr>
        <p:spPr>
          <a:xfrm>
            <a:off x="2177858" y="513767"/>
            <a:ext cx="833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Comisión de Desarrollo Lechero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D12F549-857E-1731-DF1D-C3AA4B77E732}"/>
              </a:ext>
            </a:extLst>
          </p:cNvPr>
          <p:cNvCxnSpPr>
            <a:cxnSpLocks/>
          </p:cNvCxnSpPr>
          <p:nvPr/>
        </p:nvCxnSpPr>
        <p:spPr>
          <a:xfrm>
            <a:off x="2035952" y="360733"/>
            <a:ext cx="0" cy="952396"/>
          </a:xfrm>
          <a:prstGeom prst="line">
            <a:avLst/>
          </a:prstGeom>
          <a:ln>
            <a:solidFill>
              <a:srgbClr val="BDD83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46526-3168-EEBC-1741-D1F3B143F509}"/>
              </a:ext>
            </a:extLst>
          </p:cNvPr>
          <p:cNvSpPr txBox="1"/>
          <p:nvPr/>
        </p:nvSpPr>
        <p:spPr>
          <a:xfrm>
            <a:off x="2217426" y="1653629"/>
            <a:ext cx="5097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Comisión de Desarrollo Lechero, integrada por todos los representantes del Consejo Inale, tiene el objetivo de </a:t>
            </a:r>
            <a:r>
              <a:rPr lang="es-ES" sz="22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visualizar los temas fundamentales de la cadena de valor láctea</a:t>
            </a:r>
            <a:r>
              <a:rPr lang="es-ES" sz="2200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con un a visión prospectiva </a:t>
            </a:r>
            <a:r>
              <a:rPr lang="es-ES" sz="22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atendiendo a la sostenibilidad económica, social y ambiental </a:t>
            </a:r>
            <a:r>
              <a:rPr lang="es-ES" sz="2200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 asentar las bases para la creación de un </a:t>
            </a:r>
            <a:r>
              <a:rPr lang="es-ES" sz="22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plan de desarrollo de la lechería a 15 años. </a:t>
            </a:r>
            <a:endParaRPr lang="es-UY" sz="2200" b="1" dirty="0">
              <a:solidFill>
                <a:srgbClr val="3A4E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BAA535-1047-6F96-D9F7-43E639A42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04"/>
          <a:stretch/>
        </p:blipFill>
        <p:spPr>
          <a:xfrm>
            <a:off x="7641524" y="1651720"/>
            <a:ext cx="2478952" cy="35545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85750B-B679-83B5-3675-9DFBE6444ADA}"/>
              </a:ext>
            </a:extLst>
          </p:cNvPr>
          <p:cNvSpPr txBox="1"/>
          <p:nvPr/>
        </p:nvSpPr>
        <p:spPr>
          <a:xfrm>
            <a:off x="2199067" y="5248884"/>
            <a:ext cx="8082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Aprobado por el Consejo Ejecutivo Resolución 048/2022 del 5/9/2022</a:t>
            </a:r>
            <a:endParaRPr lang="es-UY" sz="1600" dirty="0">
              <a:solidFill>
                <a:srgbClr val="3A4E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5BDA477-B143-2D68-CA26-0C0CCC1450A5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9B0D919-E9DC-E3F0-27A3-505481731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48489CE-E243-8D98-5BF9-0F17B1EB19D6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BDD177D7-C317-4F76-983D-587DBFACF330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6793B0EC-C7F6-3291-B43C-1F7400EA50EA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526694F2-642C-DD70-C8DF-686416ED3494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2281CB46-172E-DBB9-FACA-BB4AFFF6D8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471AC0B-5002-7255-9282-3E695DF07A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6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69A324-776B-4137-AAC2-72A8826B7519}"/>
              </a:ext>
            </a:extLst>
          </p:cNvPr>
          <p:cNvSpPr txBox="1"/>
          <p:nvPr/>
        </p:nvSpPr>
        <p:spPr>
          <a:xfrm>
            <a:off x="2108443" y="360734"/>
            <a:ext cx="833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Rol de INALE en la cadena de valor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D12F549-857E-1731-DF1D-C3AA4B77E732}"/>
              </a:ext>
            </a:extLst>
          </p:cNvPr>
          <p:cNvCxnSpPr>
            <a:cxnSpLocks/>
          </p:cNvCxnSpPr>
          <p:nvPr/>
        </p:nvCxnSpPr>
        <p:spPr>
          <a:xfrm>
            <a:off x="2005263" y="207700"/>
            <a:ext cx="0" cy="952396"/>
          </a:xfrm>
          <a:prstGeom prst="line">
            <a:avLst/>
          </a:prstGeom>
          <a:ln>
            <a:solidFill>
              <a:srgbClr val="BDD83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46526-3168-EEBC-1741-D1F3B143F509}"/>
              </a:ext>
            </a:extLst>
          </p:cNvPr>
          <p:cNvSpPr txBox="1"/>
          <p:nvPr/>
        </p:nvSpPr>
        <p:spPr>
          <a:xfrm>
            <a:off x="2453259" y="1318890"/>
            <a:ext cx="73512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Generar información oficial del sector y asesorar al Poder Ejecutivo en lo relacionado a políticas lecheras.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b="1" dirty="0">
              <a:solidFill>
                <a:srgbClr val="3A4E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Ámbito natural de discusión de los diferentes temas de la cadena de valor láctea priorizando la articulación interinstitucional.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b="1" dirty="0">
              <a:solidFill>
                <a:srgbClr val="3A4E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Estudiar y planificar el desarrollo lechero, promover la producción lechera, las exportaciones y la innovación tecnológica (EJ: proyectos en territorio).</a:t>
            </a:r>
            <a:endParaRPr lang="es-UY" sz="2200" b="1" dirty="0">
              <a:solidFill>
                <a:srgbClr val="3A4E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9D8435C-918A-2CF5-C333-C1F3D2A70D9E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7E76B40-CCAC-10A4-383D-FCE02999F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3887A75-F1D3-5349-007F-E30E4373C817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CBE11D32-537F-75D2-86A7-357E11C67619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AA138E9-FFC4-DD50-B448-615FEEA3FDDD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34CB1093-8D84-55B1-5174-6E0918C8EEB5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E1BC6A1A-04ED-8580-807B-A5FD0537F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E6BB108-5F4B-4768-AA83-E876453F9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6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D12F549-857E-1731-DF1D-C3AA4B77E732}"/>
              </a:ext>
            </a:extLst>
          </p:cNvPr>
          <p:cNvCxnSpPr>
            <a:cxnSpLocks/>
          </p:cNvCxnSpPr>
          <p:nvPr/>
        </p:nvCxnSpPr>
        <p:spPr>
          <a:xfrm>
            <a:off x="2230550" y="2083383"/>
            <a:ext cx="0" cy="1384995"/>
          </a:xfrm>
          <a:prstGeom prst="line">
            <a:avLst/>
          </a:prstGeom>
          <a:ln>
            <a:solidFill>
              <a:srgbClr val="BDD8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6F283CEB-3EDA-0290-C7AF-1AC9988D03A7}"/>
              </a:ext>
            </a:extLst>
          </p:cNvPr>
          <p:cNvSpPr txBox="1"/>
          <p:nvPr/>
        </p:nvSpPr>
        <p:spPr>
          <a:xfrm>
            <a:off x="2336695" y="2083383"/>
            <a:ext cx="7483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Objetivos de la Guía para el Plan Estratégico para el Desarrollo de la Lechería a 2035:</a:t>
            </a:r>
            <a:endParaRPr lang="es-UY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8BE8E9D-0662-9809-1BC7-0FB2588148B6}"/>
              </a:ext>
            </a:extLst>
          </p:cNvPr>
          <p:cNvSpPr/>
          <p:nvPr/>
        </p:nvSpPr>
        <p:spPr>
          <a:xfrm>
            <a:off x="10367833" y="5712170"/>
            <a:ext cx="1669774" cy="1133856"/>
          </a:xfrm>
          <a:prstGeom prst="rect">
            <a:avLst/>
          </a:prstGeom>
          <a:solidFill>
            <a:srgbClr val="3A4E6F"/>
          </a:solidFill>
          <a:ln>
            <a:solidFill>
              <a:srgbClr val="3A4E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FEEB4B1-606B-C4A5-514A-8C8CE2BA2006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F00FBF5-42D7-3EC2-79E3-965AFC749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321E7DC-54EB-BB15-20F9-436FB97B8754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E13B6039-8B87-0065-A318-2EDF89DD4110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FA0405E-61D0-5DE5-550F-27A44F5BC702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1C7477A9-6D0E-74ED-AA26-6483C29BDEC8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BCFB7D5D-D75D-0C08-93D9-620B6068B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B50F62C-6DC7-7B66-3239-38771CF4D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0DEFB44-7170-08D4-F131-0C6D81BE69C5}"/>
              </a:ext>
            </a:extLst>
          </p:cNvPr>
          <p:cNvSpPr/>
          <p:nvPr/>
        </p:nvSpPr>
        <p:spPr>
          <a:xfrm>
            <a:off x="4393147" y="1726370"/>
            <a:ext cx="5943549" cy="1133604"/>
          </a:xfrm>
          <a:prstGeom prst="rect">
            <a:avLst/>
          </a:prstGeom>
          <a:solidFill>
            <a:srgbClr val="3A4E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UY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Trabajar en el Capital Humano e </a:t>
            </a:r>
            <a:r>
              <a:rPr lang="es-UY" sz="2200" b="1" dirty="0">
                <a:solidFill>
                  <a:srgbClr val="BDD83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incorporar a más jóvenes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0DCF406-8AEE-1297-492D-74287FAA662C}"/>
              </a:ext>
            </a:extLst>
          </p:cNvPr>
          <p:cNvSpPr/>
          <p:nvPr/>
        </p:nvSpPr>
        <p:spPr>
          <a:xfrm>
            <a:off x="4393149" y="4324593"/>
            <a:ext cx="5943546" cy="930172"/>
          </a:xfrm>
          <a:prstGeom prst="rect">
            <a:avLst/>
          </a:prstGeom>
          <a:solidFill>
            <a:srgbClr val="3A4E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UY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Generar valor </a:t>
            </a:r>
            <a:r>
              <a:rPr lang="es-UY" sz="2200" b="1" dirty="0">
                <a:solidFill>
                  <a:srgbClr val="BDD83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agregado ambiental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4A4CE5F-4E33-1BDF-EC3A-85052FFF92C1}"/>
              </a:ext>
            </a:extLst>
          </p:cNvPr>
          <p:cNvSpPr/>
          <p:nvPr/>
        </p:nvSpPr>
        <p:spPr>
          <a:xfrm>
            <a:off x="4393149" y="3073377"/>
            <a:ext cx="5943547" cy="930172"/>
          </a:xfrm>
          <a:prstGeom prst="rect">
            <a:avLst/>
          </a:prstGeom>
          <a:solidFill>
            <a:srgbClr val="3A4E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UY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Mejorar la </a:t>
            </a:r>
            <a:r>
              <a:rPr lang="es-UY" sz="2200" b="1" dirty="0">
                <a:solidFill>
                  <a:srgbClr val="BDD83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inserción internacional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72B3750-07D4-6B95-DDEE-C8B0F789126C}"/>
              </a:ext>
            </a:extLst>
          </p:cNvPr>
          <p:cNvSpPr/>
          <p:nvPr/>
        </p:nvSpPr>
        <p:spPr>
          <a:xfrm>
            <a:off x="4393147" y="444997"/>
            <a:ext cx="5943549" cy="1133604"/>
          </a:xfrm>
          <a:prstGeom prst="rect">
            <a:avLst/>
          </a:prstGeom>
          <a:solidFill>
            <a:srgbClr val="3A4E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200" b="1" dirty="0">
                <a:solidFill>
                  <a:srgbClr val="BDD83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Aumentar producción y exportaciones </a:t>
            </a:r>
            <a:r>
              <a:rPr lang="es-ES" sz="2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entre un 50 a un 100 %</a:t>
            </a:r>
            <a:endParaRPr lang="es-UY" sz="2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89590F1-479D-5213-A4D4-9825BC27C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2452"/>
          <a:stretch/>
        </p:blipFill>
        <p:spPr>
          <a:xfrm>
            <a:off x="1620151" y="622801"/>
            <a:ext cx="2626824" cy="456457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0ED10F4E-50C0-F95A-BD27-9EDC89DEE09F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B4F1995-8CBE-CCF0-E7D1-5889320D4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6BF75A0-8A19-2EB1-E14C-E51C73EC0550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0360112C-2123-4306-E22A-3A93A0F17B23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B876331D-29E4-33B7-843A-B97A9A7AE5F3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7C428533-7CA6-831F-E35F-1E7874AD730D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5B6B8790-88D9-602E-DA8C-CB54B05C07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26CE33D-BFCB-F1A4-D468-06B019BBE7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4F41E6E-2A5B-1497-09FD-68836EFEAB18}"/>
              </a:ext>
            </a:extLst>
          </p:cNvPr>
          <p:cNvGrpSpPr/>
          <p:nvPr/>
        </p:nvGrpSpPr>
        <p:grpSpPr>
          <a:xfrm>
            <a:off x="1633582" y="1947253"/>
            <a:ext cx="2051529" cy="2269308"/>
            <a:chOff x="444826" y="2521506"/>
            <a:chExt cx="2051529" cy="2269308"/>
          </a:xfrm>
        </p:grpSpPr>
        <p:grpSp>
          <p:nvGrpSpPr>
            <p:cNvPr id="67" name="Group 2">
              <a:extLst>
                <a:ext uri="{FF2B5EF4-FFF2-40B4-BE49-F238E27FC236}">
                  <a16:creationId xmlns:a16="http://schemas.microsoft.com/office/drawing/2014/main" id="{BE4B8E94-0C84-C58B-A36B-430A433E5DB0}"/>
                </a:ext>
              </a:extLst>
            </p:cNvPr>
            <p:cNvGrpSpPr/>
            <p:nvPr/>
          </p:nvGrpSpPr>
          <p:grpSpPr>
            <a:xfrm>
              <a:off x="444826" y="2571413"/>
              <a:ext cx="2051529" cy="2219401"/>
              <a:chOff x="0" y="0"/>
              <a:chExt cx="2735372" cy="2959201"/>
            </a:xfrm>
          </p:grpSpPr>
          <p:grpSp>
            <p:nvGrpSpPr>
              <p:cNvPr id="68" name="Group 3">
                <a:extLst>
                  <a:ext uri="{FF2B5EF4-FFF2-40B4-BE49-F238E27FC236}">
                    <a16:creationId xmlns:a16="http://schemas.microsoft.com/office/drawing/2014/main" id="{C02D58FE-D5B9-8BAE-B65E-39829697EB2C}"/>
                  </a:ext>
                </a:extLst>
              </p:cNvPr>
              <p:cNvGrpSpPr/>
              <p:nvPr/>
            </p:nvGrpSpPr>
            <p:grpSpPr>
              <a:xfrm>
                <a:off x="470260" y="0"/>
                <a:ext cx="1794853" cy="1794853"/>
                <a:chOff x="0" y="0"/>
                <a:chExt cx="6350000" cy="6350000"/>
              </a:xfrm>
            </p:grpSpPr>
            <p:sp>
              <p:nvSpPr>
                <p:cNvPr id="70" name="Freeform 4">
                  <a:extLst>
                    <a:ext uri="{FF2B5EF4-FFF2-40B4-BE49-F238E27FC236}">
                      <a16:creationId xmlns:a16="http://schemas.microsoft.com/office/drawing/2014/main" id="{761AA44B-948B-8393-A3AB-0980F75787D8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193C6F"/>
                </a:solidFill>
              </p:spPr>
            </p:sp>
          </p:grpSp>
          <p:sp>
            <p:nvSpPr>
              <p:cNvPr id="69" name="TextBox 5">
                <a:extLst>
                  <a:ext uri="{FF2B5EF4-FFF2-40B4-BE49-F238E27FC236}">
                    <a16:creationId xmlns:a16="http://schemas.microsoft.com/office/drawing/2014/main" id="{5541E910-E309-955B-2721-87BD83C8DE19}"/>
                  </a:ext>
                </a:extLst>
              </p:cNvPr>
              <p:cNvSpPr txBox="1"/>
              <p:nvPr/>
            </p:nvSpPr>
            <p:spPr>
              <a:xfrm>
                <a:off x="0" y="2138464"/>
                <a:ext cx="2735372" cy="8207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42"/>
                  </a:lnSpc>
                </a:pPr>
                <a:r>
                  <a:rPr lang="es-UY" sz="2200" b="1" dirty="0">
                    <a:solidFill>
                      <a:srgbClr val="193C6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Inserción</a:t>
                </a:r>
                <a:r>
                  <a:rPr lang="en-US" sz="2200" b="1" dirty="0">
                    <a:solidFill>
                      <a:srgbClr val="193C6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s-UY" sz="2200" b="1" dirty="0">
                    <a:solidFill>
                      <a:srgbClr val="193C6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internacional</a:t>
                </a:r>
              </a:p>
            </p:txBody>
          </p:sp>
        </p:grpSp>
        <p:pic>
          <p:nvPicPr>
            <p:cNvPr id="83" name="Picture 18">
              <a:extLst>
                <a:ext uri="{FF2B5EF4-FFF2-40B4-BE49-F238E27FC236}">
                  <a16:creationId xmlns:a16="http://schemas.microsoft.com/office/drawing/2014/main" id="{46CAF181-2C3C-E3FA-4155-DC71BCEC7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17388" y="3051957"/>
              <a:ext cx="541848" cy="541848"/>
            </a:xfrm>
            <a:prstGeom prst="rect">
              <a:avLst/>
            </a:prstGeom>
          </p:spPr>
        </p:pic>
        <p:pic>
          <p:nvPicPr>
            <p:cNvPr id="84" name="Picture 19">
              <a:extLst>
                <a:ext uri="{FF2B5EF4-FFF2-40B4-BE49-F238E27FC236}">
                  <a16:creationId xmlns:a16="http://schemas.microsoft.com/office/drawing/2014/main" id="{BFD04BB7-6B31-E5FA-6EA6-2CEB4FA5D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00524" y="2521506"/>
              <a:ext cx="1299346" cy="854320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63EF7D7-EA51-AD8C-1299-F44D766D59A2}"/>
              </a:ext>
            </a:extLst>
          </p:cNvPr>
          <p:cNvGrpSpPr/>
          <p:nvPr/>
        </p:nvGrpSpPr>
        <p:grpSpPr>
          <a:xfrm>
            <a:off x="3649481" y="2001251"/>
            <a:ext cx="2315445" cy="2228999"/>
            <a:chOff x="2417881" y="2492789"/>
            <a:chExt cx="2315445" cy="2228999"/>
          </a:xfrm>
        </p:grpSpPr>
        <p:grpSp>
          <p:nvGrpSpPr>
            <p:cNvPr id="71" name="Group 6">
              <a:extLst>
                <a:ext uri="{FF2B5EF4-FFF2-40B4-BE49-F238E27FC236}">
                  <a16:creationId xmlns:a16="http://schemas.microsoft.com/office/drawing/2014/main" id="{9681A07A-8695-B210-8AC4-16A790D7C178}"/>
                </a:ext>
              </a:extLst>
            </p:cNvPr>
            <p:cNvGrpSpPr/>
            <p:nvPr/>
          </p:nvGrpSpPr>
          <p:grpSpPr>
            <a:xfrm>
              <a:off x="2417881" y="2492789"/>
              <a:ext cx="2315445" cy="2228999"/>
              <a:chOff x="-175945" y="0"/>
              <a:chExt cx="3087260" cy="2971998"/>
            </a:xfrm>
          </p:grpSpPr>
          <p:grpSp>
            <p:nvGrpSpPr>
              <p:cNvPr id="72" name="Group 7">
                <a:extLst>
                  <a:ext uri="{FF2B5EF4-FFF2-40B4-BE49-F238E27FC236}">
                    <a16:creationId xmlns:a16="http://schemas.microsoft.com/office/drawing/2014/main" id="{8755B4D2-F381-A757-2672-E16621520358}"/>
                  </a:ext>
                </a:extLst>
              </p:cNvPr>
              <p:cNvGrpSpPr/>
              <p:nvPr/>
            </p:nvGrpSpPr>
            <p:grpSpPr>
              <a:xfrm>
                <a:off x="470260" y="0"/>
                <a:ext cx="1794853" cy="1794853"/>
                <a:chOff x="0" y="0"/>
                <a:chExt cx="6350000" cy="6350000"/>
              </a:xfrm>
            </p:grpSpPr>
            <p:sp>
              <p:nvSpPr>
                <p:cNvPr id="74" name="Freeform 8">
                  <a:extLst>
                    <a:ext uri="{FF2B5EF4-FFF2-40B4-BE49-F238E27FC236}">
                      <a16:creationId xmlns:a16="http://schemas.microsoft.com/office/drawing/2014/main" id="{EA770FB8-484A-4106-D011-96EABC91307B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193C6F"/>
                </a:solidFill>
              </p:spPr>
            </p:sp>
          </p:grpSp>
          <p:sp>
            <p:nvSpPr>
              <p:cNvPr id="73" name="TextBox 9">
                <a:extLst>
                  <a:ext uri="{FF2B5EF4-FFF2-40B4-BE49-F238E27FC236}">
                    <a16:creationId xmlns:a16="http://schemas.microsoft.com/office/drawing/2014/main" id="{C50B4B35-BC5D-5BF9-DE13-3399B5330637}"/>
                  </a:ext>
                </a:extLst>
              </p:cNvPr>
              <p:cNvSpPr txBox="1"/>
              <p:nvPr/>
            </p:nvSpPr>
            <p:spPr>
              <a:xfrm>
                <a:off x="-175945" y="2151261"/>
                <a:ext cx="3087260" cy="82073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442"/>
                  </a:lnSpc>
                </a:pPr>
                <a:r>
                  <a:rPr lang="es-ES" sz="2200" b="1" dirty="0">
                    <a:solidFill>
                      <a:srgbClr val="193C6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Industrialización</a:t>
                </a:r>
                <a:r>
                  <a:rPr lang="en-US" sz="2200" b="1" dirty="0">
                    <a:solidFill>
                      <a:srgbClr val="193C6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  <a:p>
                <a:pPr algn="ctr">
                  <a:lnSpc>
                    <a:spcPts val="2442"/>
                  </a:lnSpc>
                </a:pPr>
                <a:r>
                  <a:rPr lang="en-US" sz="2200" b="1" dirty="0">
                    <a:solidFill>
                      <a:srgbClr val="193C6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de </a:t>
                </a:r>
                <a:r>
                  <a:rPr lang="es-UY" sz="2200" b="1" dirty="0">
                    <a:solidFill>
                      <a:srgbClr val="193C6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lácteos</a:t>
                </a:r>
              </a:p>
            </p:txBody>
          </p:sp>
        </p:grpSp>
        <p:pic>
          <p:nvPicPr>
            <p:cNvPr id="85" name="Picture 20">
              <a:extLst>
                <a:ext uri="{FF2B5EF4-FFF2-40B4-BE49-F238E27FC236}">
                  <a16:creationId xmlns:a16="http://schemas.microsoft.com/office/drawing/2014/main" id="{C1F7823B-4290-CE1F-D2A5-CFE7B8DE2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27655" y="2879700"/>
              <a:ext cx="720320" cy="634782"/>
            </a:xfrm>
            <a:prstGeom prst="rect">
              <a:avLst/>
            </a:prstGeom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303AE820-F6A1-3225-1518-F740E6580B77}"/>
              </a:ext>
            </a:extLst>
          </p:cNvPr>
          <p:cNvGrpSpPr/>
          <p:nvPr/>
        </p:nvGrpSpPr>
        <p:grpSpPr>
          <a:xfrm>
            <a:off x="5964926" y="2015402"/>
            <a:ext cx="2053967" cy="2177142"/>
            <a:chOff x="4521374" y="2555418"/>
            <a:chExt cx="2053967" cy="2177142"/>
          </a:xfrm>
        </p:grpSpPr>
        <p:grpSp>
          <p:nvGrpSpPr>
            <p:cNvPr id="75" name="Group 10">
              <a:extLst>
                <a:ext uri="{FF2B5EF4-FFF2-40B4-BE49-F238E27FC236}">
                  <a16:creationId xmlns:a16="http://schemas.microsoft.com/office/drawing/2014/main" id="{5B0565FE-1322-65A6-3591-65C16C53CDBC}"/>
                </a:ext>
              </a:extLst>
            </p:cNvPr>
            <p:cNvGrpSpPr/>
            <p:nvPr/>
          </p:nvGrpSpPr>
          <p:grpSpPr>
            <a:xfrm>
              <a:off x="4521374" y="2555418"/>
              <a:ext cx="2053967" cy="2177142"/>
              <a:chOff x="0" y="0"/>
              <a:chExt cx="2738623" cy="2902857"/>
            </a:xfrm>
          </p:grpSpPr>
          <p:grpSp>
            <p:nvGrpSpPr>
              <p:cNvPr id="76" name="Group 11">
                <a:extLst>
                  <a:ext uri="{FF2B5EF4-FFF2-40B4-BE49-F238E27FC236}">
                    <a16:creationId xmlns:a16="http://schemas.microsoft.com/office/drawing/2014/main" id="{240A9C91-9922-A97E-F771-E98F81328934}"/>
                  </a:ext>
                </a:extLst>
              </p:cNvPr>
              <p:cNvGrpSpPr/>
              <p:nvPr/>
            </p:nvGrpSpPr>
            <p:grpSpPr>
              <a:xfrm>
                <a:off x="470819" y="0"/>
                <a:ext cx="1796986" cy="1796986"/>
                <a:chOff x="0" y="0"/>
                <a:chExt cx="6350000" cy="6350000"/>
              </a:xfrm>
            </p:grpSpPr>
            <p:sp>
              <p:nvSpPr>
                <p:cNvPr id="78" name="Freeform 12">
                  <a:extLst>
                    <a:ext uri="{FF2B5EF4-FFF2-40B4-BE49-F238E27FC236}">
                      <a16:creationId xmlns:a16="http://schemas.microsoft.com/office/drawing/2014/main" id="{E6F698FF-C86E-BAE0-BF9D-31875F004DBD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193C6F"/>
                </a:solidFill>
              </p:spPr>
            </p:sp>
          </p:grpSp>
          <p:sp>
            <p:nvSpPr>
              <p:cNvPr id="77" name="TextBox 13">
                <a:extLst>
                  <a:ext uri="{FF2B5EF4-FFF2-40B4-BE49-F238E27FC236}">
                    <a16:creationId xmlns:a16="http://schemas.microsoft.com/office/drawing/2014/main" id="{569D9B3E-8BBB-4349-2618-5DCCFC00D65E}"/>
                  </a:ext>
                </a:extLst>
              </p:cNvPr>
              <p:cNvSpPr txBox="1"/>
              <p:nvPr/>
            </p:nvSpPr>
            <p:spPr>
              <a:xfrm>
                <a:off x="0" y="2082119"/>
                <a:ext cx="2738623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19"/>
                  </a:lnSpc>
                </a:pPr>
                <a:r>
                  <a:rPr lang="es-UY" sz="2200" b="1" dirty="0">
                    <a:solidFill>
                      <a:srgbClr val="193C6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Producción</a:t>
                </a:r>
              </a:p>
              <a:p>
                <a:pPr algn="ctr">
                  <a:lnSpc>
                    <a:spcPts val="2440"/>
                  </a:lnSpc>
                </a:pPr>
                <a:r>
                  <a:rPr lang="en-US" sz="2200" b="1" dirty="0">
                    <a:solidFill>
                      <a:srgbClr val="193C6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s-UY" sz="2200" b="1" dirty="0">
                    <a:solidFill>
                      <a:srgbClr val="193C6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primaria</a:t>
                </a:r>
              </a:p>
            </p:txBody>
          </p:sp>
        </p:grpSp>
        <p:pic>
          <p:nvPicPr>
            <p:cNvPr id="86" name="Picture 21">
              <a:extLst>
                <a:ext uri="{FF2B5EF4-FFF2-40B4-BE49-F238E27FC236}">
                  <a16:creationId xmlns:a16="http://schemas.microsoft.com/office/drawing/2014/main" id="{05385ADD-80C7-5C2A-6118-24CABDA56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008884" y="2795134"/>
              <a:ext cx="981382" cy="705368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1DF10F7C-07AF-81A6-7C6B-80C7107C76D2}"/>
              </a:ext>
            </a:extLst>
          </p:cNvPr>
          <p:cNvGrpSpPr/>
          <p:nvPr/>
        </p:nvGrpSpPr>
        <p:grpSpPr>
          <a:xfrm>
            <a:off x="8057284" y="2001250"/>
            <a:ext cx="2188689" cy="2204118"/>
            <a:chOff x="6457166" y="2591180"/>
            <a:chExt cx="2188689" cy="2204118"/>
          </a:xfrm>
        </p:grpSpPr>
        <p:grpSp>
          <p:nvGrpSpPr>
            <p:cNvPr id="79" name="Group 14">
              <a:extLst>
                <a:ext uri="{FF2B5EF4-FFF2-40B4-BE49-F238E27FC236}">
                  <a16:creationId xmlns:a16="http://schemas.microsoft.com/office/drawing/2014/main" id="{9E12DF83-17C1-7135-90D4-D152D8CD7825}"/>
                </a:ext>
              </a:extLst>
            </p:cNvPr>
            <p:cNvGrpSpPr/>
            <p:nvPr/>
          </p:nvGrpSpPr>
          <p:grpSpPr>
            <a:xfrm>
              <a:off x="6457166" y="2591180"/>
              <a:ext cx="2188689" cy="2204118"/>
              <a:chOff x="-117820" y="0"/>
              <a:chExt cx="2918252" cy="2938823"/>
            </a:xfrm>
          </p:grpSpPr>
          <p:grpSp>
            <p:nvGrpSpPr>
              <p:cNvPr id="80" name="Group 15">
                <a:extLst>
                  <a:ext uri="{FF2B5EF4-FFF2-40B4-BE49-F238E27FC236}">
                    <a16:creationId xmlns:a16="http://schemas.microsoft.com/office/drawing/2014/main" id="{9BF8DD2C-B8CA-B6AB-ADAB-FAE42F56448E}"/>
                  </a:ext>
                </a:extLst>
              </p:cNvPr>
              <p:cNvGrpSpPr/>
              <p:nvPr/>
            </p:nvGrpSpPr>
            <p:grpSpPr>
              <a:xfrm>
                <a:off x="461190" y="0"/>
                <a:ext cx="1760236" cy="1760236"/>
                <a:chOff x="0" y="0"/>
                <a:chExt cx="6350000" cy="6350000"/>
              </a:xfrm>
            </p:grpSpPr>
            <p:sp>
              <p:nvSpPr>
                <p:cNvPr id="82" name="Freeform 16">
                  <a:extLst>
                    <a:ext uri="{FF2B5EF4-FFF2-40B4-BE49-F238E27FC236}">
                      <a16:creationId xmlns:a16="http://schemas.microsoft.com/office/drawing/2014/main" id="{296C90DA-81B2-BC13-C763-BACE29ED940C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193C6F"/>
                </a:solidFill>
              </p:spPr>
            </p:sp>
          </p:grpSp>
          <p:sp>
            <p:nvSpPr>
              <p:cNvPr id="81" name="TextBox 17">
                <a:extLst>
                  <a:ext uri="{FF2B5EF4-FFF2-40B4-BE49-F238E27FC236}">
                    <a16:creationId xmlns:a16="http://schemas.microsoft.com/office/drawing/2014/main" id="{AFB068F3-BC95-C9B7-9671-9B9C896C9D62}"/>
                  </a:ext>
                </a:extLst>
              </p:cNvPr>
              <p:cNvSpPr txBox="1"/>
              <p:nvPr/>
            </p:nvSpPr>
            <p:spPr>
              <a:xfrm>
                <a:off x="-117820" y="2083888"/>
                <a:ext cx="2918252" cy="8549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456"/>
                  </a:lnSpc>
                </a:pPr>
                <a:r>
                  <a:rPr lang="es-UY" sz="2200" b="1" dirty="0">
                    <a:solidFill>
                      <a:srgbClr val="193C6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Agregado</a:t>
                </a:r>
                <a:r>
                  <a:rPr lang="en-US" sz="2200" b="1" dirty="0">
                    <a:solidFill>
                      <a:srgbClr val="193C6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de valor </a:t>
                </a:r>
                <a:r>
                  <a:rPr lang="es-UY" sz="2200" b="1" dirty="0">
                    <a:solidFill>
                      <a:srgbClr val="193C6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ambiental</a:t>
                </a:r>
              </a:p>
            </p:txBody>
          </p:sp>
        </p:grpSp>
        <p:pic>
          <p:nvPicPr>
            <p:cNvPr id="87" name="Picture 22">
              <a:extLst>
                <a:ext uri="{FF2B5EF4-FFF2-40B4-BE49-F238E27FC236}">
                  <a16:creationId xmlns:a16="http://schemas.microsoft.com/office/drawing/2014/main" id="{6C90122E-3646-4DAA-3CD5-BF8CCD319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151631" y="2795134"/>
              <a:ext cx="799761" cy="755774"/>
            </a:xfrm>
            <a:prstGeom prst="rect">
              <a:avLst/>
            </a:prstGeom>
          </p:spPr>
        </p:pic>
      </p:grpSp>
      <p:sp>
        <p:nvSpPr>
          <p:cNvPr id="89" name="Flecha: pentágono 88">
            <a:extLst>
              <a:ext uri="{FF2B5EF4-FFF2-40B4-BE49-F238E27FC236}">
                <a16:creationId xmlns:a16="http://schemas.microsoft.com/office/drawing/2014/main" id="{E7DC1BCE-40C2-A645-5390-AA423491B9AC}"/>
              </a:ext>
            </a:extLst>
          </p:cNvPr>
          <p:cNvSpPr/>
          <p:nvPr/>
        </p:nvSpPr>
        <p:spPr>
          <a:xfrm>
            <a:off x="1924078" y="494893"/>
            <a:ext cx="821858" cy="642572"/>
          </a:xfrm>
          <a:prstGeom prst="homePlate">
            <a:avLst/>
          </a:prstGeom>
          <a:solidFill>
            <a:srgbClr val="BDD83C"/>
          </a:solidFill>
          <a:ln>
            <a:solidFill>
              <a:srgbClr val="BDD83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5147B42-E9CC-3AE7-47B3-F6744D0846C2}"/>
              </a:ext>
            </a:extLst>
          </p:cNvPr>
          <p:cNvSpPr txBox="1"/>
          <p:nvPr/>
        </p:nvSpPr>
        <p:spPr>
          <a:xfrm>
            <a:off x="2764730" y="400682"/>
            <a:ext cx="6745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A4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Necesidades estructurales necesarias para lograr aumentar la producción y exportación</a:t>
            </a:r>
            <a:endParaRPr lang="es-UY" sz="2400" b="1" dirty="0">
              <a:solidFill>
                <a:srgbClr val="3A4E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2E251CA-DD46-D391-3F49-3316A9525F00}"/>
              </a:ext>
            </a:extLst>
          </p:cNvPr>
          <p:cNvGrpSpPr/>
          <p:nvPr/>
        </p:nvGrpSpPr>
        <p:grpSpPr>
          <a:xfrm>
            <a:off x="1524000" y="5724144"/>
            <a:ext cx="9144000" cy="1133856"/>
            <a:chOff x="0" y="5724144"/>
            <a:chExt cx="9144000" cy="1133856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44A64A00-4928-0B84-64C7-B7E452D04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4144"/>
              <a:ext cx="9144000" cy="1133856"/>
            </a:xfrm>
            <a:prstGeom prst="rect">
              <a:avLst/>
            </a:prstGeom>
          </p:spPr>
        </p:pic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B25655EF-465C-B184-ECAB-6AB87421B079}"/>
                </a:ext>
              </a:extLst>
            </p:cNvPr>
            <p:cNvGrpSpPr/>
            <p:nvPr/>
          </p:nvGrpSpPr>
          <p:grpSpPr>
            <a:xfrm>
              <a:off x="812694" y="5849058"/>
              <a:ext cx="1910281" cy="915706"/>
              <a:chOff x="975605" y="162962"/>
              <a:chExt cx="1910281" cy="915706"/>
            </a:xfrm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C18F9630-4BD1-2697-E090-09736DD181CD}"/>
                  </a:ext>
                </a:extLst>
              </p:cNvPr>
              <p:cNvSpPr/>
              <p:nvPr/>
            </p:nvSpPr>
            <p:spPr>
              <a:xfrm>
                <a:off x="1092169" y="872718"/>
                <a:ext cx="724277" cy="181070"/>
              </a:xfrm>
              <a:prstGeom prst="rect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D7570FB3-377D-4CFE-8416-43B26D02EE60}"/>
                  </a:ext>
                </a:extLst>
              </p:cNvPr>
              <p:cNvSpPr txBox="1"/>
              <p:nvPr/>
            </p:nvSpPr>
            <p:spPr>
              <a:xfrm>
                <a:off x="975605" y="847836"/>
                <a:ext cx="19102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900" dirty="0">
                    <a:solidFill>
                      <a:schemeClr val="bg1"/>
                    </a:solidFill>
                    <a:latin typeface="Helvetica" pitchFamily="2" charset="0"/>
                  </a:rPr>
                  <a:t>Uruguay 2023</a:t>
                </a:r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A1DBF0F8-5587-911E-04FB-0D91DDA3F2BD}"/>
                  </a:ext>
                </a:extLst>
              </p:cNvPr>
              <p:cNvSpPr/>
              <p:nvPr/>
            </p:nvSpPr>
            <p:spPr>
              <a:xfrm>
                <a:off x="2000816" y="162962"/>
                <a:ext cx="801141" cy="860080"/>
              </a:xfrm>
              <a:prstGeom prst="ellipse">
                <a:avLst/>
              </a:prstGeom>
              <a:solidFill>
                <a:srgbClr val="3A4E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69887737-B7FF-DDE2-7AF7-FDEA91E2538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3046" r="58589"/>
          <a:stretch/>
        </p:blipFill>
        <p:spPr>
          <a:xfrm>
            <a:off x="-30889" y="5724145"/>
            <a:ext cx="1679395" cy="113395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7441068-8203-3BF4-3615-6253280B6C0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3046" r="58589"/>
          <a:stretch/>
        </p:blipFill>
        <p:spPr>
          <a:xfrm>
            <a:off x="10508175" y="5725373"/>
            <a:ext cx="167939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13446</TotalTime>
  <Words>1904</Words>
  <Application>Microsoft Office PowerPoint</Application>
  <PresentationFormat>Panorámica</PresentationFormat>
  <Paragraphs>416</Paragraphs>
  <Slides>46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Helvetica</vt:lpstr>
      <vt:lpstr>Poppins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dGP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García Pedrouzo</dc:creator>
  <cp:lastModifiedBy>Comunicacion INALE</cp:lastModifiedBy>
  <cp:revision>74</cp:revision>
  <dcterms:created xsi:type="dcterms:W3CDTF">2016-05-30T12:22:54Z</dcterms:created>
  <dcterms:modified xsi:type="dcterms:W3CDTF">2023-05-31T23:44:37Z</dcterms:modified>
</cp:coreProperties>
</file>