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879" r:id="rId2"/>
    <p:sldId id="301" r:id="rId3"/>
    <p:sldId id="853" r:id="rId4"/>
    <p:sldId id="852" r:id="rId5"/>
    <p:sldId id="292" r:id="rId6"/>
    <p:sldId id="577" r:id="rId7"/>
    <p:sldId id="289" r:id="rId8"/>
    <p:sldId id="291" r:id="rId9"/>
    <p:sldId id="854" r:id="rId10"/>
    <p:sldId id="257" r:id="rId11"/>
    <p:sldId id="277" r:id="rId12"/>
    <p:sldId id="831" r:id="rId13"/>
    <p:sldId id="855" r:id="rId14"/>
    <p:sldId id="270" r:id="rId15"/>
    <p:sldId id="273" r:id="rId16"/>
    <p:sldId id="279" r:id="rId17"/>
    <p:sldId id="281" r:id="rId18"/>
    <p:sldId id="283" r:id="rId19"/>
    <p:sldId id="856" r:id="rId20"/>
    <p:sldId id="857" r:id="rId21"/>
    <p:sldId id="858" r:id="rId22"/>
    <p:sldId id="838" r:id="rId23"/>
    <p:sldId id="294" r:id="rId24"/>
    <p:sldId id="300" r:id="rId25"/>
    <p:sldId id="834" r:id="rId26"/>
    <p:sldId id="844" r:id="rId27"/>
    <p:sldId id="323" r:id="rId28"/>
    <p:sldId id="295" r:id="rId29"/>
    <p:sldId id="296" r:id="rId30"/>
    <p:sldId id="297" r:id="rId31"/>
    <p:sldId id="298" r:id="rId32"/>
    <p:sldId id="317" r:id="rId33"/>
    <p:sldId id="845" r:id="rId34"/>
    <p:sldId id="846" r:id="rId35"/>
    <p:sldId id="302" r:id="rId36"/>
    <p:sldId id="306" r:id="rId37"/>
    <p:sldId id="307" r:id="rId38"/>
    <p:sldId id="305" r:id="rId39"/>
    <p:sldId id="310" r:id="rId40"/>
    <p:sldId id="864" r:id="rId41"/>
    <p:sldId id="865" r:id="rId42"/>
    <p:sldId id="839" r:id="rId43"/>
    <p:sldId id="781" r:id="rId44"/>
    <p:sldId id="760" r:id="rId45"/>
    <p:sldId id="752" r:id="rId46"/>
    <p:sldId id="867" r:id="rId47"/>
    <p:sldId id="868" r:id="rId48"/>
    <p:sldId id="869" r:id="rId49"/>
    <p:sldId id="870" r:id="rId50"/>
    <p:sldId id="871" r:id="rId51"/>
    <p:sldId id="872" r:id="rId52"/>
    <p:sldId id="873" r:id="rId53"/>
    <p:sldId id="840" r:id="rId54"/>
    <p:sldId id="818" r:id="rId55"/>
    <p:sldId id="819" r:id="rId56"/>
    <p:sldId id="820" r:id="rId57"/>
    <p:sldId id="824" r:id="rId58"/>
    <p:sldId id="821" r:id="rId59"/>
    <p:sldId id="822" r:id="rId60"/>
    <p:sldId id="823" r:id="rId61"/>
    <p:sldId id="827" r:id="rId62"/>
    <p:sldId id="861" r:id="rId63"/>
    <p:sldId id="862" r:id="rId64"/>
    <p:sldId id="863" r:id="rId65"/>
    <p:sldId id="817" r:id="rId66"/>
    <p:sldId id="876" r:id="rId67"/>
    <p:sldId id="877" r:id="rId68"/>
    <p:sldId id="842" r:id="rId69"/>
    <p:sldId id="325" r:id="rId70"/>
    <p:sldId id="326" r:id="rId71"/>
    <p:sldId id="874" r:id="rId72"/>
    <p:sldId id="860" r:id="rId73"/>
  </p:sldIdLst>
  <p:sldSz cx="12192000" cy="6858000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unicacion INALE" initials="CI" lastIdx="1" clrIdx="0">
    <p:extLst>
      <p:ext uri="{19B8F6BF-5375-455C-9EA6-DF929625EA0E}">
        <p15:presenceInfo xmlns:p15="http://schemas.microsoft.com/office/powerpoint/2012/main" userId="S::comunicacion@inale.org::bc73c7e4-b578-4cc3-a030-749c60730a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4E6F"/>
    <a:srgbClr val="BDD8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9474"/>
  </p:normalViewPr>
  <p:slideViewPr>
    <p:cSldViewPr snapToGrid="0" snapToObject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ennstateoffice365-my.sharepoint.com/personal/fmh14_psu_edu/Documents/Documents/FEDE/Conferences/2023/Inale/pub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ede\OneDrive%20-%20The%20Pennsylvania%20State%20University\Documents\FEDE\Conferences\2023\Inale\pcconsp_1_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pennstateoffice365-my.sharepoint.com/personal/fmh14_psu_edu/Documents/Documents/FEDE/Conferences/2023/Inale/Chobani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pennstateoffice365-my.sharepoint.com/personal/fmh14_psu_edu/Documents/Documents/FEDE/Conferences/2023/Inale/HALO%20TO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Journal of Dairy Science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pubs de Uruguay</a:t>
            </a:r>
          </a:p>
        </c:rich>
      </c:tx>
      <c:layout>
        <c:manualLayout>
          <c:xMode val="edge"/>
          <c:yMode val="edge"/>
          <c:x val="0.438412204448981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Y"/>
        </a:p>
      </c:txPr>
    </c:title>
    <c:autoTitleDeleted val="0"/>
    <c:plotArea>
      <c:layout>
        <c:manualLayout>
          <c:layoutTarget val="inner"/>
          <c:xMode val="edge"/>
          <c:yMode val="edge"/>
          <c:x val="0.12973809067991454"/>
          <c:y val="4.2847783341552544E-2"/>
          <c:w val="0.86516182263629493"/>
          <c:h val="0.67584196424750576"/>
        </c:manualLayout>
      </c:layout>
      <c:barChart>
        <c:barDir val="col"/>
        <c:grouping val="clustered"/>
        <c:varyColors val="0"/>
        <c:ser>
          <c:idx val="0"/>
          <c:order val="0"/>
          <c:tx>
            <c:v>Dairy production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Hoja1!$F$6:$F$26</c:f>
              <c:numCache>
                <c:formatCode>General</c:formatCode>
                <c:ptCount val="2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</c:numCache>
            </c:numRef>
          </c:cat>
          <c:val>
            <c:numRef>
              <c:f>Hoja1!$K$6:$K$26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6</c:v>
                </c:pt>
                <c:pt idx="7">
                  <c:v>3</c:v>
                </c:pt>
                <c:pt idx="8">
                  <c:v>4</c:v>
                </c:pt>
                <c:pt idx="9">
                  <c:v>1</c:v>
                </c:pt>
                <c:pt idx="10">
                  <c:v>2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3</c:v>
                </c:pt>
                <c:pt idx="15">
                  <c:v>1</c:v>
                </c:pt>
                <c:pt idx="16">
                  <c:v>2</c:v>
                </c:pt>
                <c:pt idx="17">
                  <c:v>3</c:v>
                </c:pt>
                <c:pt idx="18">
                  <c:v>3</c:v>
                </c:pt>
                <c:pt idx="19">
                  <c:v>5</c:v>
                </c:pt>
                <c:pt idx="2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85-406F-826C-A8A6DDC61BA4}"/>
            </c:ext>
          </c:extLst>
        </c:ser>
        <c:ser>
          <c:idx val="1"/>
          <c:order val="1"/>
          <c:tx>
            <c:v>Dairy foods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Hoja1!$F$6:$F$26</c:f>
              <c:numCache>
                <c:formatCode>General</c:formatCode>
                <c:ptCount val="2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</c:numCache>
            </c:numRef>
          </c:cat>
          <c:val>
            <c:numRef>
              <c:f>Hoja1!$L$6:$L$26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2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85-406F-826C-A8A6DDC61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6856704"/>
        <c:axId val="906844224"/>
      </c:barChart>
      <c:catAx>
        <c:axId val="90685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906844224"/>
        <c:crosses val="autoZero"/>
        <c:auto val="1"/>
        <c:lblAlgn val="ctr"/>
        <c:lblOffset val="100"/>
        <c:noMultiLvlLbl val="0"/>
      </c:catAx>
      <c:valAx>
        <c:axId val="906844224"/>
        <c:scaling>
          <c:orientation val="minMax"/>
          <c:max val="6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pubs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UY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90685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737862289598537"/>
          <c:y val="0.89129880689331975"/>
          <c:w val="0.66524262113624411"/>
          <c:h val="0.108701193106680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Y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s-UY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leche fluida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Y"/>
        </a:p>
      </c:txPr>
    </c:title>
    <c:autoTitleDeleted val="0"/>
    <c:plotArea>
      <c:layout>
        <c:manualLayout>
          <c:layoutTarget val="inner"/>
          <c:xMode val="edge"/>
          <c:yMode val="edge"/>
          <c:x val="0.20123668260152291"/>
          <c:y val="3.1860356134425991E-2"/>
          <c:w val="0.72739874837730933"/>
          <c:h val="0.78469515364497466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'per capita'!$A$13:$A$52</c:f>
              <c:numCache>
                <c:formatCode>General</c:formatCode>
                <c:ptCount val="40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  <c:pt idx="39">
                  <c:v>2021</c:v>
                </c:pt>
              </c:numCache>
            </c:numRef>
          </c:xVal>
          <c:yVal>
            <c:numRef>
              <c:f>'per capita'!$B$13:$B$52</c:f>
              <c:numCache>
                <c:formatCode>#,##0</c:formatCode>
                <c:ptCount val="40"/>
                <c:pt idx="0">
                  <c:v>224</c:v>
                </c:pt>
                <c:pt idx="1">
                  <c:v>223</c:v>
                </c:pt>
                <c:pt idx="2">
                  <c:v>224</c:v>
                </c:pt>
                <c:pt idx="3">
                  <c:v>227</c:v>
                </c:pt>
                <c:pt idx="4">
                  <c:v>226</c:v>
                </c:pt>
                <c:pt idx="5">
                  <c:v>223</c:v>
                </c:pt>
                <c:pt idx="6">
                  <c:v>223</c:v>
                </c:pt>
                <c:pt idx="7">
                  <c:v>223</c:v>
                </c:pt>
                <c:pt idx="8">
                  <c:v>220</c:v>
                </c:pt>
                <c:pt idx="9">
                  <c:v>218</c:v>
                </c:pt>
                <c:pt idx="10">
                  <c:v>215</c:v>
                </c:pt>
                <c:pt idx="11">
                  <c:v>210</c:v>
                </c:pt>
                <c:pt idx="12">
                  <c:v>208</c:v>
                </c:pt>
                <c:pt idx="13">
                  <c:v>205</c:v>
                </c:pt>
                <c:pt idx="14">
                  <c:v>205</c:v>
                </c:pt>
                <c:pt idx="15">
                  <c:v>201</c:v>
                </c:pt>
                <c:pt idx="16">
                  <c:v>198</c:v>
                </c:pt>
                <c:pt idx="17">
                  <c:v>197</c:v>
                </c:pt>
                <c:pt idx="18">
                  <c:v>196</c:v>
                </c:pt>
                <c:pt idx="19">
                  <c:v>192</c:v>
                </c:pt>
                <c:pt idx="20">
                  <c:v>191</c:v>
                </c:pt>
                <c:pt idx="21">
                  <c:v>188</c:v>
                </c:pt>
                <c:pt idx="22">
                  <c:v>185</c:v>
                </c:pt>
                <c:pt idx="23">
                  <c:v>185</c:v>
                </c:pt>
                <c:pt idx="24">
                  <c:v>185</c:v>
                </c:pt>
                <c:pt idx="25">
                  <c:v>183</c:v>
                </c:pt>
                <c:pt idx="26">
                  <c:v>181</c:v>
                </c:pt>
                <c:pt idx="27">
                  <c:v>181</c:v>
                </c:pt>
                <c:pt idx="28">
                  <c:v>177</c:v>
                </c:pt>
                <c:pt idx="29">
                  <c:v>173</c:v>
                </c:pt>
                <c:pt idx="30">
                  <c:v>169</c:v>
                </c:pt>
                <c:pt idx="31">
                  <c:v>164</c:v>
                </c:pt>
                <c:pt idx="32">
                  <c:v>158</c:v>
                </c:pt>
                <c:pt idx="33">
                  <c:v>155</c:v>
                </c:pt>
                <c:pt idx="34">
                  <c:v>153</c:v>
                </c:pt>
                <c:pt idx="35">
                  <c:v>149</c:v>
                </c:pt>
                <c:pt idx="36">
                  <c:v>145</c:v>
                </c:pt>
                <c:pt idx="37">
                  <c:v>141</c:v>
                </c:pt>
                <c:pt idx="38">
                  <c:v>141</c:v>
                </c:pt>
                <c:pt idx="39">
                  <c:v>134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202-46C6-BCD4-A014C220A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3634015"/>
        <c:axId val="503635935"/>
      </c:scatterChart>
      <c:valAx>
        <c:axId val="503634015"/>
        <c:scaling>
          <c:orientation val="minMax"/>
          <c:max val="2022"/>
          <c:min val="1982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503635935"/>
        <c:crosses val="autoZero"/>
        <c:crossBetween val="midCat"/>
      </c:valAx>
      <c:valAx>
        <c:axId val="503635935"/>
        <c:scaling>
          <c:orientation val="minMax"/>
          <c:min val="1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lb / persona / año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UY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50363401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UY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="1" dirty="0"/>
              <a:t>Chobani % of US market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6486440625985674"/>
          <c:y val="0.15932137641356017"/>
          <c:w val="0.47218307763076006"/>
          <c:h val="0.6023675876819905"/>
        </c:manualLayout>
      </c:layout>
      <c:scatterChart>
        <c:scatterStyle val="lineMarker"/>
        <c:varyColors val="0"/>
        <c:ser>
          <c:idx val="0"/>
          <c:order val="0"/>
          <c:tx>
            <c:v>Chobani</c:v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'Statistics Data'!$F$5:$O$5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xVal>
          <c:yVal>
            <c:numRef>
              <c:f>'Statistics Data'!$F$7:$O$7</c:f>
              <c:numCache>
                <c:formatCode>#,##0.0</c:formatCode>
                <c:ptCount val="10"/>
                <c:pt idx="0">
                  <c:v>5.5</c:v>
                </c:pt>
                <c:pt idx="1">
                  <c:v>12.6</c:v>
                </c:pt>
                <c:pt idx="2">
                  <c:v>17.3</c:v>
                </c:pt>
                <c:pt idx="3">
                  <c:v>18.899999999999999</c:v>
                </c:pt>
                <c:pt idx="4">
                  <c:v>18.3</c:v>
                </c:pt>
                <c:pt idx="5">
                  <c:v>18.2</c:v>
                </c:pt>
                <c:pt idx="6">
                  <c:v>19.5</c:v>
                </c:pt>
                <c:pt idx="7">
                  <c:v>20.5</c:v>
                </c:pt>
                <c:pt idx="8">
                  <c:v>18.8</c:v>
                </c:pt>
                <c:pt idx="9">
                  <c:v>17.5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DB7-4D81-90C6-62FCECEDA0B1}"/>
            </c:ext>
          </c:extLst>
        </c:ser>
        <c:ser>
          <c:idx val="3"/>
          <c:order val="1"/>
          <c:tx>
            <c:v>Yoplait</c:v>
          </c:tx>
          <c:spPr>
            <a:ln w="63500"/>
          </c:spPr>
          <c:xVal>
            <c:numRef>
              <c:f>'Statistics Data'!$F$5:$O$5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xVal>
          <c:yVal>
            <c:numRef>
              <c:f>'Statistics Data'!$F$10:$O$10</c:f>
              <c:numCache>
                <c:formatCode>#,##0.0</c:formatCode>
                <c:ptCount val="10"/>
                <c:pt idx="0">
                  <c:v>31.3</c:v>
                </c:pt>
                <c:pt idx="1">
                  <c:v>27.2</c:v>
                </c:pt>
                <c:pt idx="2">
                  <c:v>23.2</c:v>
                </c:pt>
                <c:pt idx="3">
                  <c:v>20.8</c:v>
                </c:pt>
                <c:pt idx="4">
                  <c:v>20.6</c:v>
                </c:pt>
                <c:pt idx="5">
                  <c:v>20.3</c:v>
                </c:pt>
                <c:pt idx="6">
                  <c:v>16.899999999999999</c:v>
                </c:pt>
                <c:pt idx="7">
                  <c:v>14.1</c:v>
                </c:pt>
                <c:pt idx="8">
                  <c:v>14</c:v>
                </c:pt>
                <c:pt idx="9">
                  <c:v>13.8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DB7-4D81-90C6-62FCECEDA0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3625880"/>
        <c:axId val="1"/>
      </c:scatterChart>
      <c:valAx>
        <c:axId val="603625880"/>
        <c:scaling>
          <c:orientation val="minMax"/>
          <c:max val="2013"/>
          <c:min val="201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4009454838015727"/>
              <c:y val="0.9397184245117692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/>
            </a:pPr>
            <a:endParaRPr lang="es-UY"/>
          </a:p>
        </c:txPr>
        <c:crossAx val="1"/>
        <c:crosses val="autoZero"/>
        <c:crossBetween val="midCat"/>
        <c:majorUnit val="1"/>
      </c:valAx>
      <c:valAx>
        <c:axId val="1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of yogurt maket share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s-UY"/>
          </a:p>
        </c:txPr>
        <c:crossAx val="603625880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5294733562006093"/>
          <c:y val="0.54974829371643263"/>
          <c:w val="0.42430875837375698"/>
          <c:h val="0.20147185894572886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UY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HALO TOP % of US market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Y"/>
        </a:p>
      </c:txPr>
    </c:title>
    <c:autoTitleDeleted val="0"/>
    <c:plotArea>
      <c:layout>
        <c:manualLayout>
          <c:layoutTarget val="inner"/>
          <c:xMode val="edge"/>
          <c:yMode val="edge"/>
          <c:x val="0.18145885332973602"/>
          <c:y val="0.17171296296296296"/>
          <c:w val="0.74081014478470553"/>
          <c:h val="0.57830423642866824"/>
        </c:manualLayout>
      </c:layout>
      <c:scatterChart>
        <c:scatterStyle val="lineMarker"/>
        <c:varyColors val="0"/>
        <c:ser>
          <c:idx val="0"/>
          <c:order val="0"/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'[HALO TOP.xlsx]Sheet1'!$E$9:$L$9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xVal>
          <c:yVal>
            <c:numRef>
              <c:f>'[HALO TOP.xlsx]Sheet1'!$E$10:$L$10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0.2</c:v>
                </c:pt>
                <c:pt idx="4">
                  <c:v>4.5</c:v>
                </c:pt>
                <c:pt idx="5">
                  <c:v>11.9</c:v>
                </c:pt>
                <c:pt idx="6">
                  <c:v>11.4</c:v>
                </c:pt>
                <c:pt idx="7">
                  <c:v>11.4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88F-412F-ABF1-5F0810452D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6588959"/>
        <c:axId val="1734187039"/>
      </c:scatterChart>
      <c:valAx>
        <c:axId val="1486588959"/>
        <c:scaling>
          <c:orientation val="minMax"/>
          <c:max val="2018"/>
          <c:min val="201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8975393332805156"/>
              <c:y val="0.926190014761790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UY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1734187039"/>
        <c:crosses val="autoZero"/>
        <c:crossBetween val="midCat"/>
        <c:majorUnit val="1"/>
      </c:valAx>
      <c:valAx>
        <c:axId val="173418703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UY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14865889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s-UY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46829-6790-44C1-A063-97BA431E5E5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312F7-C4C5-4484-8855-4C29B526A0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2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C1961-4FEB-4B3B-921D-D36C8F9986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79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C1961-4FEB-4B3B-921D-D36C8F9986C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4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C1961-4FEB-4B3B-921D-D36C8F9986C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68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C1961-4FEB-4B3B-921D-D36C8F9986C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23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C1961-4FEB-4B3B-921D-D36C8F9986C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76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C1961-4FEB-4B3B-921D-D36C8F9986C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3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31/05/2023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684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31/05/2023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9903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2" y="366718"/>
            <a:ext cx="2057401" cy="78009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5" y="366718"/>
            <a:ext cx="5969001" cy="78009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31/05/2023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76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31/05/2023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0051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31/05/2023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6192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1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73601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31/05/2023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308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31/05/2023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637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31/05/2023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31/05/2023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88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31/05/2023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0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31/05/2023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003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CDBC-1886-5342-BBAB-3AF495D1B8D0}" type="datetimeFigureOut">
              <a:rPr lang="es-ES" smtClean="0"/>
              <a:t>31/05/2023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649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31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chart" Target="../charts/chart2.xml"/><Relationship Id="rId4" Type="http://schemas.openxmlformats.org/officeDocument/2006/relationships/image" Target="../media/image8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submission.nationaldairycouncil.org/Documents/DMI%20NDC%20ResearchBrochure_2019_FNL.pdf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hyperlink" Target="http://www.google.com/url?sa=i&amp;rct=j&amp;q=&amp;esrc=s&amp;source=images&amp;cd=&amp;cad=rja&amp;uact=8&amp;ved=0CAcQjRw&amp;url=http://www.conservapedia.com/America_(continent)&amp;ei=QldkVf2NCIb7sATRhYHgBg&amp;bvm=bv.93990622,d.cWc&amp;psig=AFQjCNGd1U1qGSDsJVG_qUKCh2n6oJunKA&amp;ust=143272568725889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hyperlink" Target="https://foodscience.psu.edu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31.pn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ghvaluenutrition.co.nz/" TargetMode="Externa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reamery.psu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jp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E8981BE8-F274-1A5F-D97C-E104CA542A1A}"/>
              </a:ext>
            </a:extLst>
          </p:cNvPr>
          <p:cNvGrpSpPr/>
          <p:nvPr/>
        </p:nvGrpSpPr>
        <p:grpSpPr>
          <a:xfrm>
            <a:off x="1524000" y="5724144"/>
            <a:ext cx="9144000" cy="1133856"/>
            <a:chOff x="0" y="5724144"/>
            <a:chExt cx="9144000" cy="1133856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15F649C4-93E6-491C-B7BE-8F3817A7496A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58AF4C51-B9C5-46B2-8260-8C4831A85AD3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A938B1F2-3E93-4480-BD4A-1940C4BB70FA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B3D47EE7-F480-4752-A9DD-6D1F52B9E73A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</p:grp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43F27991-FB6D-9121-5A77-C0EC493206FF}"/>
              </a:ext>
            </a:extLst>
          </p:cNvPr>
          <p:cNvSpPr txBox="1">
            <a:spLocks/>
          </p:cNvSpPr>
          <p:nvPr/>
        </p:nvSpPr>
        <p:spPr>
          <a:xfrm>
            <a:off x="1871698" y="1687018"/>
            <a:ext cx="8239098" cy="17907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latin typeface="+mn-lt"/>
              </a:rPr>
              <a:t> La apuesta uruguaya hacia la investigación e innovación en procesamiento de leche</a:t>
            </a:r>
            <a:endParaRPr lang="es-UY" sz="3200" b="1" dirty="0">
              <a:latin typeface="+mn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A8052E4-281D-2F70-DF73-27A2BC6E4959}"/>
              </a:ext>
            </a:extLst>
          </p:cNvPr>
          <p:cNvSpPr txBox="1">
            <a:spLocks/>
          </p:cNvSpPr>
          <p:nvPr/>
        </p:nvSpPr>
        <p:spPr>
          <a:xfrm>
            <a:off x="2815397" y="3610302"/>
            <a:ext cx="6609017" cy="147320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100" b="1" dirty="0"/>
              <a:t>Federico Harte, PhD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1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1575" dirty="0"/>
              <a:t>Professor, Department of Food Science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75" dirty="0"/>
              <a:t>Pennsylvania State University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UY" sz="1575" dirty="0"/>
              <a:t>Asesor, Licenciatura de leche y productos lácteos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UY" sz="1575" dirty="0"/>
              <a:t>Universidad Tecnológica del Uruguay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1B5AB-0E45-00C8-F091-0AB5D38E5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155" y="729839"/>
            <a:ext cx="2206890" cy="922203"/>
          </a:xfrm>
          <a:prstGeom prst="rect">
            <a:avLst/>
          </a:prstGeom>
        </p:spPr>
      </p:pic>
      <p:pic>
        <p:nvPicPr>
          <p:cNvPr id="7" name="Picture 2" descr="http://www.uypress.net/imgnoticias/201408/W260/44248.jpg">
            <a:extLst>
              <a:ext uri="{FF2B5EF4-FFF2-40B4-BE49-F238E27FC236}">
                <a16:creationId xmlns:a16="http://schemas.microsoft.com/office/drawing/2014/main" id="{D94F5AB3-E41D-F544-DFCA-467841D67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086" y="3588211"/>
            <a:ext cx="1857133" cy="11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843B4A-FC2D-E380-9ABB-B9E0F5B69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06" y="3597602"/>
            <a:ext cx="1818738" cy="11988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33B4B6-1C40-70C5-E0A6-26F82EB95421}"/>
              </a:ext>
            </a:extLst>
          </p:cNvPr>
          <p:cNvSpPr txBox="1"/>
          <p:nvPr/>
        </p:nvSpPr>
        <p:spPr>
          <a:xfrm>
            <a:off x="9553592" y="5424062"/>
            <a:ext cx="11144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Junio 1, 2023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6D50AF1-3C39-3863-5218-F76C983A847D}"/>
              </a:ext>
            </a:extLst>
          </p:cNvPr>
          <p:cNvSpPr/>
          <p:nvPr/>
        </p:nvSpPr>
        <p:spPr>
          <a:xfrm>
            <a:off x="0" y="5724145"/>
            <a:ext cx="1669774" cy="1133856"/>
          </a:xfrm>
          <a:prstGeom prst="rect">
            <a:avLst/>
          </a:prstGeom>
          <a:solidFill>
            <a:srgbClr val="3A4E6F"/>
          </a:solidFill>
          <a:ln>
            <a:solidFill>
              <a:srgbClr val="3A4E6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DEEC57F-949D-D3C4-6267-8311167CDD57}"/>
              </a:ext>
            </a:extLst>
          </p:cNvPr>
          <p:cNvSpPr/>
          <p:nvPr/>
        </p:nvSpPr>
        <p:spPr>
          <a:xfrm>
            <a:off x="10522226" y="5724145"/>
            <a:ext cx="1669774" cy="1133856"/>
          </a:xfrm>
          <a:prstGeom prst="rect">
            <a:avLst/>
          </a:prstGeom>
          <a:solidFill>
            <a:srgbClr val="3A4E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D59B394-3627-FA27-100C-48C06F44A3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-4811" y="5724145"/>
            <a:ext cx="1679395" cy="113395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DB13EBC-A6B4-2988-8F5F-8C5DEBC449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10522226" y="5724145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46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D7A6F-8142-42DD-9355-17271233B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854" y="1984012"/>
            <a:ext cx="3446435" cy="994172"/>
          </a:xfrm>
        </p:spPr>
        <p:txBody>
          <a:bodyPr>
            <a:noAutofit/>
          </a:bodyPr>
          <a:lstStyle/>
          <a:p>
            <a:pPr algn="ctr"/>
            <a:r>
              <a:rPr lang="es-UY" sz="2400" b="1" u="sng" dirty="0">
                <a:latin typeface="+mn-lt"/>
              </a:rPr>
              <a:t>Supuesto 1</a:t>
            </a:r>
            <a:r>
              <a:rPr lang="es-UY" sz="2400" u="sng" dirty="0">
                <a:latin typeface="+mn-lt"/>
              </a:rPr>
              <a:t>:</a:t>
            </a:r>
            <a:br>
              <a:rPr lang="es-UY" sz="2400" dirty="0">
                <a:latin typeface="+mn-lt"/>
              </a:rPr>
            </a:br>
            <a:r>
              <a:rPr lang="es-UY" sz="2400" dirty="0">
                <a:latin typeface="+mn-lt"/>
              </a:rPr>
              <a:t> Uruguay </a:t>
            </a:r>
            <a:r>
              <a:rPr lang="es-UY" sz="2400" u="sng" dirty="0">
                <a:latin typeface="+mn-lt"/>
              </a:rPr>
              <a:t>apuesta al sector lácteo</a:t>
            </a:r>
            <a:r>
              <a:rPr lang="es-UY" sz="2400" dirty="0">
                <a:latin typeface="+mn-lt"/>
              </a:rPr>
              <a:t>… y lo seguirá haciendo!</a:t>
            </a:r>
            <a:endParaRPr lang="en-US" sz="2400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7B751A-16EB-35EF-A395-2ABE8A18E111}"/>
              </a:ext>
            </a:extLst>
          </p:cNvPr>
          <p:cNvSpPr txBox="1">
            <a:spLocks/>
          </p:cNvSpPr>
          <p:nvPr/>
        </p:nvSpPr>
        <p:spPr>
          <a:xfrm>
            <a:off x="6157313" y="2077294"/>
            <a:ext cx="381940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UY" sz="2400" b="1" u="sng" dirty="0">
                <a:latin typeface="+mn-lt"/>
              </a:rPr>
              <a:t>Supuesto 2</a:t>
            </a:r>
            <a:r>
              <a:rPr lang="es-UY" sz="2400" u="sng" dirty="0">
                <a:latin typeface="+mn-lt"/>
              </a:rPr>
              <a:t>:</a:t>
            </a:r>
            <a:br>
              <a:rPr lang="es-UY" sz="2400" dirty="0">
                <a:latin typeface="+mn-lt"/>
              </a:rPr>
            </a:br>
            <a:r>
              <a:rPr lang="es-UY" sz="2400" dirty="0">
                <a:latin typeface="+mn-lt"/>
              </a:rPr>
              <a:t> Esfuerzos </a:t>
            </a:r>
            <a:r>
              <a:rPr lang="es-UY" sz="2400" u="sng" dirty="0">
                <a:latin typeface="+mn-lt"/>
              </a:rPr>
              <a:t>organizados directos </a:t>
            </a:r>
            <a:r>
              <a:rPr lang="es-UY" sz="2400" dirty="0">
                <a:latin typeface="+mn-lt"/>
              </a:rPr>
              <a:t>en </a:t>
            </a:r>
            <a:r>
              <a:rPr lang="es-UY" sz="2400" u="sng" dirty="0">
                <a:latin typeface="+mn-lt"/>
              </a:rPr>
              <a:t>desarrollo tecnológico</a:t>
            </a:r>
            <a:r>
              <a:rPr lang="es-UY" sz="2400" dirty="0">
                <a:latin typeface="+mn-lt"/>
              </a:rPr>
              <a:t> afianzan y aseguran la apuesta Nacional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3F120-CC02-85F6-FD73-75CE4BA2E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224" y="3593542"/>
            <a:ext cx="4401338" cy="2296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4A7BB-5420-3464-9807-6A3D2C8EC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608" y="3439645"/>
            <a:ext cx="3378027" cy="2604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F424EA-3517-9EF0-6FE8-8EDB6671C6A5}"/>
              </a:ext>
            </a:extLst>
          </p:cNvPr>
          <p:cNvSpPr txBox="1"/>
          <p:nvPr/>
        </p:nvSpPr>
        <p:spPr>
          <a:xfrm>
            <a:off x="2190404" y="6043963"/>
            <a:ext cx="344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/>
              <a:t>En este pingo estamos apostando!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FCA396-857C-6BE4-EF79-CBB2FA7F63AA}"/>
              </a:ext>
            </a:extLst>
          </p:cNvPr>
          <p:cNvCxnSpPr/>
          <p:nvPr/>
        </p:nvCxnSpPr>
        <p:spPr>
          <a:xfrm>
            <a:off x="5869599" y="1639887"/>
            <a:ext cx="0" cy="3949944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40B692-3DE5-7606-FA30-6CBE59913F69}"/>
              </a:ext>
            </a:extLst>
          </p:cNvPr>
          <p:cNvSpPr txBox="1"/>
          <p:nvPr/>
        </p:nvSpPr>
        <p:spPr>
          <a:xfrm>
            <a:off x="6778304" y="6019785"/>
            <a:ext cx="300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/>
              <a:t>A este pingo le damos apoyo!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E56BA2-3FA9-37FE-9AB5-074FE2697CAE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b="1" dirty="0"/>
              <a:t>Supuestos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99748D-88E3-2606-8161-57CF46B3DA34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8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438FB-096E-406C-8A29-8A9C3BB5C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b="1" dirty="0">
                <a:latin typeface="+mn-lt"/>
              </a:rPr>
              <a:t>Varios soportes son necesarios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7F1B5-A5EF-42A5-9C90-2E0B9819A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6"/>
            <a:ext cx="8686800" cy="4525963"/>
          </a:xfrm>
        </p:spPr>
        <p:txBody>
          <a:bodyPr>
            <a:normAutofit fontScale="92500" lnSpcReduction="20000"/>
          </a:bodyPr>
          <a:lstStyle/>
          <a:p>
            <a:r>
              <a:rPr lang="es-UY" dirty="0"/>
              <a:t>Formación de recursos humanos</a:t>
            </a:r>
          </a:p>
          <a:p>
            <a:r>
              <a:rPr lang="es-UY" dirty="0"/>
              <a:t>Apoyo I+D+i</a:t>
            </a:r>
          </a:p>
          <a:p>
            <a:r>
              <a:rPr lang="es-UY" dirty="0"/>
              <a:t>Lobby </a:t>
            </a:r>
          </a:p>
          <a:p>
            <a:r>
              <a:rPr lang="es-UY" dirty="0"/>
              <a:t>Desarrollo de mercados (</a:t>
            </a:r>
            <a:r>
              <a:rPr lang="es-UY" dirty="0" err="1"/>
              <a:t>hubs</a:t>
            </a:r>
            <a:r>
              <a:rPr lang="es-UY" dirty="0"/>
              <a:t>, marca “País”, monitoreo)</a:t>
            </a:r>
          </a:p>
          <a:p>
            <a:r>
              <a:rPr lang="es-UY" dirty="0"/>
              <a:t>Certificación y trazabilidad</a:t>
            </a:r>
          </a:p>
          <a:p>
            <a:r>
              <a:rPr lang="es-UY" dirty="0"/>
              <a:t>Financiero</a:t>
            </a:r>
          </a:p>
          <a:p>
            <a:r>
              <a:rPr lang="es-UY" dirty="0"/>
              <a:t>Soporte directo</a:t>
            </a:r>
          </a:p>
          <a:p>
            <a:r>
              <a:rPr lang="es-UY" dirty="0"/>
              <a:t>.</a:t>
            </a:r>
          </a:p>
          <a:p>
            <a:r>
              <a:rPr lang="es-UY" dirty="0"/>
              <a:t>.</a:t>
            </a:r>
          </a:p>
          <a:p>
            <a:endParaRPr lang="es-UY" dirty="0"/>
          </a:p>
          <a:p>
            <a:endParaRPr lang="es-UY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BBC2E0-4E8D-3319-8571-1CBBE6A930DF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995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B7D34C-C180-C0D2-A9F1-1426A6552347}"/>
              </a:ext>
            </a:extLst>
          </p:cNvPr>
          <p:cNvSpPr txBox="1">
            <a:spLocks/>
          </p:cNvSpPr>
          <p:nvPr/>
        </p:nvSpPr>
        <p:spPr>
          <a:xfrm>
            <a:off x="2523807" y="3177162"/>
            <a:ext cx="739648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UY" sz="3600" dirty="0">
                <a:latin typeface="+mn-lt"/>
              </a:rPr>
              <a:t> (1) Para el sector lácteo, la apuesta in I+D+i se hace en la producción de leche y en el procesamiento</a:t>
            </a:r>
          </a:p>
          <a:p>
            <a:pPr algn="ctr"/>
            <a:endParaRPr lang="es-UY" sz="3600" dirty="0">
              <a:latin typeface="+mn-lt"/>
            </a:endParaRPr>
          </a:p>
          <a:p>
            <a:pPr algn="ctr"/>
            <a:r>
              <a:rPr lang="es-AR" sz="3600" dirty="0">
                <a:latin typeface="+mn-lt"/>
              </a:rPr>
              <a:t>(2) Uruguay debe mejorar el apoyo en I+D+i en procesamiento de leche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AE127E-9D32-9A73-7759-5C29CB1A6671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b="1" dirty="0"/>
              <a:t>Mensaje final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08AF3F-77C0-6603-BC80-4344877AFCD8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58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269185-EE38-BD15-8FF7-5252AE09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s-UY" b="1" dirty="0"/>
              <a:t>Menú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351F49-BBC8-EEC4-E10C-B89A0D6F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6"/>
            <a:ext cx="8229600" cy="4525963"/>
          </a:xfrm>
        </p:spPr>
        <p:txBody>
          <a:bodyPr/>
          <a:lstStyle/>
          <a:p>
            <a:r>
              <a:rPr lang="es-UY" dirty="0"/>
              <a:t>Federico Harte?</a:t>
            </a:r>
          </a:p>
          <a:p>
            <a:r>
              <a:rPr lang="es-UY" dirty="0"/>
              <a:t>Supuestos y mensaje final</a:t>
            </a:r>
          </a:p>
          <a:p>
            <a:r>
              <a:rPr lang="es-UY" b="1" dirty="0"/>
              <a:t>Sistema nacional de laboratorios</a:t>
            </a:r>
          </a:p>
          <a:p>
            <a:r>
              <a:rPr lang="es-UY" dirty="0" err="1"/>
              <a:t>Benchmark</a:t>
            </a:r>
            <a:r>
              <a:rPr lang="es-UY" dirty="0"/>
              <a:t>: Irlanda, EEUU, Nueva Zelanda </a:t>
            </a:r>
          </a:p>
          <a:p>
            <a:r>
              <a:rPr lang="es-UY" dirty="0" err="1"/>
              <a:t>Homework</a:t>
            </a:r>
            <a:r>
              <a:rPr lang="es-UY" dirty="0"/>
              <a:t>: tarea para el Uruguay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7FF815-96A1-F428-8AB2-F02303658417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EA9AE59-CEEE-F36F-2B82-6DBF921A381A}"/>
              </a:ext>
            </a:extLst>
          </p:cNvPr>
          <p:cNvGrpSpPr/>
          <p:nvPr/>
        </p:nvGrpSpPr>
        <p:grpSpPr>
          <a:xfrm>
            <a:off x="1524000" y="5724144"/>
            <a:ext cx="9144000" cy="1133856"/>
            <a:chOff x="0" y="5724144"/>
            <a:chExt cx="9144000" cy="113385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B052AA9D-22C7-4613-B00D-91F3FF359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DFB4059D-F48E-B2E0-1901-C00DEF6AB889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1F9661A4-9BEF-40F3-512B-E5A84DB9A6F8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6836E3D4-7086-44AB-8AD1-044142D7FCF2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B1B22601-2024-9895-3751-9D1E0BD08211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</p:grp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38FB6C4B-F756-7088-19B3-673B0C863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-4811" y="5724145"/>
            <a:ext cx="1679395" cy="113395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F701E3E-289E-3150-83D8-B020296A9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10522226" y="5724145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18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DA235-61C9-4804-90C7-EABE8B1DE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524F2-7FAE-4348-B3A0-DAE057422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70"/>
          <a:stretch/>
        </p:blipFill>
        <p:spPr>
          <a:xfrm>
            <a:off x="1666370" y="1653233"/>
            <a:ext cx="6834164" cy="4419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A6554C-8E4F-4860-8ED1-2EB567B7BCD2}"/>
              </a:ext>
            </a:extLst>
          </p:cNvPr>
          <p:cNvSpPr txBox="1"/>
          <p:nvPr/>
        </p:nvSpPr>
        <p:spPr>
          <a:xfrm>
            <a:off x="1739460" y="6149310"/>
            <a:ext cx="3670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state of the DOE National Laboratories,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C39105-3D3E-4812-B3B2-7745E99B368B}"/>
              </a:ext>
            </a:extLst>
          </p:cNvPr>
          <p:cNvSpPr txBox="1"/>
          <p:nvPr/>
        </p:nvSpPr>
        <p:spPr>
          <a:xfrm>
            <a:off x="1981200" y="206900"/>
            <a:ext cx="7022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3200" b="1" dirty="0"/>
              <a:t>Red de los Laboratorios Nacionales del Departamento de Energía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FB4FE-91F8-4A92-94C2-79B445376C8A}"/>
              </a:ext>
            </a:extLst>
          </p:cNvPr>
          <p:cNvSpPr txBox="1"/>
          <p:nvPr/>
        </p:nvSpPr>
        <p:spPr>
          <a:xfrm>
            <a:off x="8500534" y="1714278"/>
            <a:ext cx="216746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292929"/>
                </a:solidFill>
                <a:latin typeface="Karla" panose="020B0604020202020204" pitchFamily="2" charset="0"/>
              </a:rPr>
              <a:t>“Leading institutions for scientific innovation in the United States”</a:t>
            </a:r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48855-B834-41F3-B724-BFEFE4210BA5}"/>
              </a:ext>
            </a:extLst>
          </p:cNvPr>
          <p:cNvSpPr txBox="1"/>
          <p:nvPr/>
        </p:nvSpPr>
        <p:spPr>
          <a:xfrm>
            <a:off x="8500534" y="2563378"/>
            <a:ext cx="1875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292929"/>
                </a:solidFill>
                <a:latin typeface="Karla" pitchFamily="2" charset="0"/>
              </a:rPr>
              <a:t>“Emphasis on translating basic science to innovation”</a:t>
            </a:r>
            <a:endParaRPr lang="en-US" sz="1350" b="1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BF8C38-C0A2-2869-3E8A-C6EA89FD452A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19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102599-F02D-4739-94B3-979247FF3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080" y="176520"/>
            <a:ext cx="5810584" cy="5960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17593F-C0CD-4D04-A9F4-9055E77ED4CF}"/>
              </a:ext>
            </a:extLst>
          </p:cNvPr>
          <p:cNvSpPr txBox="1"/>
          <p:nvPr/>
        </p:nvSpPr>
        <p:spPr>
          <a:xfrm>
            <a:off x="2013621" y="6310476"/>
            <a:ext cx="3670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state of the DOE National Laboratories,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70C17-EE75-412B-BD82-87B050977699}"/>
              </a:ext>
            </a:extLst>
          </p:cNvPr>
          <p:cNvSpPr txBox="1"/>
          <p:nvPr/>
        </p:nvSpPr>
        <p:spPr>
          <a:xfrm>
            <a:off x="7623733" y="1008313"/>
            <a:ext cx="2836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100" dirty="0"/>
              <a:t>Rol de los laboratorios nacionales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829DD2-0A4F-3850-460B-38679E3FD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264" y="2774869"/>
            <a:ext cx="1663136" cy="27355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D6CF38-05B4-0A13-DF7C-C6AF40198DE6}"/>
              </a:ext>
            </a:extLst>
          </p:cNvPr>
          <p:cNvSpPr txBox="1"/>
          <p:nvPr/>
        </p:nvSpPr>
        <p:spPr>
          <a:xfrm>
            <a:off x="8356536" y="5628810"/>
            <a:ext cx="17405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Technology Readiness Level (TRL)</a:t>
            </a:r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970475F6-EEBF-9853-FBBA-A8B2A9E5C8A0}"/>
              </a:ext>
            </a:extLst>
          </p:cNvPr>
          <p:cNvSpPr/>
          <p:nvPr/>
        </p:nvSpPr>
        <p:spPr>
          <a:xfrm>
            <a:off x="8114642" y="2377440"/>
            <a:ext cx="402542" cy="4074160"/>
          </a:xfrm>
          <a:prstGeom prst="lef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F66140D1-7378-20C3-F925-F9B607649245}"/>
              </a:ext>
            </a:extLst>
          </p:cNvPr>
          <p:cNvSpPr/>
          <p:nvPr/>
        </p:nvSpPr>
        <p:spPr>
          <a:xfrm flipH="1">
            <a:off x="9935603" y="2386357"/>
            <a:ext cx="402542" cy="4074160"/>
          </a:xfrm>
          <a:prstGeom prst="lef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0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8651B-4084-4F1D-839B-53152C744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b="1" dirty="0">
                <a:solidFill>
                  <a:srgbClr val="FF0000"/>
                </a:solidFill>
                <a:latin typeface="+mn-lt"/>
              </a:rPr>
              <a:t>Sector primario </a:t>
            </a:r>
            <a:r>
              <a:rPr lang="es-UY" dirty="0">
                <a:latin typeface="+mn-lt"/>
              </a:rPr>
              <a:t>– </a:t>
            </a:r>
            <a:r>
              <a:rPr lang="es-UY" u="sng" dirty="0">
                <a:latin typeface="+mn-lt"/>
              </a:rPr>
              <a:t>énfasis en lácteos</a:t>
            </a:r>
            <a:endParaRPr lang="es-UY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3B5A1-17F5-4E36-959B-05BA94B2B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9" t="15618" r="3657" b="9376"/>
          <a:stretch/>
        </p:blipFill>
        <p:spPr>
          <a:xfrm>
            <a:off x="2152650" y="2047264"/>
            <a:ext cx="7629522" cy="3860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19E58-BC42-4887-8C0B-3C62AB3F7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091" y="2103205"/>
            <a:ext cx="1779264" cy="663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B49FD-23A6-441C-BF86-D52C5B1B3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092" y="2822542"/>
            <a:ext cx="1010372" cy="623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1E8682-C105-4134-AD12-CE6EC3410C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48" r="71846"/>
          <a:stretch/>
        </p:blipFill>
        <p:spPr>
          <a:xfrm>
            <a:off x="4679042" y="4097128"/>
            <a:ext cx="1008388" cy="474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E827C9-8252-418C-9D19-E804D66D0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2718" y="2846071"/>
            <a:ext cx="1010372" cy="3906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A055AF-1E44-4B36-B629-2CEB03496FA6}"/>
              </a:ext>
            </a:extLst>
          </p:cNvPr>
          <p:cNvSpPr txBox="1"/>
          <p:nvPr/>
        </p:nvSpPr>
        <p:spPr>
          <a:xfrm>
            <a:off x="7962898" y="2545382"/>
            <a:ext cx="18192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700" b="1" dirty="0">
                <a:solidFill>
                  <a:schemeClr val="bg1"/>
                </a:solidFill>
              </a:rPr>
              <a:t>Empresas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F1291A-6AEC-4547-A05C-97AA55950A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" t="14048" r="122"/>
          <a:stretch/>
        </p:blipFill>
        <p:spPr>
          <a:xfrm>
            <a:off x="4589356" y="4737185"/>
            <a:ext cx="3550559" cy="47142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1897F3-552C-D911-7C90-46D3A73A37E5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93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8651B-4084-4F1D-839B-53152C744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b="1" dirty="0">
                <a:solidFill>
                  <a:srgbClr val="FF0000"/>
                </a:solidFill>
                <a:latin typeface="+mn-lt"/>
              </a:rPr>
              <a:t>Sector secundario </a:t>
            </a:r>
            <a:r>
              <a:rPr lang="es-UY" dirty="0">
                <a:latin typeface="+mn-lt"/>
              </a:rPr>
              <a:t>– </a:t>
            </a:r>
            <a:r>
              <a:rPr lang="es-UY" u="sng" dirty="0">
                <a:latin typeface="+mn-lt"/>
              </a:rPr>
              <a:t>énfasis en lácteos</a:t>
            </a:r>
            <a:endParaRPr lang="es-UY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3B5A1-17F5-4E36-959B-05BA94B2B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9" t="15618" r="3657" b="9376"/>
          <a:stretch/>
        </p:blipFill>
        <p:spPr>
          <a:xfrm>
            <a:off x="2152650" y="2047264"/>
            <a:ext cx="7629522" cy="3860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6AA9E0-5644-4E41-9D44-F9B02326E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585" y="3505759"/>
            <a:ext cx="1010372" cy="6232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4560C3-0D51-42AE-B4BA-B183F0969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585" y="3048952"/>
            <a:ext cx="1010372" cy="390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DB08C9-9806-46AE-88FD-2861BFACA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360" y="2232163"/>
            <a:ext cx="1779264" cy="6633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AAF71B-F372-4772-A29C-AE559AFD3ABA}"/>
              </a:ext>
            </a:extLst>
          </p:cNvPr>
          <p:cNvSpPr txBox="1"/>
          <p:nvPr/>
        </p:nvSpPr>
        <p:spPr>
          <a:xfrm>
            <a:off x="7210425" y="4943475"/>
            <a:ext cx="138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s-AR" dirty="0"/>
              <a:t>aclaración</a:t>
            </a:r>
            <a:r>
              <a:rPr lang="en-US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1F78F9-712D-B8CE-A152-7CD8D41A4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5270" y="3781893"/>
            <a:ext cx="724052" cy="694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F38FEA-5E0C-C488-3E4D-3F3E6A1477D1}"/>
              </a:ext>
            </a:extLst>
          </p:cNvPr>
          <p:cNvSpPr txBox="1"/>
          <p:nvPr/>
        </p:nvSpPr>
        <p:spPr>
          <a:xfrm>
            <a:off x="6134567" y="3887625"/>
            <a:ext cx="13820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F23972-27B7-A354-924D-79CED0C72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854" y="4506444"/>
            <a:ext cx="1357313" cy="6000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15E6CB-CA26-8459-4795-D881BD648D9A}"/>
              </a:ext>
            </a:extLst>
          </p:cNvPr>
          <p:cNvSpPr txBox="1"/>
          <p:nvPr/>
        </p:nvSpPr>
        <p:spPr>
          <a:xfrm>
            <a:off x="6378166" y="4506443"/>
            <a:ext cx="13820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223158-39E0-8863-5D1C-CBF0429A61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5321" y="2435257"/>
            <a:ext cx="1779263" cy="9196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A2E21F-7B86-1F09-C789-62A8CA0246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4416" y="3512225"/>
            <a:ext cx="441058" cy="5225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2F7896-0F6B-BB7B-8720-03D9C7E74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7186" y="4117372"/>
            <a:ext cx="920739" cy="3588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5F17AEA-12A5-ED89-6511-39781F51F0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4675" y="4550788"/>
            <a:ext cx="1091067" cy="3180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5DC131-8642-FFA7-6E7C-E0BF4DF0B4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5937" y="3528488"/>
            <a:ext cx="700036" cy="52251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99A23B-A8C7-D27E-967A-6DB139E0B83E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13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D7A6F-8142-42DD-9355-17271233B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3200" b="1" dirty="0"/>
              <a:t>La apuesta uruguaya directa al sector lácteo </a:t>
            </a:r>
            <a:endParaRPr lang="en-US" sz="32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DA235-61C9-4804-90C7-EABE8B1DE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s-UY" u="sng" dirty="0"/>
          </a:p>
          <a:p>
            <a:pPr lvl="1"/>
            <a:r>
              <a:rPr lang="es-ES" dirty="0"/>
              <a:t>2,5 por mil de la exportación lácteas </a:t>
            </a:r>
            <a:r>
              <a:rPr lang="es-ES" dirty="0">
                <a:sym typeface="Wingdings" panose="05000000000000000000" pitchFamily="2" charset="2"/>
              </a:rPr>
              <a:t> LATU</a:t>
            </a:r>
          </a:p>
          <a:p>
            <a:pPr lvl="1"/>
            <a:r>
              <a:rPr lang="es-ES" dirty="0">
                <a:sym typeface="Wingdings" panose="05000000000000000000" pitchFamily="2" charset="2"/>
              </a:rPr>
              <a:t>3,5 por mil de la venta del productor a la industria  INIA</a:t>
            </a:r>
          </a:p>
          <a:p>
            <a:pPr lvl="1"/>
            <a:r>
              <a:rPr lang="es-ES" dirty="0">
                <a:sym typeface="Wingdings" panose="05000000000000000000" pitchFamily="2" charset="2"/>
              </a:rPr>
              <a:t>Max 3,5 por mil contrapartida estatal  INIA</a:t>
            </a:r>
          </a:p>
          <a:p>
            <a:pPr lvl="1"/>
            <a:r>
              <a:rPr lang="es-ES" dirty="0"/>
              <a:t>0,6 por mil de la exportación del ganado lechero en pie </a:t>
            </a:r>
            <a:r>
              <a:rPr lang="es-ES" dirty="0">
                <a:sym typeface="Wingdings" panose="05000000000000000000" pitchFamily="2" charset="2"/>
              </a:rPr>
              <a:t> INAC</a:t>
            </a:r>
          </a:p>
          <a:p>
            <a:pPr lvl="1"/>
            <a:r>
              <a:rPr lang="es-ES" dirty="0">
                <a:sym typeface="Wingdings" panose="05000000000000000000" pitchFamily="2" charset="2"/>
              </a:rPr>
              <a:t>Fondo constante  INALE</a:t>
            </a:r>
          </a:p>
          <a:p>
            <a:pPr lvl="1"/>
            <a:endParaRPr lang="es-UY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E0D7B2-E2B0-A442-7BE1-C48E58C03A21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570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D7A6F-8142-42DD-9355-17271233B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3200" b="1" dirty="0">
                <a:latin typeface="+mn-lt"/>
              </a:rPr>
              <a:t>Aportes al conocimiento original desde Uruguay</a:t>
            </a:r>
            <a:endParaRPr lang="en-US" sz="3200" b="1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E0D7B2-E2B0-A442-7BE1-C48E58C03A21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Gráfico 1">
            <a:extLst>
              <a:ext uri="{FF2B5EF4-FFF2-40B4-BE49-F238E27FC236}">
                <a16:creationId xmlns:a16="http://schemas.microsoft.com/office/drawing/2014/main" id="{4DA757D8-A96D-6562-89DD-CB09AAF020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2088660"/>
              </p:ext>
            </p:extLst>
          </p:nvPr>
        </p:nvGraphicFramePr>
        <p:xfrm>
          <a:off x="1899921" y="1691646"/>
          <a:ext cx="8143391" cy="4790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655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269185-EE38-BD15-8FF7-5252AE09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s-UY" b="1" dirty="0"/>
              <a:t>Menú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351F49-BBC8-EEC4-E10C-B89A0D6F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6"/>
            <a:ext cx="8229600" cy="4525963"/>
          </a:xfrm>
        </p:spPr>
        <p:txBody>
          <a:bodyPr/>
          <a:lstStyle/>
          <a:p>
            <a:r>
              <a:rPr lang="es-UY" dirty="0"/>
              <a:t>Federico Harte?</a:t>
            </a:r>
          </a:p>
          <a:p>
            <a:r>
              <a:rPr lang="es-UY" dirty="0"/>
              <a:t>Supuestos y mensaje final</a:t>
            </a:r>
          </a:p>
          <a:p>
            <a:r>
              <a:rPr lang="es-UY" dirty="0"/>
              <a:t>Sistema nacional de laboratorios</a:t>
            </a:r>
          </a:p>
          <a:p>
            <a:r>
              <a:rPr lang="es-UY" dirty="0" err="1"/>
              <a:t>Benchmark</a:t>
            </a:r>
            <a:r>
              <a:rPr lang="es-UY" dirty="0"/>
              <a:t>: Irlanda, EEUU, Nueva Zelanda </a:t>
            </a:r>
          </a:p>
          <a:p>
            <a:r>
              <a:rPr lang="es-UY" dirty="0" err="1"/>
              <a:t>Homework</a:t>
            </a:r>
            <a:r>
              <a:rPr lang="es-UY" dirty="0"/>
              <a:t>: tarea para el Uruguay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7FF815-96A1-F428-8AB2-F02303658417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6130C83-7ABB-7418-627A-1AF2F2B21EB5}"/>
              </a:ext>
            </a:extLst>
          </p:cNvPr>
          <p:cNvGrpSpPr/>
          <p:nvPr/>
        </p:nvGrpSpPr>
        <p:grpSpPr>
          <a:xfrm>
            <a:off x="1524000" y="5724144"/>
            <a:ext cx="9144000" cy="1133856"/>
            <a:chOff x="0" y="5724144"/>
            <a:chExt cx="9144000" cy="113385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0C5D413-FD83-B570-4348-10CAEF5A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AC37A918-18C9-6270-72B0-D1F93757EC8F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CCDCC032-0683-F1FF-7F68-CA44B9C54F1C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5B21902B-AE04-87F3-14B8-5BB3EE5FB299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CA0A0307-BB5D-09E7-7648-EF540E467DC6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</p:grp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DD1737D2-224F-F107-B713-5EE9E092E9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-4811" y="5724145"/>
            <a:ext cx="1679395" cy="113395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B511C83-1448-64EB-66AB-7D91AD56F6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10522226" y="5724145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80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269185-EE38-BD15-8FF7-5252AE09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s-UY" b="1" dirty="0"/>
              <a:t>Menú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351F49-BBC8-EEC4-E10C-B89A0D6F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6"/>
            <a:ext cx="8229600" cy="4525963"/>
          </a:xfrm>
        </p:spPr>
        <p:txBody>
          <a:bodyPr/>
          <a:lstStyle/>
          <a:p>
            <a:r>
              <a:rPr lang="es-UY" dirty="0"/>
              <a:t>Federico Harte?</a:t>
            </a:r>
          </a:p>
          <a:p>
            <a:r>
              <a:rPr lang="es-UY" dirty="0"/>
              <a:t>Supuestos y mensaje final</a:t>
            </a:r>
          </a:p>
          <a:p>
            <a:r>
              <a:rPr lang="es-UY" dirty="0"/>
              <a:t>Sistema nacional de laboratorios</a:t>
            </a:r>
          </a:p>
          <a:p>
            <a:r>
              <a:rPr lang="es-UY" b="1" dirty="0" err="1"/>
              <a:t>Benchmark</a:t>
            </a:r>
            <a:r>
              <a:rPr lang="es-UY" b="1" dirty="0"/>
              <a:t>: Irlanda, EEUU, Nueva Zelanda </a:t>
            </a:r>
          </a:p>
          <a:p>
            <a:r>
              <a:rPr lang="es-UY" dirty="0" err="1"/>
              <a:t>Homework</a:t>
            </a:r>
            <a:r>
              <a:rPr lang="es-UY" dirty="0"/>
              <a:t>: tarea para el Uruguay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7FF815-96A1-F428-8AB2-F02303658417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E4F8FB4-0FC9-0300-1455-BABBCD45F09C}"/>
              </a:ext>
            </a:extLst>
          </p:cNvPr>
          <p:cNvGrpSpPr/>
          <p:nvPr/>
        </p:nvGrpSpPr>
        <p:grpSpPr>
          <a:xfrm>
            <a:off x="1524000" y="5724144"/>
            <a:ext cx="9144000" cy="1133856"/>
            <a:chOff x="0" y="5724144"/>
            <a:chExt cx="9144000" cy="113385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26545C5-11B2-64C2-2C33-3347F5ED2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CF50F61-145C-3476-DA6A-2A5BBDB535C3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105E63F0-249D-6858-114B-203039EEEA0F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9A251C83-7382-5E2A-B0E7-FEDE1361C809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FA164D2F-469D-B856-ECE8-35ED556A7F0D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</p:grp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C3E98C04-6DA3-8DD3-7D33-9D775D987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-4811" y="5724145"/>
            <a:ext cx="1679395" cy="113395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326FE97-FD44-414F-4EDE-5299C0E34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10522226" y="5724145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83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9F44C-308C-DEC5-743B-0A3184B9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EEUU (2020)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D2511-1501-6FAE-52FA-2E64583A4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044" y="1475894"/>
            <a:ext cx="5529930" cy="2224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BCA444-A684-A45C-A732-0277FF078BC4}"/>
              </a:ext>
            </a:extLst>
          </p:cNvPr>
          <p:cNvSpPr txBox="1"/>
          <p:nvPr/>
        </p:nvSpPr>
        <p:spPr>
          <a:xfrm>
            <a:off x="7165974" y="2223978"/>
            <a:ext cx="2470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3000" dirty="0"/>
              <a:t>EEUU,</a:t>
            </a:r>
          </a:p>
          <a:p>
            <a:r>
              <a:rPr lang="es-UY" sz="3000" dirty="0"/>
              <a:t>Exportaciones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6550ED-4854-346E-804E-A9A2DE9C4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633" y="3772036"/>
            <a:ext cx="5502034" cy="2224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3AAD6D-B138-A922-A864-9A7A51FD3E7E}"/>
              </a:ext>
            </a:extLst>
          </p:cNvPr>
          <p:cNvSpPr txBox="1"/>
          <p:nvPr/>
        </p:nvSpPr>
        <p:spPr>
          <a:xfrm>
            <a:off x="7133386" y="4366600"/>
            <a:ext cx="23841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3000" dirty="0"/>
              <a:t>Uruguay, </a:t>
            </a:r>
          </a:p>
          <a:p>
            <a:r>
              <a:rPr lang="es-UY" sz="3000" dirty="0"/>
              <a:t>Exportaciones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C7F7F3-9C5A-AD4D-B5F9-4FB2EEAFB7B3}"/>
              </a:ext>
            </a:extLst>
          </p:cNvPr>
          <p:cNvSpPr txBox="1"/>
          <p:nvPr/>
        </p:nvSpPr>
        <p:spPr>
          <a:xfrm>
            <a:off x="8330707" y="1449422"/>
            <a:ext cx="263137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https://atlas.cid.harvard.edu/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F9E675-A361-09F5-922E-C1BE22F9B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306" y="6033861"/>
            <a:ext cx="7167085" cy="79117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FDF8D2-5FA1-F6C6-2FF0-5D7C7B31FE32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821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8651B-4084-4F1D-839B-53152C744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b="1" dirty="0">
                <a:latin typeface="+mn-lt"/>
              </a:rPr>
              <a:t>EEUU </a:t>
            </a:r>
            <a:r>
              <a:rPr lang="es-UY" dirty="0">
                <a:latin typeface="+mn-lt"/>
              </a:rPr>
              <a:t>– </a:t>
            </a:r>
            <a:r>
              <a:rPr lang="es-UY" u="sng" dirty="0">
                <a:latin typeface="+mn-lt"/>
              </a:rPr>
              <a:t>énfasis en lácteos</a:t>
            </a:r>
            <a:endParaRPr lang="es-UY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3B5A1-17F5-4E36-959B-05BA94B2B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9" t="15618" r="3657" b="9376"/>
          <a:stretch/>
        </p:blipFill>
        <p:spPr>
          <a:xfrm>
            <a:off x="2152650" y="2047264"/>
            <a:ext cx="7629522" cy="3860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FBC007-9E2F-8CF2-8086-A4617D07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-1" r="8676" b="12754"/>
          <a:stretch/>
        </p:blipFill>
        <p:spPr>
          <a:xfrm>
            <a:off x="9056584" y="2190387"/>
            <a:ext cx="658916" cy="317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B0E06A-84AC-CCF1-356A-4DED34480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008" y="2569203"/>
            <a:ext cx="692944" cy="3929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AE7527-D6DD-BEC1-CCFD-0AB195238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103" y="4850638"/>
            <a:ext cx="478631" cy="492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08DA4C-F10D-EECD-C32D-46C8BBBF5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8270" y="4422593"/>
            <a:ext cx="707231" cy="3786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F05F06-D76F-A6EC-F0D5-3E02D860C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3748" y="3965972"/>
            <a:ext cx="642938" cy="4071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62756C-6DD8-EB28-74CB-1B712E66F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2078" y="3387907"/>
            <a:ext cx="692944" cy="5286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E2D420E-7C98-0C8A-57B1-47CE38980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2078" y="2998605"/>
            <a:ext cx="750094" cy="3500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0FE93C-D56C-C013-AE70-B0A90D5062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2409" y="2406897"/>
            <a:ext cx="707231" cy="3929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C45BC6E-BDF4-D262-B55C-561621709E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4079" y="2858138"/>
            <a:ext cx="683419" cy="4465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94B0D26-039D-EF30-629E-A208A8E51B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7863" y="3387908"/>
            <a:ext cx="692944" cy="3857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277DAC4-9BC1-BE5D-F04B-F918D2C427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7864" y="3941478"/>
            <a:ext cx="642938" cy="4301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23D65F2-F06E-FD43-C37E-8AC5A3D3DE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9125" y="2125267"/>
            <a:ext cx="522251" cy="6175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6CEF928-7717-F341-FCF0-E895B359EC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59125" y="2799803"/>
            <a:ext cx="500063" cy="6786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1C2BDB2-FD2E-C6DD-47E4-DB1C514C67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33760" y="2125266"/>
            <a:ext cx="811812" cy="59354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92E31C9-5269-478D-B72B-98FA5BCD92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2055" y="2905633"/>
            <a:ext cx="692944" cy="5386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6894F1B-79DF-FE23-C738-97797FF2E8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45573" y="2894337"/>
            <a:ext cx="525941" cy="52863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BBA6D6D-D8A8-5F73-52C5-BE35B4AF18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20853" y="3958828"/>
            <a:ext cx="2350294" cy="41433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2786B79-4B0B-D36E-C85F-D84C860909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38777" y="4507392"/>
            <a:ext cx="1480325" cy="6066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9BF0DC7-0D80-ECA6-ABC5-24B9051D139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69884" y="3602017"/>
            <a:ext cx="1204342" cy="33128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2775D98-AD27-BECE-CD29-4F6EFAD659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40552" y="2226850"/>
            <a:ext cx="1160603" cy="41433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97F6281-269D-3EC8-CCF6-E3F6AC9D763D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645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27C9C5-2C4E-4BB0-BF37-BF1556133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282" y="1584873"/>
            <a:ext cx="6006719" cy="383012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34C54-D2B0-4183-953A-E7D9713E1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843" y="2125266"/>
            <a:ext cx="3134783" cy="3688251"/>
          </a:xfrm>
        </p:spPr>
        <p:txBody>
          <a:bodyPr>
            <a:normAutofit fontScale="85000" lnSpcReduction="20000"/>
          </a:bodyPr>
          <a:lstStyle/>
          <a:p>
            <a:r>
              <a:rPr lang="es-UY" b="1" u="sng" dirty="0"/>
              <a:t>CHECK OFF</a:t>
            </a:r>
          </a:p>
          <a:p>
            <a:r>
              <a:rPr lang="es-UY" u="sng" dirty="0"/>
              <a:t>US$0.15 / 100 Lb </a:t>
            </a:r>
            <a:r>
              <a:rPr lang="es-UY" dirty="0"/>
              <a:t>de leche vendida a la industria</a:t>
            </a:r>
          </a:p>
          <a:p>
            <a:pPr lvl="1"/>
            <a:r>
              <a:rPr lang="es-UY" dirty="0"/>
              <a:t>US$0.10 para la región</a:t>
            </a:r>
          </a:p>
          <a:p>
            <a:pPr lvl="1"/>
            <a:r>
              <a:rPr lang="es-UY" dirty="0"/>
              <a:t>US$ 0.05 fondo nacional</a:t>
            </a:r>
          </a:p>
          <a:p>
            <a:r>
              <a:rPr lang="es-UY" u="sng" dirty="0"/>
              <a:t>US$0.07 / 100 Lb </a:t>
            </a:r>
            <a:r>
              <a:rPr lang="es-UY" dirty="0"/>
              <a:t>leche importada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B6A87-1904-4039-B954-81FD850D3D80}"/>
              </a:ext>
            </a:extLst>
          </p:cNvPr>
          <p:cNvSpPr txBox="1"/>
          <p:nvPr/>
        </p:nvSpPr>
        <p:spPr>
          <a:xfrm>
            <a:off x="2235116" y="5834826"/>
            <a:ext cx="4572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https://www.usdairy.com/about-us/dmi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6A8008-188D-701C-BB72-183B9B558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Dairy Management Inc.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A80C4E-EF0F-A67A-852F-B343F2B75773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10FDBE8-C6E7-1501-5503-4915DE093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5775842"/>
            <a:ext cx="2451100" cy="100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78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34C54-D2B0-4183-953A-E7D9713E1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117" y="1797248"/>
            <a:ext cx="7886700" cy="3263504"/>
          </a:xfrm>
        </p:spPr>
        <p:txBody>
          <a:bodyPr>
            <a:normAutofit fontScale="92500" lnSpcReduction="20000"/>
          </a:bodyPr>
          <a:lstStyle/>
          <a:p>
            <a:r>
              <a:rPr lang="es-UY" dirty="0" err="1"/>
              <a:t>checkoff</a:t>
            </a:r>
            <a:r>
              <a:rPr lang="es-UY" dirty="0"/>
              <a:t>: usado para </a:t>
            </a:r>
            <a:r>
              <a:rPr lang="es-UY" u="sng" dirty="0"/>
              <a:t>investigación y promoción</a:t>
            </a:r>
          </a:p>
          <a:p>
            <a:r>
              <a:rPr lang="es-UY" dirty="0"/>
              <a:t>Promover el consumo de leche, proteger la imagen del tambero, la industria y los productos lácteos</a:t>
            </a:r>
            <a:endParaRPr lang="es-UY" u="sng" dirty="0"/>
          </a:p>
          <a:p>
            <a:r>
              <a:rPr lang="es-UY" b="0" i="0" dirty="0">
                <a:solidFill>
                  <a:srgbClr val="333333"/>
                </a:solidFill>
                <a:effectLst/>
                <a:latin typeface="Cabin"/>
              </a:rPr>
              <a:t>Investigación en producto y nutrición, sustentabilidad, media, mercados y marketing, desarrollo del menú escolar, desarrollo de productos, exportación</a:t>
            </a:r>
            <a:endParaRPr lang="es-U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B6A87-1904-4039-B954-81FD850D3D80}"/>
              </a:ext>
            </a:extLst>
          </p:cNvPr>
          <p:cNvSpPr txBox="1"/>
          <p:nvPr/>
        </p:nvSpPr>
        <p:spPr>
          <a:xfrm>
            <a:off x="6465070" y="6421780"/>
            <a:ext cx="4572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https://www.usdairy.com/for-farmers/resources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FC0A8-848A-4502-B941-DCDF249B0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377" y="5060753"/>
            <a:ext cx="5481181" cy="12228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7CCE49-7EA1-EDC9-A15B-0A854823B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Dairy Management Inc.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5A7F5E-9BEE-CF19-B319-6E6ED035E466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48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CAD8-434E-C7C1-2468-9B1A5008A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8DB8F-912F-2D74-D325-6788AED33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124" y="2328039"/>
            <a:ext cx="1690943" cy="1744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9F940C-D113-5F31-720F-467534965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350" y="2386023"/>
            <a:ext cx="1498811" cy="1677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1120E-3967-FDAA-3937-AC50754EA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242" y="4375384"/>
            <a:ext cx="2150633" cy="1325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D4B420-7A3B-6795-E291-5C7539C2A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2361051"/>
            <a:ext cx="1360941" cy="17448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DC515F-81A7-834F-0858-804A8040D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5616" y="4428313"/>
            <a:ext cx="1877105" cy="13290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22249A-429E-F092-5A74-44955FFAA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4017" y="2782498"/>
            <a:ext cx="2199427" cy="1325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D02547-1B6A-1EEB-788A-16BA0574EC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7790"/>
          <a:stretch/>
        </p:blipFill>
        <p:spPr>
          <a:xfrm>
            <a:off x="2152650" y="4280766"/>
            <a:ext cx="1661678" cy="15720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344222-6D64-C8A8-B76C-E2A56E26ED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721"/>
          <a:stretch/>
        </p:blipFill>
        <p:spPr>
          <a:xfrm>
            <a:off x="5954006" y="4252319"/>
            <a:ext cx="1345590" cy="15720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9C6402-3D14-C454-71BD-E2CB74B529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4167" y="1030078"/>
            <a:ext cx="2146354" cy="11962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B571AC-CBD6-73C0-DFCC-0B783D6646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830" y="1245222"/>
            <a:ext cx="1793457" cy="13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12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D7A6F-8142-42DD-9355-17271233B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Dairy Management Inc.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DA235-61C9-4804-90C7-EABE8B1DE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226469"/>
            <a:ext cx="8275142" cy="3263504"/>
          </a:xfrm>
        </p:spPr>
        <p:txBody>
          <a:bodyPr/>
          <a:lstStyle/>
          <a:p>
            <a:pPr marL="0" indent="0">
              <a:buNone/>
            </a:pPr>
            <a:endParaRPr lang="es-U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D363BF-E827-4853-8F95-205B3E394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178" y="2884834"/>
            <a:ext cx="1703784" cy="809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7BA64B-FFE0-4B04-BE13-E30F8DB12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332" y="2692280"/>
            <a:ext cx="2576244" cy="1055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CC07EB-F8C7-4CCE-8591-4052F6BA2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072" y="2961290"/>
            <a:ext cx="2928938" cy="1157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D62018-1365-4B21-88FB-5619E520A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6989" y="4418411"/>
            <a:ext cx="1885629" cy="9358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ADF383-0DE7-4CEC-9B7F-D5F094621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137" y="4330673"/>
            <a:ext cx="3043238" cy="9358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39C50E-1749-4C2C-AE3E-CA6273F4ED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1654" y="4287809"/>
            <a:ext cx="3386138" cy="97869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5198336-8EE2-48B6-A2CC-3A34F2A14302}"/>
              </a:ext>
            </a:extLst>
          </p:cNvPr>
          <p:cNvCxnSpPr>
            <a:cxnSpLocks/>
          </p:cNvCxnSpPr>
          <p:nvPr/>
        </p:nvCxnSpPr>
        <p:spPr>
          <a:xfrm flipH="1">
            <a:off x="3705635" y="3429000"/>
            <a:ext cx="4768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EA8EA8-9563-4D1B-B67F-EA71FE315E4B}"/>
              </a:ext>
            </a:extLst>
          </p:cNvPr>
          <p:cNvCxnSpPr>
            <a:cxnSpLocks/>
          </p:cNvCxnSpPr>
          <p:nvPr/>
        </p:nvCxnSpPr>
        <p:spPr>
          <a:xfrm>
            <a:off x="2540423" y="3681466"/>
            <a:ext cx="0" cy="844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E6E487-C238-4A20-9907-B87706277213}"/>
              </a:ext>
            </a:extLst>
          </p:cNvPr>
          <p:cNvCxnSpPr>
            <a:cxnSpLocks/>
          </p:cNvCxnSpPr>
          <p:nvPr/>
        </p:nvCxnSpPr>
        <p:spPr>
          <a:xfrm>
            <a:off x="2966087" y="3719644"/>
            <a:ext cx="1150949" cy="585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57B478-7F10-4514-BFC7-8F6A4719FDB5}"/>
              </a:ext>
            </a:extLst>
          </p:cNvPr>
          <p:cNvCxnSpPr>
            <a:cxnSpLocks/>
          </p:cNvCxnSpPr>
          <p:nvPr/>
        </p:nvCxnSpPr>
        <p:spPr>
          <a:xfrm>
            <a:off x="3301921" y="3694272"/>
            <a:ext cx="3996548" cy="611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8816A1-200E-420E-9332-AD308641CA5B}"/>
              </a:ext>
            </a:extLst>
          </p:cNvPr>
          <p:cNvCxnSpPr>
            <a:cxnSpLocks/>
          </p:cNvCxnSpPr>
          <p:nvPr/>
        </p:nvCxnSpPr>
        <p:spPr>
          <a:xfrm>
            <a:off x="7000923" y="3417024"/>
            <a:ext cx="506136" cy="11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81FA58-6BD7-DBD8-3B39-B51C24941840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20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7BA64B-FFE0-4B04-BE13-E30F8DB12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332" y="2692280"/>
            <a:ext cx="2576244" cy="1055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CC07EB-F8C7-4CCE-8591-4052F6BA2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072" y="2961290"/>
            <a:ext cx="2928938" cy="115728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8816A1-200E-420E-9332-AD308641CA5B}"/>
              </a:ext>
            </a:extLst>
          </p:cNvPr>
          <p:cNvCxnSpPr>
            <a:cxnSpLocks/>
          </p:cNvCxnSpPr>
          <p:nvPr/>
        </p:nvCxnSpPr>
        <p:spPr>
          <a:xfrm>
            <a:off x="7000923" y="3417024"/>
            <a:ext cx="506136" cy="11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58BF6DE-87CC-F7FB-EDEA-C6DFD610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Dairy Management Inc.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48E70F-F960-F46D-0E4C-446E6687DAF1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9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87A0-D177-491A-AD9C-774EF162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043B8-3DE9-4B22-A312-A58713BBC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844" y="4055006"/>
            <a:ext cx="4413539" cy="1336385"/>
          </a:xfrm>
        </p:spPr>
        <p:txBody>
          <a:bodyPr>
            <a:normAutofit fontScale="77500" lnSpcReduction="20000"/>
          </a:bodyPr>
          <a:lstStyle/>
          <a:p>
            <a:r>
              <a:rPr lang="es-UY" dirty="0"/>
              <a:t>Representa los intereses de tamberos y procesadores en el comercio global de lácteos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81B6EC-64CB-49E4-8151-D030907FE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882" y="95542"/>
            <a:ext cx="3382208" cy="13363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C09CB1-765F-421B-A45E-1A391231C6B3}"/>
              </a:ext>
            </a:extLst>
          </p:cNvPr>
          <p:cNvSpPr txBox="1"/>
          <p:nvPr/>
        </p:nvSpPr>
        <p:spPr>
          <a:xfrm>
            <a:off x="2385647" y="5489972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https://www.usdec.org/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FCA91-AEF8-4E54-9B9E-39E576749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88382"/>
            <a:ext cx="9144000" cy="1336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7A8E4-AA42-40C0-A6E7-10E9D1845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568" y="3768323"/>
            <a:ext cx="3853229" cy="15244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5D5EF7-ABBF-4081-BE2F-DBA913857DDC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305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77949-F0F6-439C-AB0A-C47403DB8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2226469"/>
            <a:ext cx="3162695" cy="3263504"/>
          </a:xfrm>
        </p:spPr>
        <p:txBody>
          <a:bodyPr>
            <a:normAutofit/>
          </a:bodyPr>
          <a:lstStyle/>
          <a:p>
            <a:endParaRPr lang="es-UY" dirty="0"/>
          </a:p>
          <a:p>
            <a:pPr marL="0" indent="0">
              <a:buNone/>
            </a:pPr>
            <a:r>
              <a:rPr lang="es-UY" dirty="0"/>
              <a:t>En 2022, 18% de la leche en EEUU fue exportada (récord)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11059F-CAAE-4FED-A340-715067639F37}"/>
              </a:ext>
            </a:extLst>
          </p:cNvPr>
          <p:cNvSpPr txBox="1"/>
          <p:nvPr/>
        </p:nvSpPr>
        <p:spPr>
          <a:xfrm>
            <a:off x="1803401" y="6339971"/>
            <a:ext cx="78041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https://www.usdec.org/newsroom/news-releases/news-releases/news-release-2/7/2023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F4AE17-B53B-38EC-4A26-685D752E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940" y="1464078"/>
            <a:ext cx="5198301" cy="489018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53D1BA6-3C83-48B7-9B24-EF1163D9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A21F8-34B1-C835-CF21-F828EEBC7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82" y="95542"/>
            <a:ext cx="3382208" cy="133638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2CD43E-7F6F-6BF9-97A4-7DF621149F3D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716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269185-EE38-BD15-8FF7-5252AE09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s-UY" b="1" dirty="0"/>
              <a:t>Menú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351F49-BBC8-EEC4-E10C-B89A0D6F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6"/>
            <a:ext cx="8229600" cy="4525963"/>
          </a:xfrm>
        </p:spPr>
        <p:txBody>
          <a:bodyPr/>
          <a:lstStyle/>
          <a:p>
            <a:r>
              <a:rPr lang="es-UY" b="1" dirty="0"/>
              <a:t>Federico Harte?</a:t>
            </a:r>
          </a:p>
          <a:p>
            <a:r>
              <a:rPr lang="es-UY" dirty="0"/>
              <a:t>Supuestos y mensaje final</a:t>
            </a:r>
          </a:p>
          <a:p>
            <a:r>
              <a:rPr lang="es-UY" dirty="0"/>
              <a:t>Sistema nacional de laboratorios</a:t>
            </a:r>
          </a:p>
          <a:p>
            <a:r>
              <a:rPr lang="es-UY" dirty="0" err="1"/>
              <a:t>Benchmark</a:t>
            </a:r>
            <a:r>
              <a:rPr lang="es-UY" dirty="0"/>
              <a:t>: Irlanda, EEUU, Nueva Zelanda </a:t>
            </a:r>
          </a:p>
          <a:p>
            <a:r>
              <a:rPr lang="es-UY" dirty="0" err="1"/>
              <a:t>Homework</a:t>
            </a:r>
            <a:r>
              <a:rPr lang="es-UY" dirty="0"/>
              <a:t>: tarea para el Uruguay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7FF815-96A1-F428-8AB2-F02303658417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1E5491A-E0F7-9694-4EC1-6BA503379575}"/>
              </a:ext>
            </a:extLst>
          </p:cNvPr>
          <p:cNvGrpSpPr/>
          <p:nvPr/>
        </p:nvGrpSpPr>
        <p:grpSpPr>
          <a:xfrm>
            <a:off x="1524000" y="5724144"/>
            <a:ext cx="9144000" cy="1133856"/>
            <a:chOff x="0" y="5724144"/>
            <a:chExt cx="9144000" cy="113385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8EF86D98-1CFD-E181-F85E-2CF700ABC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AE0CAE0-2D66-5267-ED28-2A0C54C50F1A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FF92DEAF-BDFF-0C88-7BEC-89A672CDFB61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887A371-1729-8713-B6FE-E215C22E5640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EC0C9F17-9003-DD81-5A72-63148FD567EF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</p:grp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E359087C-E14C-C736-8FC4-FDF68F8BC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-4811" y="5724145"/>
            <a:ext cx="1679395" cy="113395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D76ED1C-68DF-544C-E405-518544156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10522226" y="5724145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5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AB923-9C96-469B-AA42-37493C265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1269334"/>
            <a:ext cx="3146382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+mn-lt"/>
              </a:rPr>
              <a:t>Singapore HUB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B6C23C-38A9-4BA5-ADE4-5E5EBDC71AD0}"/>
              </a:ext>
            </a:extLst>
          </p:cNvPr>
          <p:cNvSpPr txBox="1"/>
          <p:nvPr/>
        </p:nvSpPr>
        <p:spPr>
          <a:xfrm>
            <a:off x="1809751" y="6525551"/>
            <a:ext cx="81438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https://blog.usdec.org/usdairyexporter/new-usdec-center-in-singapore-designed-to-serve-se-asias-growing-needs-for-us-dairy-0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EFF4E0-EC39-4AFB-96EB-88AB22E0F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393" y="2560638"/>
            <a:ext cx="5110147" cy="28850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38A63C-4985-48B6-9139-970063620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03" y="4395772"/>
            <a:ext cx="3586780" cy="1957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F10997-61F4-4205-8309-718895488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03" y="1781394"/>
            <a:ext cx="3596840" cy="2261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FFD8B-E978-7D54-4474-BFC1AF5F2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882" y="95542"/>
            <a:ext cx="3382208" cy="133638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301086-B765-9101-D305-6EFE26F33893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86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E1BDE-525F-45D6-8592-18428B00D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0" y="1911065"/>
            <a:ext cx="8795904" cy="4525963"/>
          </a:xfrm>
        </p:spPr>
        <p:txBody>
          <a:bodyPr/>
          <a:lstStyle/>
          <a:p>
            <a:r>
              <a:rPr lang="es-UY" dirty="0"/>
              <a:t>SE Asia - HUB en </a:t>
            </a:r>
            <a:r>
              <a:rPr lang="en-US" dirty="0"/>
              <a:t>Singapore</a:t>
            </a:r>
          </a:p>
          <a:p>
            <a:r>
              <a:rPr lang="es-UY" dirty="0"/>
              <a:t>TRUST – marca País</a:t>
            </a:r>
          </a:p>
          <a:p>
            <a:r>
              <a:rPr lang="es-UY" dirty="0"/>
              <a:t>Focus en productos de alto valor agregado</a:t>
            </a:r>
          </a:p>
          <a:p>
            <a:r>
              <a:rPr lang="es-UY" dirty="0"/>
              <a:t>“</a:t>
            </a:r>
            <a:r>
              <a:rPr lang="es-UY" dirty="0" err="1"/>
              <a:t>The</a:t>
            </a:r>
            <a:r>
              <a:rPr lang="es-UY" dirty="0"/>
              <a:t> </a:t>
            </a:r>
            <a:r>
              <a:rPr lang="es-UY" dirty="0" err="1"/>
              <a:t>next</a:t>
            </a:r>
            <a:r>
              <a:rPr lang="es-UY" dirty="0"/>
              <a:t> 5%” – exportación a 20% por volumen </a:t>
            </a:r>
          </a:p>
          <a:p>
            <a:r>
              <a:rPr lang="es-UY" dirty="0"/>
              <a:t>Diferenciación del queso americano, “</a:t>
            </a:r>
            <a:r>
              <a:rPr lang="es-UY" dirty="0" err="1"/>
              <a:t>consumer-centric</a:t>
            </a:r>
            <a:r>
              <a:rPr lang="es-UY" dirty="0"/>
              <a:t> </a:t>
            </a:r>
            <a:r>
              <a:rPr lang="es-UY" dirty="0" err="1"/>
              <a:t>cheese</a:t>
            </a:r>
            <a:r>
              <a:rPr lang="es-UY" dirty="0"/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5B8F6-8D6F-B1B5-AE59-5D185DBF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882" y="95542"/>
            <a:ext cx="3382208" cy="13363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005E16-DC32-B1E0-8376-B3D63D621E24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0B5A8C5-FF9F-422C-B2AC-C521DBA03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0" t="7578" r="12134" b="6533"/>
          <a:stretch/>
        </p:blipFill>
        <p:spPr>
          <a:xfrm>
            <a:off x="7849824" y="77353"/>
            <a:ext cx="2755830" cy="293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4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D363BF-E827-4853-8F95-205B3E394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178" y="2884834"/>
            <a:ext cx="1703784" cy="809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7BA64B-FFE0-4B04-BE13-E30F8DB12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332" y="2692280"/>
            <a:ext cx="2576244" cy="1055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CC07EB-F8C7-4CCE-8591-4052F6BA2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072" y="2961290"/>
            <a:ext cx="2928938" cy="1157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D62018-1365-4B21-88FB-5619E520A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6989" y="4418411"/>
            <a:ext cx="1885629" cy="9358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ADF383-0DE7-4CEC-9B7F-D5F094621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137" y="4330673"/>
            <a:ext cx="3043238" cy="9358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39C50E-1749-4C2C-AE3E-CA6273F4ED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1654" y="4287809"/>
            <a:ext cx="3386138" cy="97869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5198336-8EE2-48B6-A2CC-3A34F2A14302}"/>
              </a:ext>
            </a:extLst>
          </p:cNvPr>
          <p:cNvCxnSpPr>
            <a:cxnSpLocks/>
          </p:cNvCxnSpPr>
          <p:nvPr/>
        </p:nvCxnSpPr>
        <p:spPr>
          <a:xfrm flipH="1">
            <a:off x="3705635" y="3429000"/>
            <a:ext cx="4768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EA8EA8-9563-4D1B-B67F-EA71FE315E4B}"/>
              </a:ext>
            </a:extLst>
          </p:cNvPr>
          <p:cNvCxnSpPr>
            <a:cxnSpLocks/>
          </p:cNvCxnSpPr>
          <p:nvPr/>
        </p:nvCxnSpPr>
        <p:spPr>
          <a:xfrm>
            <a:off x="2540423" y="3681466"/>
            <a:ext cx="0" cy="844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E6E487-C238-4A20-9907-B87706277213}"/>
              </a:ext>
            </a:extLst>
          </p:cNvPr>
          <p:cNvCxnSpPr>
            <a:cxnSpLocks/>
          </p:cNvCxnSpPr>
          <p:nvPr/>
        </p:nvCxnSpPr>
        <p:spPr>
          <a:xfrm>
            <a:off x="2966087" y="3719644"/>
            <a:ext cx="1150949" cy="585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57B478-7F10-4514-BFC7-8F6A4719FDB5}"/>
              </a:ext>
            </a:extLst>
          </p:cNvPr>
          <p:cNvCxnSpPr>
            <a:cxnSpLocks/>
          </p:cNvCxnSpPr>
          <p:nvPr/>
        </p:nvCxnSpPr>
        <p:spPr>
          <a:xfrm>
            <a:off x="3301921" y="3694272"/>
            <a:ext cx="3996548" cy="611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8816A1-200E-420E-9332-AD308641CA5B}"/>
              </a:ext>
            </a:extLst>
          </p:cNvPr>
          <p:cNvCxnSpPr>
            <a:cxnSpLocks/>
          </p:cNvCxnSpPr>
          <p:nvPr/>
        </p:nvCxnSpPr>
        <p:spPr>
          <a:xfrm>
            <a:off x="7000923" y="3417024"/>
            <a:ext cx="506136" cy="11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D3B08E35-2118-CBFE-2A8C-90726B58E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Dairy Management Inc.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C2DBDB-8F62-14BB-F531-5D14D3996249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702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12488-07B1-4C39-95F0-7C0BC4584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9938" y="1521574"/>
            <a:ext cx="3571876" cy="3263504"/>
          </a:xfrm>
        </p:spPr>
        <p:txBody>
          <a:bodyPr/>
          <a:lstStyle/>
          <a:p>
            <a:r>
              <a:rPr lang="es-UY" dirty="0"/>
              <a:t>El Sistema escolar consume 7% del volumen total de leche fluida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B4624-92EB-4F59-961C-0ED998F88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19" y="381949"/>
            <a:ext cx="3386138" cy="978694"/>
          </a:xfrm>
          <a:prstGeom prst="rect">
            <a:avLst/>
          </a:prstGeom>
        </p:spPr>
      </p:pic>
      <p:pic>
        <p:nvPicPr>
          <p:cNvPr id="8" name="Picture 7" descr="Text, whiteboard&#10;&#10;Description automatically generated">
            <a:extLst>
              <a:ext uri="{FF2B5EF4-FFF2-40B4-BE49-F238E27FC236}">
                <a16:creationId xmlns:a16="http://schemas.microsoft.com/office/drawing/2014/main" id="{DF8646DF-AF48-4ACB-BC63-EB89F5700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234" y="4557714"/>
            <a:ext cx="2129423" cy="212942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DE3705-71E3-42F6-ACD1-D47E408B7CE4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2606D6C-C269-975D-7622-7BED3F0632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5301104"/>
              </p:ext>
            </p:extLst>
          </p:nvPr>
        </p:nvGraphicFramePr>
        <p:xfrm>
          <a:off x="1966911" y="3535473"/>
          <a:ext cx="4805496" cy="3263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352A75A9-B9A8-0FEC-1480-38E45CCC9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2407" y="1635927"/>
            <a:ext cx="3215974" cy="287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0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D7A6F-8142-42DD-9355-17271233B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Dairy Management Inc.</a:t>
            </a:r>
            <a:endParaRPr lang="en-US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D363BF-E827-4853-8F95-205B3E394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178" y="2884834"/>
            <a:ext cx="1703784" cy="809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7BA64B-FFE0-4B04-BE13-E30F8DB12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332" y="2692280"/>
            <a:ext cx="2576244" cy="105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D62018-1365-4B21-88FB-5619E520A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989" y="4418411"/>
            <a:ext cx="1885629" cy="9358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ADF383-0DE7-4CEC-9B7F-D5F094621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5137" y="4330673"/>
            <a:ext cx="3043238" cy="9358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39C50E-1749-4C2C-AE3E-CA6273F4E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654" y="4287809"/>
            <a:ext cx="3386138" cy="97869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5198336-8EE2-48B6-A2CC-3A34F2A14302}"/>
              </a:ext>
            </a:extLst>
          </p:cNvPr>
          <p:cNvCxnSpPr>
            <a:cxnSpLocks/>
          </p:cNvCxnSpPr>
          <p:nvPr/>
        </p:nvCxnSpPr>
        <p:spPr>
          <a:xfrm flipH="1">
            <a:off x="3705635" y="3429000"/>
            <a:ext cx="4768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EA8EA8-9563-4D1B-B67F-EA71FE315E4B}"/>
              </a:ext>
            </a:extLst>
          </p:cNvPr>
          <p:cNvCxnSpPr>
            <a:cxnSpLocks/>
          </p:cNvCxnSpPr>
          <p:nvPr/>
        </p:nvCxnSpPr>
        <p:spPr>
          <a:xfrm>
            <a:off x="2540423" y="3681466"/>
            <a:ext cx="0" cy="844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E6E487-C238-4A20-9907-B87706277213}"/>
              </a:ext>
            </a:extLst>
          </p:cNvPr>
          <p:cNvCxnSpPr>
            <a:cxnSpLocks/>
          </p:cNvCxnSpPr>
          <p:nvPr/>
        </p:nvCxnSpPr>
        <p:spPr>
          <a:xfrm>
            <a:off x="2966087" y="3719644"/>
            <a:ext cx="1150949" cy="585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57B478-7F10-4514-BFC7-8F6A4719FDB5}"/>
              </a:ext>
            </a:extLst>
          </p:cNvPr>
          <p:cNvCxnSpPr>
            <a:cxnSpLocks/>
          </p:cNvCxnSpPr>
          <p:nvPr/>
        </p:nvCxnSpPr>
        <p:spPr>
          <a:xfrm>
            <a:off x="3301921" y="3694272"/>
            <a:ext cx="3996548" cy="611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A66BF1-ECA4-6382-8F5B-CA535F742CCB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42A29DD-105B-819C-53AA-91A50E899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72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51E479-7356-4F77-9A81-AA2F683DB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467" y="274241"/>
            <a:ext cx="2150269" cy="1021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296559-AB19-4A7C-8E1B-7CEAA62C0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060" y="1881712"/>
            <a:ext cx="2517950" cy="2210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FBB0C4-19AF-49AE-AF2F-DD29909B0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490" y="1881712"/>
            <a:ext cx="2625817" cy="2210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DF31B7-48E1-4947-8A97-D8D2A9C90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786" y="1881712"/>
            <a:ext cx="2629154" cy="2405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D98CE7-6F3A-43DA-84FB-0CA3926CF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304" y="359967"/>
            <a:ext cx="3043238" cy="935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A82DB4-9EEE-42EB-9459-9BE76109FC86}"/>
              </a:ext>
            </a:extLst>
          </p:cNvPr>
          <p:cNvSpPr txBox="1"/>
          <p:nvPr/>
        </p:nvSpPr>
        <p:spPr>
          <a:xfrm>
            <a:off x="2747279" y="4548327"/>
            <a:ext cx="71478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400" dirty="0"/>
              <a:t>- Monitoreo de redes sociales</a:t>
            </a:r>
          </a:p>
          <a:p>
            <a:r>
              <a:rPr lang="en-US" sz="2400" dirty="0"/>
              <a:t>- Partnerships with companies (e.g., Domino’s, Taco Bell)</a:t>
            </a:r>
          </a:p>
          <a:p>
            <a:r>
              <a:rPr lang="en-US" sz="2400" i="1" dirty="0"/>
              <a:t>- Listeria monocytogenes</a:t>
            </a:r>
          </a:p>
          <a:p>
            <a:r>
              <a:rPr lang="en-US" sz="2400" dirty="0"/>
              <a:t>- COVID impact on dairy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3AD6F50-7455-42FB-FE20-CF35431C4B97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0C33577-8AFA-6347-D760-250FD31E79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509" y="5502374"/>
            <a:ext cx="1025594" cy="1011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3C6524-74B8-A6B8-A391-514C5C178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8701" y="5318376"/>
            <a:ext cx="883371" cy="122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46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EC807-C65C-4BEC-86C8-6D5D5F475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DD996-0182-47D2-BEB1-777B42A70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600206"/>
            <a:ext cx="8382272" cy="524668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9B3F54-68B5-5000-114C-A76673C8A97E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B19DDCD-36B8-60E2-061B-C8BD780B2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100" y="204180"/>
            <a:ext cx="2205132" cy="10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5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DA169E-B8ED-611B-5B50-F2B863C29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367" y="1549977"/>
            <a:ext cx="5543180" cy="48960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99B22E-5263-799B-E8E6-B364B5F9592A}"/>
              </a:ext>
            </a:extLst>
          </p:cNvPr>
          <p:cNvSpPr txBox="1"/>
          <p:nvPr/>
        </p:nvSpPr>
        <p:spPr>
          <a:xfrm>
            <a:off x="2026321" y="6480699"/>
            <a:ext cx="713568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http://researchsubmission.nationaldairycouncil.org/ActiveCalls/Pages/default.aspx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B54781-1D4C-B700-F7BF-44732D305B2B}"/>
              </a:ext>
            </a:extLst>
          </p:cNvPr>
          <p:cNvCxnSpPr>
            <a:cxnSpLocks/>
          </p:cNvCxnSpPr>
          <p:nvPr/>
        </p:nvCxnSpPr>
        <p:spPr>
          <a:xfrm>
            <a:off x="5143124" y="1797627"/>
            <a:ext cx="241337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81DC80-1F34-DC38-443F-C421F53201F6}"/>
              </a:ext>
            </a:extLst>
          </p:cNvPr>
          <p:cNvCxnSpPr>
            <a:cxnSpLocks/>
          </p:cNvCxnSpPr>
          <p:nvPr/>
        </p:nvCxnSpPr>
        <p:spPr>
          <a:xfrm>
            <a:off x="5143124" y="2330450"/>
            <a:ext cx="12132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23F7B1-D3F3-BBC6-A3D5-741FF9B0760B}"/>
              </a:ext>
            </a:extLst>
          </p:cNvPr>
          <p:cNvCxnSpPr>
            <a:cxnSpLocks/>
          </p:cNvCxnSpPr>
          <p:nvPr/>
        </p:nvCxnSpPr>
        <p:spPr>
          <a:xfrm>
            <a:off x="5143124" y="3309505"/>
            <a:ext cx="365797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7D2A63-4E39-19BC-BEBD-DDE16BA3CBA6}"/>
              </a:ext>
            </a:extLst>
          </p:cNvPr>
          <p:cNvCxnSpPr>
            <a:cxnSpLocks/>
          </p:cNvCxnSpPr>
          <p:nvPr/>
        </p:nvCxnSpPr>
        <p:spPr>
          <a:xfrm>
            <a:off x="5143124" y="4841009"/>
            <a:ext cx="22165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6F6A5A-19A0-A418-2282-D6468E5B8AB4}"/>
              </a:ext>
            </a:extLst>
          </p:cNvPr>
          <p:cNvCxnSpPr>
            <a:cxnSpLocks/>
          </p:cNvCxnSpPr>
          <p:nvPr/>
        </p:nvCxnSpPr>
        <p:spPr>
          <a:xfrm>
            <a:off x="5143124" y="4307032"/>
            <a:ext cx="11497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147C2F-BDCE-E0E3-3EED-11B8DD6F95B9}"/>
              </a:ext>
            </a:extLst>
          </p:cNvPr>
          <p:cNvCxnSpPr>
            <a:cxnSpLocks/>
          </p:cNvCxnSpPr>
          <p:nvPr/>
        </p:nvCxnSpPr>
        <p:spPr>
          <a:xfrm>
            <a:off x="5143124" y="5392882"/>
            <a:ext cx="90207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6691B2-508B-455F-09C2-560BB0FDDEF9}"/>
              </a:ext>
            </a:extLst>
          </p:cNvPr>
          <p:cNvCxnSpPr>
            <a:cxnSpLocks/>
          </p:cNvCxnSpPr>
          <p:nvPr/>
        </p:nvCxnSpPr>
        <p:spPr>
          <a:xfrm>
            <a:off x="5143124" y="6153150"/>
            <a:ext cx="10989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72C052D-D6E4-88D4-F1B1-7A3ECFBCFECF}"/>
              </a:ext>
            </a:extLst>
          </p:cNvPr>
          <p:cNvSpPr txBox="1"/>
          <p:nvPr/>
        </p:nvSpPr>
        <p:spPr>
          <a:xfrm>
            <a:off x="1771453" y="3136613"/>
            <a:ext cx="2899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/>
              <a:t>Llamado </a:t>
            </a:r>
            <a:r>
              <a:rPr lang="en-US" sz="3200" dirty="0"/>
              <a:t>2022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80A4A6-A55F-DF9A-975B-F6E500A4C5B5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D08FB10-859F-C47A-9137-D66D16864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100" y="204180"/>
            <a:ext cx="2205132" cy="10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75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595B95-B3D8-47EF-9358-DDF7E3308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889" y="1611319"/>
            <a:ext cx="6819554" cy="4892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A1A8F2-856E-4E2B-80F5-441DEE93FF34}"/>
              </a:ext>
            </a:extLst>
          </p:cNvPr>
          <p:cNvSpPr txBox="1"/>
          <p:nvPr/>
        </p:nvSpPr>
        <p:spPr>
          <a:xfrm>
            <a:off x="2886076" y="6503749"/>
            <a:ext cx="694372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http://researchsubmission.nationaldairycouncil.org/Pages/FundedResearch.aspx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874B66-B357-76AF-DB24-021D96952A99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C6F11EA-7A63-90CA-17EB-824A765F5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100" y="204180"/>
            <a:ext cx="2205132" cy="10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79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BB370-C1D0-4481-8926-552722990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2567C-79BF-486C-A4AD-CDAE9CDB7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537" y="1531112"/>
            <a:ext cx="7035839" cy="4997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E1DA3-0B7B-4F41-849E-6CEC013C566D}"/>
              </a:ext>
            </a:extLst>
          </p:cNvPr>
          <p:cNvSpPr txBox="1"/>
          <p:nvPr/>
        </p:nvSpPr>
        <p:spPr>
          <a:xfrm>
            <a:off x="1981200" y="6433321"/>
            <a:ext cx="83029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linkClick r:id="rId3"/>
              </a:rPr>
              <a:t>http://researchsubmission.nationaldairycouncil.org/Documents/DMI%20NDC%20ResearchBrochure_2019_FNL.pdf</a:t>
            </a: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8B26848-F31D-8E7A-CDA7-9985F0E78C7B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44742A3-9CB4-E8B6-B7AB-F62DB3DA0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100" y="204180"/>
            <a:ext cx="2205132" cy="10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25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onservapedia.com/images/3/39/America_map.jpg">
            <a:hlinkClick r:id="rId2"/>
            <a:extLst>
              <a:ext uri="{FF2B5EF4-FFF2-40B4-BE49-F238E27FC236}">
                <a16:creationId xmlns:a16="http://schemas.microsoft.com/office/drawing/2014/main" id="{8DA4C966-3955-B42A-A767-F60F0166D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50" y="304800"/>
            <a:ext cx="5297333" cy="624840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79AAD057-0C38-0F82-4156-620F04AB8A8A}"/>
              </a:ext>
            </a:extLst>
          </p:cNvPr>
          <p:cNvSpPr/>
          <p:nvPr/>
        </p:nvSpPr>
        <p:spPr>
          <a:xfrm>
            <a:off x="4834218" y="2892058"/>
            <a:ext cx="1725882" cy="2268279"/>
          </a:xfrm>
          <a:custGeom>
            <a:avLst/>
            <a:gdLst>
              <a:gd name="connsiteX0" fmla="*/ 0 w 1725882"/>
              <a:gd name="connsiteY0" fmla="*/ 0 h 2268279"/>
              <a:gd name="connsiteX1" fmla="*/ 1481470 w 1725882"/>
              <a:gd name="connsiteY1" fmla="*/ 1488558 h 2268279"/>
              <a:gd name="connsiteX2" fmla="*/ 1708298 w 1725882"/>
              <a:gd name="connsiteY2" fmla="*/ 2268279 h 22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5882" h="2268279">
                <a:moveTo>
                  <a:pt x="0" y="0"/>
                </a:moveTo>
                <a:cubicBezTo>
                  <a:pt x="598377" y="555256"/>
                  <a:pt x="1196754" y="1110512"/>
                  <a:pt x="1481470" y="1488558"/>
                </a:cubicBezTo>
                <a:cubicBezTo>
                  <a:pt x="1766186" y="1866604"/>
                  <a:pt x="1737242" y="2067441"/>
                  <a:pt x="1708298" y="2268279"/>
                </a:cubicBezTo>
              </a:path>
            </a:pathLst>
          </a:custGeom>
          <a:noFill/>
          <a:ln w="25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9B3933-346D-DC92-05D7-9E1EA3CA578B}"/>
              </a:ext>
            </a:extLst>
          </p:cNvPr>
          <p:cNvCxnSpPr>
            <a:stCxn id="5" idx="2"/>
          </p:cNvCxnSpPr>
          <p:nvPr/>
        </p:nvCxnSpPr>
        <p:spPr>
          <a:xfrm flipH="1" flipV="1">
            <a:off x="4834218" y="2892058"/>
            <a:ext cx="1708298" cy="226827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11">
            <a:extLst>
              <a:ext uri="{FF2B5EF4-FFF2-40B4-BE49-F238E27FC236}">
                <a16:creationId xmlns:a16="http://schemas.microsoft.com/office/drawing/2014/main" id="{55D355D5-7CDC-579C-34F9-DB6AFBA0A12B}"/>
              </a:ext>
            </a:extLst>
          </p:cNvPr>
          <p:cNvSpPr/>
          <p:nvPr/>
        </p:nvSpPr>
        <p:spPr>
          <a:xfrm>
            <a:off x="3856918" y="1786270"/>
            <a:ext cx="2671423" cy="3388242"/>
          </a:xfrm>
          <a:custGeom>
            <a:avLst/>
            <a:gdLst>
              <a:gd name="connsiteX0" fmla="*/ 2671423 w 2671423"/>
              <a:gd name="connsiteY0" fmla="*/ 3388242 h 3388242"/>
              <a:gd name="connsiteX1" fmla="*/ 112521 w 2671423"/>
              <a:gd name="connsiteY1" fmla="*/ 694660 h 3388242"/>
              <a:gd name="connsiteX2" fmla="*/ 693767 w 2671423"/>
              <a:gd name="connsiteY2" fmla="*/ 0 h 338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1423" h="3388242">
                <a:moveTo>
                  <a:pt x="2671423" y="3388242"/>
                </a:moveTo>
                <a:cubicBezTo>
                  <a:pt x="1556776" y="2323804"/>
                  <a:pt x="442130" y="1259367"/>
                  <a:pt x="112521" y="694660"/>
                </a:cubicBezTo>
                <a:cubicBezTo>
                  <a:pt x="-217088" y="129953"/>
                  <a:pt x="238339" y="64976"/>
                  <a:pt x="693767" y="0"/>
                </a:cubicBezTo>
              </a:path>
            </a:pathLst>
          </a:custGeom>
          <a:noFill/>
          <a:ln w="254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418F7F3E-5575-EF9A-F88C-CE54531D3A1E}"/>
              </a:ext>
            </a:extLst>
          </p:cNvPr>
          <p:cNvSpPr/>
          <p:nvPr/>
        </p:nvSpPr>
        <p:spPr>
          <a:xfrm>
            <a:off x="3902946" y="1732788"/>
            <a:ext cx="2639570" cy="3441724"/>
          </a:xfrm>
          <a:custGeom>
            <a:avLst/>
            <a:gdLst>
              <a:gd name="connsiteX0" fmla="*/ 612295 w 2639570"/>
              <a:gd name="connsiteY0" fmla="*/ 96012 h 3441724"/>
              <a:gd name="connsiteX1" fmla="*/ 123198 w 2639570"/>
              <a:gd name="connsiteY1" fmla="*/ 422077 h 3441724"/>
              <a:gd name="connsiteX2" fmla="*/ 2625393 w 2639570"/>
              <a:gd name="connsiteY2" fmla="*/ 3441724 h 3441724"/>
              <a:gd name="connsiteX3" fmla="*/ 2625393 w 2639570"/>
              <a:gd name="connsiteY3" fmla="*/ 3441724 h 3441724"/>
              <a:gd name="connsiteX4" fmla="*/ 2639570 w 2639570"/>
              <a:gd name="connsiteY4" fmla="*/ 3441724 h 344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9570" h="3441724">
                <a:moveTo>
                  <a:pt x="612295" y="96012"/>
                </a:moveTo>
                <a:cubicBezTo>
                  <a:pt x="199988" y="-19765"/>
                  <a:pt x="-212318" y="-135542"/>
                  <a:pt x="123198" y="422077"/>
                </a:cubicBezTo>
                <a:cubicBezTo>
                  <a:pt x="458714" y="979696"/>
                  <a:pt x="2625393" y="3441724"/>
                  <a:pt x="2625393" y="3441724"/>
                </a:cubicBezTo>
                <a:lnTo>
                  <a:pt x="2625393" y="3441724"/>
                </a:lnTo>
                <a:lnTo>
                  <a:pt x="2639570" y="3441724"/>
                </a:lnTo>
              </a:path>
            </a:pathLst>
          </a:custGeom>
          <a:noFill/>
          <a:ln w="254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CFDB148D-C4C7-236F-E25C-B8C5428F827D}"/>
              </a:ext>
            </a:extLst>
          </p:cNvPr>
          <p:cNvSpPr/>
          <p:nvPr/>
        </p:nvSpPr>
        <p:spPr>
          <a:xfrm>
            <a:off x="5344583" y="2275369"/>
            <a:ext cx="1428117" cy="2906233"/>
          </a:xfrm>
          <a:custGeom>
            <a:avLst/>
            <a:gdLst>
              <a:gd name="connsiteX0" fmla="*/ 1190846 w 1428117"/>
              <a:gd name="connsiteY0" fmla="*/ 2906233 h 2906233"/>
              <a:gd name="connsiteX1" fmla="*/ 1339702 w 1428117"/>
              <a:gd name="connsiteY1" fmla="*/ 2232838 h 2906233"/>
              <a:gd name="connsiteX2" fmla="*/ 0 w 1428117"/>
              <a:gd name="connsiteY2" fmla="*/ 0 h 2906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8117" h="2906233">
                <a:moveTo>
                  <a:pt x="1190846" y="2906233"/>
                </a:moveTo>
                <a:cubicBezTo>
                  <a:pt x="1364511" y="2811721"/>
                  <a:pt x="1538176" y="2717210"/>
                  <a:pt x="1339702" y="2232838"/>
                </a:cubicBezTo>
                <a:cubicBezTo>
                  <a:pt x="1141228" y="1748466"/>
                  <a:pt x="570614" y="874233"/>
                  <a:pt x="0" y="0"/>
                </a:cubicBezTo>
              </a:path>
            </a:pathLst>
          </a:custGeom>
          <a:noFill/>
          <a:ln w="2540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0A3101-407B-D0D0-6925-1DF483859A4F}"/>
              </a:ext>
            </a:extLst>
          </p:cNvPr>
          <p:cNvCxnSpPr/>
          <p:nvPr/>
        </p:nvCxnSpPr>
        <p:spPr>
          <a:xfrm flipV="1">
            <a:off x="5344581" y="2133600"/>
            <a:ext cx="458972" cy="1417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B1FE5C6-B3D9-E69A-25A7-D1CDD6A427E4}"/>
              </a:ext>
            </a:extLst>
          </p:cNvPr>
          <p:cNvSpPr txBox="1"/>
          <p:nvPr/>
        </p:nvSpPr>
        <p:spPr>
          <a:xfrm>
            <a:off x="5471458" y="2278637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U. Tennessee, 2005-2014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A33E37-4DC1-3BEA-5997-0EE70F970A1D}"/>
              </a:ext>
            </a:extLst>
          </p:cNvPr>
          <p:cNvSpPr txBox="1"/>
          <p:nvPr/>
        </p:nvSpPr>
        <p:spPr>
          <a:xfrm>
            <a:off x="5734417" y="1852807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Penn State, 2014-2023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9BBB1B-6E0C-6B11-FC37-1C56FF11B338}"/>
              </a:ext>
            </a:extLst>
          </p:cNvPr>
          <p:cNvSpPr txBox="1"/>
          <p:nvPr/>
        </p:nvSpPr>
        <p:spPr>
          <a:xfrm>
            <a:off x="3477950" y="1455791"/>
            <a:ext cx="2380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PhD @ Washington State U.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20BFBB-A960-EE81-76AB-BAD15B8254AF}"/>
              </a:ext>
            </a:extLst>
          </p:cNvPr>
          <p:cNvSpPr txBox="1"/>
          <p:nvPr/>
        </p:nvSpPr>
        <p:spPr>
          <a:xfrm>
            <a:off x="6295954" y="5274438"/>
            <a:ext cx="2380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BSc in Ag Engineering</a:t>
            </a:r>
          </a:p>
          <a:p>
            <a:r>
              <a:rPr lang="en-US" sz="1200" b="1" dirty="0"/>
              <a:t>U. of Uruguay</a:t>
            </a: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7A451779-00CD-0793-FE36-1CFA68352BD8}"/>
              </a:ext>
            </a:extLst>
          </p:cNvPr>
          <p:cNvSpPr/>
          <p:nvPr/>
        </p:nvSpPr>
        <p:spPr>
          <a:xfrm>
            <a:off x="5757708" y="2116752"/>
            <a:ext cx="1728328" cy="3033233"/>
          </a:xfrm>
          <a:custGeom>
            <a:avLst/>
            <a:gdLst>
              <a:gd name="connsiteX0" fmla="*/ 1190846 w 1428117"/>
              <a:gd name="connsiteY0" fmla="*/ 2906233 h 2906233"/>
              <a:gd name="connsiteX1" fmla="*/ 1339702 w 1428117"/>
              <a:gd name="connsiteY1" fmla="*/ 2232838 h 2906233"/>
              <a:gd name="connsiteX2" fmla="*/ 0 w 1428117"/>
              <a:gd name="connsiteY2" fmla="*/ 0 h 2906233"/>
              <a:gd name="connsiteX0" fmla="*/ 670483 w 1375060"/>
              <a:gd name="connsiteY0" fmla="*/ 3033233 h 3033233"/>
              <a:gd name="connsiteX1" fmla="*/ 1339702 w 1375060"/>
              <a:gd name="connsiteY1" fmla="*/ 2232838 h 3033233"/>
              <a:gd name="connsiteX2" fmla="*/ 0 w 1375060"/>
              <a:gd name="connsiteY2" fmla="*/ 0 h 303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5060" h="3033233">
                <a:moveTo>
                  <a:pt x="670483" y="3033233"/>
                </a:moveTo>
                <a:cubicBezTo>
                  <a:pt x="844148" y="2938721"/>
                  <a:pt x="1538176" y="2717210"/>
                  <a:pt x="1339702" y="2232838"/>
                </a:cubicBezTo>
                <a:cubicBezTo>
                  <a:pt x="1141228" y="1748466"/>
                  <a:pt x="570614" y="874233"/>
                  <a:pt x="0" y="0"/>
                </a:cubicBezTo>
              </a:path>
            </a:pathLst>
          </a:custGeom>
          <a:noFill/>
          <a:ln w="25400">
            <a:solidFill>
              <a:srgbClr val="00B0F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483D9-D469-F6FB-9903-80D9D1019166}"/>
              </a:ext>
            </a:extLst>
          </p:cNvPr>
          <p:cNvSpPr txBox="1"/>
          <p:nvPr/>
        </p:nvSpPr>
        <p:spPr>
          <a:xfrm>
            <a:off x="6880835" y="4984365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UTEC, La Paz, 2017-2023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C04AEC-19D6-227D-C8EF-1B6C718F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565" y="1716707"/>
            <a:ext cx="813200" cy="8261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0A4013-C87D-5BCB-EAF6-8C970A7DF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234" y="1915520"/>
            <a:ext cx="672179" cy="6516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20784B-E4DB-DFB3-9116-FAB3D97B8C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1525" r="22301" b="39332"/>
          <a:stretch/>
        </p:blipFill>
        <p:spPr>
          <a:xfrm>
            <a:off x="7336010" y="1659500"/>
            <a:ext cx="992894" cy="6917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48DB8B-2EBE-D5EC-9161-38CCCEBE9D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326" y="5060102"/>
            <a:ext cx="942975" cy="1000125"/>
          </a:xfrm>
          <a:prstGeom prst="rect">
            <a:avLst/>
          </a:prstGeom>
        </p:spPr>
      </p:pic>
      <p:pic>
        <p:nvPicPr>
          <p:cNvPr id="21" name="Content Placeholder 19">
            <a:extLst>
              <a:ext uri="{FF2B5EF4-FFF2-40B4-BE49-F238E27FC236}">
                <a16:creationId xmlns:a16="http://schemas.microsoft.com/office/drawing/2014/main" id="{88742DA4-279A-6658-D498-415AF12C7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7587466" y="4359461"/>
            <a:ext cx="1101984" cy="562677"/>
          </a:xfrm>
        </p:spPr>
      </p:pic>
    </p:spTree>
    <p:extLst>
      <p:ext uri="{BB962C8B-B14F-4D97-AF65-F5344CB8AC3E}">
        <p14:creationId xmlns:p14="http://schemas.microsoft.com/office/powerpoint/2010/main" val="51596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/>
      <p:bldP spid="12" grpId="0"/>
      <p:bldP spid="13" grpId="0"/>
      <p:bldP spid="14" grpId="0"/>
      <p:bldP spid="15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269185-EE38-BD15-8FF7-5252AE09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s-UY" b="1" dirty="0"/>
              <a:t>Menú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351F49-BBC8-EEC4-E10C-B89A0D6F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6"/>
            <a:ext cx="8229600" cy="4525963"/>
          </a:xfrm>
        </p:spPr>
        <p:txBody>
          <a:bodyPr/>
          <a:lstStyle/>
          <a:p>
            <a:r>
              <a:rPr lang="es-UY" dirty="0"/>
              <a:t>Federico Harte?</a:t>
            </a:r>
          </a:p>
          <a:p>
            <a:r>
              <a:rPr lang="es-UY" dirty="0"/>
              <a:t>Supuestos y mensaje final</a:t>
            </a:r>
          </a:p>
          <a:p>
            <a:r>
              <a:rPr lang="es-UY" dirty="0"/>
              <a:t>Sistema nacional de laboratorios</a:t>
            </a:r>
          </a:p>
          <a:p>
            <a:r>
              <a:rPr lang="es-UY" b="1" dirty="0" err="1"/>
              <a:t>Benchmark</a:t>
            </a:r>
            <a:r>
              <a:rPr lang="es-UY" b="1" dirty="0"/>
              <a:t>: Irlanda, EEUU, Nueva Zelanda </a:t>
            </a:r>
          </a:p>
          <a:p>
            <a:r>
              <a:rPr lang="es-UY" dirty="0" err="1"/>
              <a:t>Homework</a:t>
            </a:r>
            <a:r>
              <a:rPr lang="es-UY" dirty="0"/>
              <a:t>: tarea para el Uruguay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7FF815-96A1-F428-8AB2-F02303658417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37B32A0-5F92-49BF-894C-860B5D981E84}"/>
              </a:ext>
            </a:extLst>
          </p:cNvPr>
          <p:cNvGrpSpPr/>
          <p:nvPr/>
        </p:nvGrpSpPr>
        <p:grpSpPr>
          <a:xfrm>
            <a:off x="1524000" y="5724144"/>
            <a:ext cx="9144000" cy="1133856"/>
            <a:chOff x="0" y="5724144"/>
            <a:chExt cx="9144000" cy="113385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9D01C7A2-2FFB-E588-63BF-E01994048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ABAAF6A2-48A5-8FDE-4A5F-BA2B0E96B511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936DBFE3-A192-E8A0-3751-9D8A3BBADE0F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EE485A29-8156-C7CC-8346-60743467C6A3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A6E1FA56-F583-7641-390D-5E4DECDA899C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</p:grp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ED8A3387-566B-8F6B-C75E-A54B7876E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-4811" y="5724145"/>
            <a:ext cx="1679395" cy="113395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43005B4-32C5-EEE1-8C10-E725F6A23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10522226" y="5724145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12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9F44C-308C-DEC5-743B-0A3184B9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Irlanda</a:t>
            </a:r>
            <a:r>
              <a:rPr lang="en-US" b="1" dirty="0">
                <a:latin typeface="+mn-lt"/>
              </a:rPr>
              <a:t> (2020)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BCA444-A684-A45C-A732-0277FF078BC4}"/>
              </a:ext>
            </a:extLst>
          </p:cNvPr>
          <p:cNvSpPr txBox="1"/>
          <p:nvPr/>
        </p:nvSpPr>
        <p:spPr>
          <a:xfrm>
            <a:off x="7165974" y="2223978"/>
            <a:ext cx="2470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3000" dirty="0"/>
              <a:t>Irlanda,</a:t>
            </a:r>
          </a:p>
          <a:p>
            <a:r>
              <a:rPr lang="es-UY" sz="3000" dirty="0"/>
              <a:t>Exportaciones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6550ED-4854-346E-804E-A9A2DE9C4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633" y="3772036"/>
            <a:ext cx="5502034" cy="2224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3AAD6D-B138-A922-A864-9A7A51FD3E7E}"/>
              </a:ext>
            </a:extLst>
          </p:cNvPr>
          <p:cNvSpPr txBox="1"/>
          <p:nvPr/>
        </p:nvSpPr>
        <p:spPr>
          <a:xfrm>
            <a:off x="7133386" y="4366600"/>
            <a:ext cx="23841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3000" dirty="0"/>
              <a:t>Uruguay, </a:t>
            </a:r>
          </a:p>
          <a:p>
            <a:r>
              <a:rPr lang="es-UY" sz="3000" dirty="0"/>
              <a:t>Exportaciones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C7F7F3-9C5A-AD4D-B5F9-4FB2EEAFB7B3}"/>
              </a:ext>
            </a:extLst>
          </p:cNvPr>
          <p:cNvSpPr txBox="1"/>
          <p:nvPr/>
        </p:nvSpPr>
        <p:spPr>
          <a:xfrm>
            <a:off x="8330707" y="1449422"/>
            <a:ext cx="263137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https://atlas.cid.harvard.edu/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F9E675-A361-09F5-922E-C1BE22F9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306" y="6033861"/>
            <a:ext cx="7167085" cy="79117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FDF8D2-5FA1-F6C6-2FF0-5D7C7B31FE32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8A8A46F-33EC-9AE9-F1CA-EF494532D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634" y="1589848"/>
            <a:ext cx="5501959" cy="2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270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13B5A1-17F5-4E36-959B-05BA94B2B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9" t="15618" r="3657" b="9376"/>
          <a:stretch/>
        </p:blipFill>
        <p:spPr>
          <a:xfrm>
            <a:off x="2152650" y="2047265"/>
            <a:ext cx="7629522" cy="3860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FA7682-ACB5-E0C9-ED4A-E7FB5B4C7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53" t="31250" r="2711" b="19336"/>
          <a:stretch/>
        </p:blipFill>
        <p:spPr>
          <a:xfrm>
            <a:off x="6877885" y="2440380"/>
            <a:ext cx="2858571" cy="677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2A5EAD-5993-B353-118D-942110464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76" t="25704" r="58301" b="46250"/>
          <a:stretch/>
        </p:blipFill>
        <p:spPr>
          <a:xfrm>
            <a:off x="2969895" y="2313282"/>
            <a:ext cx="2472398" cy="562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758051-39C5-E729-8C5B-D48702A36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76" t="25704" r="43122" b="46250"/>
          <a:stretch/>
        </p:blipFill>
        <p:spPr>
          <a:xfrm>
            <a:off x="2969896" y="3118143"/>
            <a:ext cx="1628775" cy="562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476030-4284-A3FC-7FD8-00ACD034E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712" y="3883071"/>
            <a:ext cx="1380173" cy="5711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53EC65-EC62-2A18-566C-711A9EEB9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891" y="4588722"/>
            <a:ext cx="959924" cy="7095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A23AF2-CD0D-631A-55B7-F2064E765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115" y="4615790"/>
            <a:ext cx="1660996" cy="677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1C21004-D90C-690A-8AF6-707CEB00E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s-UY" b="1" dirty="0">
                <a:latin typeface="+mn-lt"/>
              </a:rPr>
              <a:t>Irlanda </a:t>
            </a:r>
            <a:r>
              <a:rPr lang="es-UY" dirty="0">
                <a:latin typeface="+mn-lt"/>
              </a:rPr>
              <a:t>– </a:t>
            </a:r>
            <a:r>
              <a:rPr lang="es-UY" u="sng" dirty="0">
                <a:latin typeface="+mn-lt"/>
              </a:rPr>
              <a:t>énfasis en lácteos</a:t>
            </a:r>
            <a:endParaRPr lang="es-UY" dirty="0">
              <a:latin typeface="+mn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786E9A-09E4-BEC9-A249-A3FC88179B59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41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36914-DB69-0DC5-5671-0A3D1086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Food Research Centers @ Teagasc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7DCA0-DBC2-3EF4-2263-77E2AB346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0" i="0" dirty="0">
              <a:effectLst/>
              <a:latin typeface="Lato" panose="020F0502020204030203" pitchFamily="34" charset="0"/>
            </a:endParaRPr>
          </a:p>
          <a:p>
            <a:endParaRPr lang="en-US" b="0" i="0" dirty="0"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10E24-6305-59AF-A27A-285D603CA3EF}"/>
              </a:ext>
            </a:extLst>
          </p:cNvPr>
          <p:cNvSpPr txBox="1"/>
          <p:nvPr/>
        </p:nvSpPr>
        <p:spPr>
          <a:xfrm>
            <a:off x="2215568" y="2364936"/>
            <a:ext cx="4572000" cy="1777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latin typeface="CaeciliaLTStd-Light"/>
              </a:rPr>
              <a:t>Two centers: Moorepark and </a:t>
            </a:r>
            <a:r>
              <a:rPr lang="en-US" sz="1500" b="1" dirty="0" err="1">
                <a:latin typeface="CaeciliaLTStd-Light"/>
              </a:rPr>
              <a:t>Ashtown</a:t>
            </a:r>
            <a:endParaRPr lang="en-US" sz="1500" b="1" dirty="0">
              <a:latin typeface="CaeciliaLTStd-Light"/>
            </a:endParaRPr>
          </a:p>
          <a:p>
            <a:pPr algn="l"/>
            <a:endParaRPr lang="en-US" sz="1350" b="1" dirty="0">
              <a:latin typeface="CaeciliaLTStd-Light"/>
            </a:endParaRPr>
          </a:p>
          <a:p>
            <a:pPr algn="l"/>
            <a:r>
              <a:rPr lang="en-US" sz="1350" b="1" dirty="0">
                <a:latin typeface="CaeciliaLTStd-Light"/>
              </a:rPr>
              <a:t>Five areas</a:t>
            </a:r>
          </a:p>
          <a:p>
            <a:pPr algn="l"/>
            <a:r>
              <a:rPr lang="en-US" sz="1350" dirty="0">
                <a:latin typeface="CaeciliaLTStd-Light"/>
              </a:rPr>
              <a:t>1. Food Biosciences</a:t>
            </a:r>
          </a:p>
          <a:p>
            <a:pPr algn="l"/>
            <a:r>
              <a:rPr lang="en-US" sz="1350" dirty="0">
                <a:latin typeface="CaeciliaLTStd-Light"/>
              </a:rPr>
              <a:t>2. Food Chemistry and Technology</a:t>
            </a:r>
          </a:p>
          <a:p>
            <a:pPr algn="l"/>
            <a:r>
              <a:rPr lang="en-US" sz="1350" dirty="0">
                <a:latin typeface="CaeciliaLTStd-Light"/>
              </a:rPr>
              <a:t>3. Food Safety</a:t>
            </a:r>
          </a:p>
          <a:p>
            <a:pPr algn="l"/>
            <a:r>
              <a:rPr lang="en-US" sz="1350" dirty="0">
                <a:latin typeface="CaeciliaLTStd-Light"/>
              </a:rPr>
              <a:t>4. Food Quality &amp; Sensory Science</a:t>
            </a:r>
          </a:p>
          <a:p>
            <a:pPr algn="l"/>
            <a:r>
              <a:rPr lang="en-US" sz="1350" dirty="0">
                <a:latin typeface="CaeciliaLTStd-Light"/>
              </a:rPr>
              <a:t>5. Food Industry Development</a:t>
            </a:r>
            <a:endParaRPr 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75CAD-C6C0-F3E8-F571-3FDD82D701EC}"/>
              </a:ext>
            </a:extLst>
          </p:cNvPr>
          <p:cNvSpPr txBox="1"/>
          <p:nvPr/>
        </p:nvSpPr>
        <p:spPr>
          <a:xfrm>
            <a:off x="2215569" y="4508059"/>
            <a:ext cx="378042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350" b="1" dirty="0">
                <a:latin typeface="CaeciliaLTStd-Light"/>
              </a:rPr>
              <a:t>The primary focus of the Teagasc Food Research Centre at Moorepark is Dairy research.</a:t>
            </a:r>
            <a:endParaRPr lang="en-US" sz="135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624E2-22BF-3399-FBDE-21C4A07DA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910" y="1715018"/>
            <a:ext cx="2304259" cy="900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C2E80D-D187-F66C-FDFD-5E441B90C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374874"/>
            <a:ext cx="1803903" cy="2355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44795F-A465-70B4-41DC-34B7A09DDD40}"/>
              </a:ext>
            </a:extLst>
          </p:cNvPr>
          <p:cNvSpPr txBox="1"/>
          <p:nvPr/>
        </p:nvSpPr>
        <p:spPr>
          <a:xfrm>
            <a:off x="7987620" y="3155512"/>
            <a:ext cx="2506100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50" b="1" dirty="0">
                <a:solidFill>
                  <a:srgbClr val="5F6368"/>
                </a:solidFill>
                <a:latin typeface="Roboto" panose="02000000000000000000" pitchFamily="2" charset="0"/>
              </a:rPr>
              <a:t>Teagasc</a:t>
            </a:r>
            <a:r>
              <a:rPr lang="en-US" sz="1350" dirty="0">
                <a:solidFill>
                  <a:srgbClr val="4D5156"/>
                </a:solidFill>
                <a:latin typeface="Roboto" panose="02000000000000000000" pitchFamily="2" charset="0"/>
              </a:rPr>
              <a:t> is the state agency providing research, advisory and education in agriculture, horticulture, food and rural development in Ireland</a:t>
            </a:r>
            <a:endParaRPr lang="en-US" sz="135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E69878-6B75-64E5-3106-33A565C9ED1D}"/>
              </a:ext>
            </a:extLst>
          </p:cNvPr>
          <p:cNvCxnSpPr>
            <a:cxnSpLocks/>
          </p:cNvCxnSpPr>
          <p:nvPr/>
        </p:nvCxnSpPr>
        <p:spPr>
          <a:xfrm>
            <a:off x="5340037" y="2514062"/>
            <a:ext cx="2104931" cy="958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F2B1836-100F-36BC-DEE6-4BC991FBF53A}"/>
              </a:ext>
            </a:extLst>
          </p:cNvPr>
          <p:cNvCxnSpPr>
            <a:cxnSpLocks/>
          </p:cNvCxnSpPr>
          <p:nvPr/>
        </p:nvCxnSpPr>
        <p:spPr>
          <a:xfrm>
            <a:off x="4105777" y="2615264"/>
            <a:ext cx="2744708" cy="1686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1ADE858-68C8-36F7-38EE-5EC3BD715D15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07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11D09-696A-041A-065A-C61D1A8BA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9078" y="2280083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5DAEC-00FE-A90E-37D1-429FDD384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922" y="1810971"/>
            <a:ext cx="8108156" cy="481378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6FC31D7-C06E-35E2-A6BA-C2EB8E30A222}"/>
              </a:ext>
            </a:extLst>
          </p:cNvPr>
          <p:cNvSpPr/>
          <p:nvPr/>
        </p:nvSpPr>
        <p:spPr>
          <a:xfrm>
            <a:off x="7272654" y="2308057"/>
            <a:ext cx="1430324" cy="14940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96409F-8ABE-B415-6F5D-A9AEC5AEE74E}"/>
              </a:ext>
            </a:extLst>
          </p:cNvPr>
          <p:cNvSpPr/>
          <p:nvPr/>
        </p:nvSpPr>
        <p:spPr>
          <a:xfrm>
            <a:off x="7838912" y="3802156"/>
            <a:ext cx="1780563" cy="26046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B74C8B-863D-E539-BB28-E492F0E25EA4}"/>
              </a:ext>
            </a:extLst>
          </p:cNvPr>
          <p:cNvSpPr txBox="1"/>
          <p:nvPr/>
        </p:nvSpPr>
        <p:spPr>
          <a:xfrm>
            <a:off x="8495874" y="2235519"/>
            <a:ext cx="17113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Pig Research Facility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62A806-9F25-815C-5DEC-7A2254C43983}"/>
              </a:ext>
            </a:extLst>
          </p:cNvPr>
          <p:cNvSpPr txBox="1"/>
          <p:nvPr/>
        </p:nvSpPr>
        <p:spPr>
          <a:xfrm>
            <a:off x="6276462" y="5293309"/>
            <a:ext cx="17113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Animal &amp; Grassland Research Centre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171C2-9863-5F99-C895-936FAB2ADA4B}"/>
              </a:ext>
            </a:extLst>
          </p:cNvPr>
          <p:cNvSpPr txBox="1"/>
          <p:nvPr/>
        </p:nvSpPr>
        <p:spPr>
          <a:xfrm>
            <a:off x="3734498" y="4217863"/>
            <a:ext cx="25293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Moorepark Technology Limited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EC3DA03-7748-3B80-2654-029AF8D9F90D}"/>
              </a:ext>
            </a:extLst>
          </p:cNvPr>
          <p:cNvSpPr/>
          <p:nvPr/>
        </p:nvSpPr>
        <p:spPr>
          <a:xfrm>
            <a:off x="3677348" y="3252842"/>
            <a:ext cx="1011499" cy="9650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62A71C-7E3A-ECA7-EAEC-A4CA0CC491F7}"/>
              </a:ext>
            </a:extLst>
          </p:cNvPr>
          <p:cNvSpPr/>
          <p:nvPr/>
        </p:nvSpPr>
        <p:spPr>
          <a:xfrm rot="2525595">
            <a:off x="2745680" y="2297145"/>
            <a:ext cx="1063613" cy="19852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6620AE-699D-D42D-559E-8513EEE8086C}"/>
              </a:ext>
            </a:extLst>
          </p:cNvPr>
          <p:cNvSpPr txBox="1"/>
          <p:nvPr/>
        </p:nvSpPr>
        <p:spPr>
          <a:xfrm>
            <a:off x="4036007" y="2490849"/>
            <a:ext cx="252938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Food Research Center</a:t>
            </a:r>
          </a:p>
          <a:p>
            <a:r>
              <a:rPr lang="en-US" sz="1350" dirty="0">
                <a:solidFill>
                  <a:schemeClr val="bg1"/>
                </a:solidFill>
              </a:rPr>
              <a:t>National Food Innovation Hub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36D3673-9E0B-17B8-7652-362240ACA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l"/>
            <a:r>
              <a:rPr lang="en-US" b="1" dirty="0"/>
              <a:t>Teagasc Moorepark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DF549F-9E17-EEF0-8944-2B8011BE7D92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17A9D3D-F6F7-04AE-14B4-7B5FFE0FB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604" y="319819"/>
            <a:ext cx="2732196" cy="10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33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CD1CC-0DD0-CCA6-7D42-BFDDAAE78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UY" dirty="0"/>
              <a:t>Plantas piloto de 5,000 m</a:t>
            </a:r>
            <a:r>
              <a:rPr lang="es-UY" baseline="30000" dirty="0"/>
              <a:t>2</a:t>
            </a:r>
          </a:p>
          <a:p>
            <a:pPr lvl="1"/>
            <a:r>
              <a:rPr lang="es-UY" dirty="0"/>
              <a:t>Teagasc, con participación de la industria láctea</a:t>
            </a:r>
          </a:p>
          <a:p>
            <a:pPr lvl="1"/>
            <a:r>
              <a:rPr lang="es-UY" dirty="0"/>
              <a:t>El centro del negocio es la renta de la planta piloto por empresas e instituciones de investigación</a:t>
            </a:r>
          </a:p>
          <a:p>
            <a:pPr lvl="1"/>
            <a:endParaRPr lang="es-UY" dirty="0"/>
          </a:p>
          <a:p>
            <a:pPr lvl="1"/>
            <a:endParaRPr lang="es-UY" dirty="0"/>
          </a:p>
          <a:p>
            <a:pPr lvl="1"/>
            <a:endParaRPr lang="es-UY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7A60F-D905-2494-04A4-E6710F9C9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450" y="3676996"/>
            <a:ext cx="5283917" cy="2832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748394-2DC9-EA2D-6675-141BE4E6C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4356992"/>
            <a:ext cx="2772979" cy="10833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12081E7-831D-2024-2D4A-5FF63A160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l"/>
            <a:r>
              <a:rPr lang="en-US" b="1" dirty="0"/>
              <a:t>Moorepark technology center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3EEAA7-8C3D-2E6A-D16C-FCCE10CC8857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651BB55-00DE-3AE8-CFC5-D385CA4F20F8}"/>
              </a:ext>
            </a:extLst>
          </p:cNvPr>
          <p:cNvSpPr txBox="1"/>
          <p:nvPr/>
        </p:nvSpPr>
        <p:spPr>
          <a:xfrm>
            <a:off x="1909739" y="619549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UY" dirty="0"/>
              <a:t>https://www.moorepark.ie/</a:t>
            </a:r>
          </a:p>
        </p:txBody>
      </p:sp>
    </p:spTree>
    <p:extLst>
      <p:ext uri="{BB962C8B-B14F-4D97-AF65-F5344CB8AC3E}">
        <p14:creationId xmlns:p14="http://schemas.microsoft.com/office/powerpoint/2010/main" val="14831117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CD1CC-0DD0-CCA6-7D42-BFDDAAE78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Lato" panose="020F0502020204030203" pitchFamily="34" charset="0"/>
              </a:rPr>
              <a:t>Clear Whey Natural Cheese: </a:t>
            </a:r>
            <a:r>
              <a:rPr lang="es-UY" b="0" i="0" dirty="0">
                <a:effectLst/>
                <a:latin typeface="Lato" panose="020F0502020204030203" pitchFamily="34" charset="0"/>
              </a:rPr>
              <a:t>permite la coloración del queso sin colorear el suero</a:t>
            </a:r>
          </a:p>
          <a:p>
            <a:pPr lvl="1"/>
            <a:endParaRPr lang="es-UY" dirty="0"/>
          </a:p>
          <a:p>
            <a:pPr lvl="1"/>
            <a:endParaRPr lang="es-UY" dirty="0"/>
          </a:p>
          <a:p>
            <a:pPr lvl="1"/>
            <a:endParaRPr lang="es-UY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2081E7-831D-2024-2D4A-5FF63A160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l"/>
            <a:r>
              <a:rPr lang="en-US" b="1" dirty="0"/>
              <a:t>The National Food Innovation Hub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3EEAA7-8C3D-2E6A-D16C-FCCE10CC8857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651BB55-00DE-3AE8-CFC5-D385CA4F20F8}"/>
              </a:ext>
            </a:extLst>
          </p:cNvPr>
          <p:cNvSpPr txBox="1"/>
          <p:nvPr/>
        </p:nvSpPr>
        <p:spPr>
          <a:xfrm>
            <a:off x="1909739" y="6195496"/>
            <a:ext cx="8580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UY" dirty="0"/>
              <a:t>https://www.teagasc.ie/food/research-infrastructure/food-innovation-hub/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A51A64-20B6-5DBE-99E9-1FEB6C3FA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697678"/>
            <a:ext cx="3617471" cy="11655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502E54-288A-5B14-C22A-CF119B91E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202" y="4045752"/>
            <a:ext cx="4336651" cy="1805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2865CC-5B1E-A7BB-347C-67B4D4577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39" y="3429001"/>
            <a:ext cx="2772979" cy="10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7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CD1CC-0DD0-CCA6-7D42-BFDDAAE78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Science Foundation Ireland: </a:t>
            </a:r>
          </a:p>
          <a:p>
            <a:pPr marL="0" indent="0">
              <a:buNone/>
            </a:pPr>
            <a:r>
              <a:rPr lang="es-UY" dirty="0"/>
              <a:t>€40M por 5 años </a:t>
            </a:r>
          </a:p>
          <a:p>
            <a:pPr marL="0" indent="0">
              <a:buNone/>
            </a:pPr>
            <a:r>
              <a:rPr lang="es-UY" dirty="0"/>
              <a:t>Alojado en Teagasc-Moorepark.</a:t>
            </a:r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r>
              <a:rPr lang="es-UY" dirty="0"/>
              <a:t>Objetivo Maximizar le eficiencia y efectividad de la toda la cadena láctea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3EEAA7-8C3D-2E6A-D16C-FCCE10CC8857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3B8A47A-A340-FDD7-0451-6B4E6B0D1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134627"/>
            <a:ext cx="2628900" cy="1677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F39163-2BDC-DBD4-77D5-64A3D061DAD4}"/>
              </a:ext>
            </a:extLst>
          </p:cNvPr>
          <p:cNvSpPr txBox="1"/>
          <p:nvPr/>
        </p:nvSpPr>
        <p:spPr>
          <a:xfrm>
            <a:off x="7518400" y="6263474"/>
            <a:ext cx="2982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https://www.vistamilk.ie/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F83474-9862-1EE5-550B-744FFE5BF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006" y="1877261"/>
            <a:ext cx="2851306" cy="22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3EEAA7-8C3D-2E6A-D16C-FCCE10CC8857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3B8A47A-A340-FDD7-0451-6B4E6B0D1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134627"/>
            <a:ext cx="2628900" cy="1677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7F98D-66AD-20A3-3B87-223140A82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82"/>
          <a:stretch/>
        </p:blipFill>
        <p:spPr>
          <a:xfrm>
            <a:off x="1898316" y="1811890"/>
            <a:ext cx="8579185" cy="477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570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3EEAA7-8C3D-2E6A-D16C-FCCE10CC8857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D3D5DB-8314-0B08-D40C-4E551DAFB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s-UY" dirty="0"/>
          </a:p>
          <a:p>
            <a:r>
              <a:rPr lang="es-UY" dirty="0"/>
              <a:t>Enterprise </a:t>
            </a:r>
            <a:r>
              <a:rPr lang="es-UY" dirty="0" err="1"/>
              <a:t>Ireland</a:t>
            </a:r>
            <a:r>
              <a:rPr lang="es-UY" dirty="0"/>
              <a:t> (</a:t>
            </a:r>
            <a:r>
              <a:rPr lang="es-UY" dirty="0" err="1"/>
              <a:t>Ireland</a:t>
            </a:r>
            <a:r>
              <a:rPr lang="es-UY" dirty="0"/>
              <a:t> and EU </a:t>
            </a:r>
            <a:r>
              <a:rPr lang="es-UY" dirty="0" err="1"/>
              <a:t>funds</a:t>
            </a:r>
            <a:r>
              <a:rPr lang="es-UY" dirty="0"/>
              <a:t>)</a:t>
            </a:r>
          </a:p>
          <a:p>
            <a:r>
              <a:rPr lang="es-UY" dirty="0"/>
              <a:t>€20M por 5 años</a:t>
            </a:r>
          </a:p>
          <a:p>
            <a:r>
              <a:rPr lang="es-UY" dirty="0"/>
              <a:t>Alojado en la Universidad de Limerick</a:t>
            </a:r>
          </a:p>
          <a:p>
            <a:endParaRPr lang="es-UY" dirty="0"/>
          </a:p>
          <a:p>
            <a:endParaRPr lang="es-UY" dirty="0"/>
          </a:p>
          <a:p>
            <a:endParaRPr lang="es-UY" dirty="0"/>
          </a:p>
          <a:p>
            <a:r>
              <a:rPr lang="es-UY" dirty="0"/>
              <a:t>Centro de excelencia para investigación e innovación en procesos</a:t>
            </a:r>
          </a:p>
          <a:p>
            <a:endParaRPr lang="es-UY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7B9455E-93CD-9B00-12A6-A0CC3259F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7" b="17219"/>
          <a:stretch/>
        </p:blipFill>
        <p:spPr bwMode="auto">
          <a:xfrm>
            <a:off x="4297900" y="294583"/>
            <a:ext cx="3362740" cy="142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6B589E-8BD9-031D-8990-D02CFEEAD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060" y="3552418"/>
            <a:ext cx="8546741" cy="15885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16EB73-10BA-6996-8F9B-147054ECCC86}"/>
              </a:ext>
            </a:extLst>
          </p:cNvPr>
          <p:cNvSpPr txBox="1"/>
          <p:nvPr/>
        </p:nvSpPr>
        <p:spPr>
          <a:xfrm>
            <a:off x="1901916" y="6309360"/>
            <a:ext cx="25380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/>
              <a:t>https://www.dptc.ie/</a:t>
            </a:r>
          </a:p>
        </p:txBody>
      </p:sp>
    </p:spTree>
    <p:extLst>
      <p:ext uri="{BB962C8B-B14F-4D97-AF65-F5344CB8AC3E}">
        <p14:creationId xmlns:p14="http://schemas.microsoft.com/office/powerpoint/2010/main" val="1435810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ilding exterior-1">
            <a:extLst>
              <a:ext uri="{FF2B5EF4-FFF2-40B4-BE49-F238E27FC236}">
                <a16:creationId xmlns:a16="http://schemas.microsoft.com/office/drawing/2014/main" id="{61017470-AFE3-4AA8-8993-AA943CC66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57" b="24861"/>
          <a:stretch/>
        </p:blipFill>
        <p:spPr bwMode="auto">
          <a:xfrm>
            <a:off x="7258194" y="1651217"/>
            <a:ext cx="3137548" cy="157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AB3DCC-4739-946D-CAA4-002E8CE9E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Y" dirty="0"/>
              <a:t>120 estudiantes de carrera</a:t>
            </a:r>
          </a:p>
          <a:p>
            <a:r>
              <a:rPr lang="es-UY" dirty="0"/>
              <a:t>50 estudiantes postgrado</a:t>
            </a:r>
          </a:p>
          <a:p>
            <a:r>
              <a:rPr lang="es-UY" dirty="0"/>
              <a:t>23 profesores</a:t>
            </a:r>
          </a:p>
          <a:p>
            <a:r>
              <a:rPr lang="en-US" dirty="0">
                <a:hlinkClick r:id="rId4"/>
              </a:rPr>
              <a:t>https://foodscience.psu.edu/</a:t>
            </a:r>
            <a:endParaRPr lang="es-UY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8DDD450-D218-9504-CDBF-C53FBF5C0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630" y="4111801"/>
            <a:ext cx="3850002" cy="229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G_1534_dry2-kk-0407">
            <a:extLst>
              <a:ext uri="{FF2B5EF4-FFF2-40B4-BE49-F238E27FC236}">
                <a16:creationId xmlns:a16="http://schemas.microsoft.com/office/drawing/2014/main" id="{BBE5537B-887F-3738-62A8-936C5D66D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58" y="4044840"/>
            <a:ext cx="3704684" cy="246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52330B-07CF-FEA5-D70E-6E8469B9E678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5CEAA296-038F-9DF6-484B-864918BD5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l"/>
            <a:r>
              <a:rPr lang="es-UY" b="1" dirty="0"/>
              <a:t>Ciencia de alimentos </a:t>
            </a:r>
            <a:r>
              <a:rPr lang="en-US" b="1" dirty="0"/>
              <a:t>@ PSU</a:t>
            </a:r>
            <a:endParaRPr lang="es-UY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C6B6C8-4085-AE1C-0B54-F756AB2E52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1525" r="22301" b="39332"/>
          <a:stretch/>
        </p:blipFill>
        <p:spPr>
          <a:xfrm>
            <a:off x="8781768" y="169608"/>
            <a:ext cx="1613974" cy="11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CD1CC-0DD0-CCA6-7D42-BFDDAAE78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UY" b="1" dirty="0" err="1"/>
              <a:t>Dairy</a:t>
            </a:r>
            <a:r>
              <a:rPr lang="es-UY" b="1" dirty="0"/>
              <a:t> </a:t>
            </a:r>
            <a:r>
              <a:rPr lang="es-UY" b="1" dirty="0" err="1"/>
              <a:t>levy</a:t>
            </a:r>
            <a:endParaRPr lang="es-UY" b="1" dirty="0"/>
          </a:p>
          <a:p>
            <a:pPr marL="0" indent="0">
              <a:buNone/>
            </a:pPr>
            <a:r>
              <a:rPr lang="es-UY" sz="2800" dirty="0"/>
              <a:t>	€2M para investigación en producción a Teagasc</a:t>
            </a:r>
          </a:p>
          <a:p>
            <a:pPr marL="0" indent="0">
              <a:buNone/>
            </a:pPr>
            <a:r>
              <a:rPr lang="es-UY" b="1" dirty="0" err="1"/>
              <a:t>Horizon</a:t>
            </a:r>
            <a:r>
              <a:rPr lang="es-UY" b="1" dirty="0"/>
              <a:t> </a:t>
            </a:r>
            <a:r>
              <a:rPr lang="es-UY" b="1" dirty="0" err="1"/>
              <a:t>Europe</a:t>
            </a:r>
            <a:r>
              <a:rPr lang="es-UY" b="1" dirty="0"/>
              <a:t> (EU </a:t>
            </a:r>
            <a:r>
              <a:rPr lang="es-UY" b="1" dirty="0" err="1"/>
              <a:t>funds</a:t>
            </a:r>
            <a:r>
              <a:rPr lang="es-UY" b="1" dirty="0"/>
              <a:t>)</a:t>
            </a:r>
          </a:p>
          <a:p>
            <a:pPr marL="0" indent="0">
              <a:buNone/>
            </a:pPr>
            <a:r>
              <a:rPr lang="es-UY" sz="2800" dirty="0"/>
              <a:t>	€ 95.5 </a:t>
            </a:r>
            <a:r>
              <a:rPr lang="es-UY" sz="2800" dirty="0" err="1"/>
              <a:t>Billion</a:t>
            </a:r>
            <a:endParaRPr lang="es-UY" sz="2800" dirty="0"/>
          </a:p>
          <a:p>
            <a:pPr marL="0" indent="0">
              <a:buNone/>
            </a:pPr>
            <a:r>
              <a:rPr lang="es-UY" b="1" dirty="0"/>
              <a:t>Subsidios directos (</a:t>
            </a:r>
            <a:r>
              <a:rPr lang="es-UY" b="1" dirty="0" err="1"/>
              <a:t>Ireland</a:t>
            </a:r>
            <a:r>
              <a:rPr lang="es-UY" b="1" dirty="0"/>
              <a:t> and EU </a:t>
            </a:r>
            <a:r>
              <a:rPr lang="es-UY" b="1" dirty="0" err="1"/>
              <a:t>funds</a:t>
            </a:r>
            <a:r>
              <a:rPr lang="es-UY" b="1" dirty="0"/>
              <a:t>)</a:t>
            </a:r>
          </a:p>
          <a:p>
            <a:pPr marL="400041" lvl="1" indent="0">
              <a:buNone/>
            </a:pPr>
            <a:r>
              <a:rPr lang="es-UY" sz="2400" dirty="0"/>
              <a:t>Las </a:t>
            </a:r>
            <a:r>
              <a:rPr lang="es-UY" sz="2400" dirty="0" err="1"/>
              <a:t>inversions</a:t>
            </a:r>
            <a:r>
              <a:rPr lang="es-UY" sz="2400" dirty="0"/>
              <a:t> en acero (secado spray para </a:t>
            </a:r>
            <a:r>
              <a:rPr lang="es-UY" sz="2400" dirty="0" err="1"/>
              <a:t>Glanbia</a:t>
            </a:r>
            <a:r>
              <a:rPr lang="es-UY" sz="2400" dirty="0"/>
              <a:t>, Kerry, </a:t>
            </a:r>
            <a:r>
              <a:rPr lang="es-UY" sz="2400" dirty="0" err="1"/>
              <a:t>Dairygold</a:t>
            </a:r>
            <a:r>
              <a:rPr lang="es-UY" sz="2400" dirty="0"/>
              <a:t>) son subsidiadas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2081E7-831D-2024-2D4A-5FF63A160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l"/>
            <a:r>
              <a:rPr lang="en-US" b="1" dirty="0" err="1"/>
              <a:t>Otros</a:t>
            </a:r>
            <a:r>
              <a:rPr lang="en-US" b="1" dirty="0"/>
              <a:t> </a:t>
            </a:r>
            <a:r>
              <a:rPr lang="en-US" b="1" dirty="0" err="1"/>
              <a:t>soportes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3EEAA7-8C3D-2E6A-D16C-FCCE10CC8857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2486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269185-EE38-BD15-8FF7-5252AE09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s-UY" b="1" dirty="0"/>
              <a:t>Menú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351F49-BBC8-EEC4-E10C-B89A0D6F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6"/>
            <a:ext cx="8229600" cy="4525963"/>
          </a:xfrm>
        </p:spPr>
        <p:txBody>
          <a:bodyPr/>
          <a:lstStyle/>
          <a:p>
            <a:r>
              <a:rPr lang="es-UY" dirty="0"/>
              <a:t>Federico Harte?</a:t>
            </a:r>
          </a:p>
          <a:p>
            <a:r>
              <a:rPr lang="es-UY" dirty="0"/>
              <a:t>Supuestos y mensaje final</a:t>
            </a:r>
          </a:p>
          <a:p>
            <a:r>
              <a:rPr lang="es-UY" dirty="0"/>
              <a:t>Sistema nacional de laboratorios</a:t>
            </a:r>
          </a:p>
          <a:p>
            <a:r>
              <a:rPr lang="es-UY" b="1" dirty="0" err="1"/>
              <a:t>Benchmark</a:t>
            </a:r>
            <a:r>
              <a:rPr lang="es-UY" b="1" dirty="0"/>
              <a:t>: Irlanda, EEUU, Nueva Zelanda </a:t>
            </a:r>
          </a:p>
          <a:p>
            <a:r>
              <a:rPr lang="es-UY" dirty="0" err="1"/>
              <a:t>Homework</a:t>
            </a:r>
            <a:r>
              <a:rPr lang="es-UY" dirty="0"/>
              <a:t>: tarea para el Uruguay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7FF815-96A1-F428-8AB2-F02303658417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66AF7A0-A91E-BBED-5517-C7ADF0F644F7}"/>
              </a:ext>
            </a:extLst>
          </p:cNvPr>
          <p:cNvGrpSpPr/>
          <p:nvPr/>
        </p:nvGrpSpPr>
        <p:grpSpPr>
          <a:xfrm>
            <a:off x="1524000" y="5724144"/>
            <a:ext cx="9144000" cy="1133856"/>
            <a:chOff x="0" y="5724144"/>
            <a:chExt cx="9144000" cy="113385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5BA380A-1D2C-0D47-DD01-A4E2D853E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C286C06C-CD31-37E7-D8B7-04F784B33258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8B3D6F93-3B35-5A68-BC3C-4D164233CD22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246EBE6-76F4-A853-015E-CDDC2A8F659C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5CC8C3AA-BFC4-D245-DEE1-8C197E33797C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</p:grp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84872971-25D6-F9A2-A17E-BDC6D8489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-4811" y="5724145"/>
            <a:ext cx="1679395" cy="113395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3CB618A-DC81-0210-C263-EBD10F50C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10522226" y="5724145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428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9F44C-308C-DEC5-743B-0A3184B9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Nueva </a:t>
            </a:r>
            <a:r>
              <a:rPr lang="en-US" b="1" dirty="0" err="1">
                <a:latin typeface="+mn-lt"/>
              </a:rPr>
              <a:t>Zelanda</a:t>
            </a:r>
            <a:r>
              <a:rPr lang="en-US" b="1" dirty="0">
                <a:latin typeface="+mn-lt"/>
              </a:rPr>
              <a:t> (2020)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BCA444-A684-A45C-A732-0277FF078BC4}"/>
              </a:ext>
            </a:extLst>
          </p:cNvPr>
          <p:cNvSpPr txBox="1"/>
          <p:nvPr/>
        </p:nvSpPr>
        <p:spPr>
          <a:xfrm>
            <a:off x="7165975" y="2223978"/>
            <a:ext cx="25838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3000" dirty="0"/>
              <a:t>Nueva Zelanda,</a:t>
            </a:r>
          </a:p>
          <a:p>
            <a:r>
              <a:rPr lang="es-UY" sz="3000" dirty="0"/>
              <a:t>Exportaciones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6550ED-4854-346E-804E-A9A2DE9C4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633" y="3772036"/>
            <a:ext cx="5502034" cy="2224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3AAD6D-B138-A922-A864-9A7A51FD3E7E}"/>
              </a:ext>
            </a:extLst>
          </p:cNvPr>
          <p:cNvSpPr txBox="1"/>
          <p:nvPr/>
        </p:nvSpPr>
        <p:spPr>
          <a:xfrm>
            <a:off x="7133386" y="4366600"/>
            <a:ext cx="23841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3000" dirty="0"/>
              <a:t>Uruguay, </a:t>
            </a:r>
          </a:p>
          <a:p>
            <a:r>
              <a:rPr lang="es-UY" sz="3000" dirty="0"/>
              <a:t>Exportaciones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C7F7F3-9C5A-AD4D-B5F9-4FB2EEAFB7B3}"/>
              </a:ext>
            </a:extLst>
          </p:cNvPr>
          <p:cNvSpPr txBox="1"/>
          <p:nvPr/>
        </p:nvSpPr>
        <p:spPr>
          <a:xfrm>
            <a:off x="8330707" y="1449422"/>
            <a:ext cx="263137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https://atlas.cid.harvard.edu/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F9E675-A361-09F5-922E-C1BE22F9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306" y="6033861"/>
            <a:ext cx="7167085" cy="79117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FDF8D2-5FA1-F6C6-2FF0-5D7C7B31FE32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9A18634-C1B4-E82E-07B0-DCC089CB32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0"/>
          <a:stretch/>
        </p:blipFill>
        <p:spPr>
          <a:xfrm>
            <a:off x="1648313" y="1560992"/>
            <a:ext cx="5522354" cy="221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787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13B5A1-17F5-4E36-959B-05BA94B2B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9" t="15618" r="3657" b="9376"/>
          <a:stretch/>
        </p:blipFill>
        <p:spPr>
          <a:xfrm>
            <a:off x="2152650" y="2047265"/>
            <a:ext cx="7629522" cy="3860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AA4496-62F2-9C12-7EFA-C8126C89D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342" y="2158753"/>
            <a:ext cx="708350" cy="867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3FC1C8-7A99-C5EC-5F28-94A62E3FD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724" y="2158753"/>
            <a:ext cx="917474" cy="87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D6EEDB-B458-1A6F-6320-2ECC7A060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946" y="2404221"/>
            <a:ext cx="1955405" cy="11206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7FB31D-532D-C3EE-570B-E14D034CC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5301" y="3622687"/>
            <a:ext cx="849448" cy="2624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E08AE2-E543-79C9-88C7-20BF422D7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5301" y="3938603"/>
            <a:ext cx="867062" cy="311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2FAC66-3E0E-2D63-3AD0-9E3D2544C0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5394" y="4301616"/>
            <a:ext cx="792956" cy="5286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8BE223-C6AC-CDD1-1760-2921F92493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3937" y="4372011"/>
            <a:ext cx="1315806" cy="5286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7CC3639-24A9-9E71-B211-01A61BADBA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5419" y="3576927"/>
            <a:ext cx="1711787" cy="5321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BD400E-F88C-C198-F315-C79BF0A1FE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9305" y="4664941"/>
            <a:ext cx="1315806" cy="5321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79967D-55E9-91E6-83C4-3D0A33BC08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3752" y="4249603"/>
            <a:ext cx="1985963" cy="278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AC8901-7FEA-E4F4-C318-45EB19B12B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4217" y="3168137"/>
            <a:ext cx="1258017" cy="454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2109A8-D58C-F14A-8BA6-671B399505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9354" y="2143549"/>
            <a:ext cx="1016064" cy="46677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F05E76A-1C9C-282E-E4B3-E96178BB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s-UY" b="1" dirty="0">
                <a:latin typeface="+mn-lt"/>
              </a:rPr>
              <a:t>Nueva Zelanda </a:t>
            </a:r>
            <a:r>
              <a:rPr lang="es-UY" dirty="0">
                <a:latin typeface="+mn-lt"/>
              </a:rPr>
              <a:t>– </a:t>
            </a:r>
            <a:r>
              <a:rPr lang="es-UY" u="sng" dirty="0">
                <a:latin typeface="+mn-lt"/>
              </a:rPr>
              <a:t>énfasis en lácteos</a:t>
            </a:r>
            <a:endParaRPr lang="es-UY" dirty="0">
              <a:latin typeface="+mn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1EADBD-3A4E-A85E-7FFE-E105D7DCCF53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C378AA1-3539-930B-1BE5-F5C0A1C77A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75449" y="4636331"/>
            <a:ext cx="1511577" cy="4330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9CD691-0C9D-BADB-B3B8-0143D29A2B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3681" y="3783411"/>
            <a:ext cx="881929" cy="73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5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9C6A-5985-77E8-EAC4-608660A4F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Tertiary Education Commission (Crown Agency)</a:t>
            </a:r>
          </a:p>
          <a:p>
            <a:pPr lvl="1"/>
            <a:r>
              <a:rPr lang="en-US" dirty="0"/>
              <a:t>Centers of Research Excellence (10 centers; US$30M/year)</a:t>
            </a:r>
          </a:p>
          <a:p>
            <a:pPr lvl="1"/>
            <a:r>
              <a:rPr lang="en-US" b="1" dirty="0" err="1"/>
              <a:t>Riddet</a:t>
            </a:r>
            <a:r>
              <a:rPr lang="en-US" b="1" dirty="0"/>
              <a:t> Institute</a:t>
            </a:r>
            <a:r>
              <a:rPr lang="en-US" dirty="0"/>
              <a:t>, </a:t>
            </a:r>
            <a:r>
              <a:rPr lang="en-US" dirty="0" err="1"/>
              <a:t>alojado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Massey University (2021-2028)</a:t>
            </a:r>
          </a:p>
          <a:p>
            <a:pPr lvl="2"/>
            <a:r>
              <a:rPr lang="en-US" dirty="0"/>
              <a:t>“Future Foods in Harmony with Nature”</a:t>
            </a:r>
          </a:p>
          <a:p>
            <a:pPr lvl="3"/>
            <a:r>
              <a:rPr lang="en-US" dirty="0"/>
              <a:t>Food Structure Design and Nutrient Delivery</a:t>
            </a:r>
          </a:p>
          <a:p>
            <a:pPr lvl="3"/>
            <a:r>
              <a:rPr lang="en-US" dirty="0"/>
              <a:t>Sustainable Future Proteins</a:t>
            </a:r>
          </a:p>
          <a:p>
            <a:pPr lvl="3"/>
            <a:r>
              <a:rPr lang="en-US" dirty="0"/>
              <a:t>Transformational Technologies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4608-3145-9857-407D-EB2A1FCB0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715" y="5242866"/>
            <a:ext cx="2039488" cy="1489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4F2162-1351-9B68-031D-D392789BE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0" y="344782"/>
            <a:ext cx="2265778" cy="91029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ECE0565-A714-8D75-E837-F479AD183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l"/>
            <a:r>
              <a:rPr lang="en-US" b="1" dirty="0" err="1">
                <a:latin typeface="+mn-lt"/>
              </a:rPr>
              <a:t>Riddet</a:t>
            </a:r>
            <a:r>
              <a:rPr lang="en-US" b="1" dirty="0">
                <a:latin typeface="+mn-lt"/>
              </a:rPr>
              <a:t> Institute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E44120-A562-0D6B-7E66-DFD966241EA3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16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9C6A-5985-77E8-EAC4-608660A4F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816875"/>
            <a:ext cx="8229599" cy="326350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Ministry of Business, Innovation, and Employment</a:t>
            </a:r>
          </a:p>
          <a:p>
            <a:r>
              <a:rPr lang="en-US" dirty="0"/>
              <a:t>Seven Crown Research Institutes (CRI)</a:t>
            </a:r>
          </a:p>
          <a:p>
            <a:pPr lvl="1"/>
            <a:r>
              <a:rPr lang="en-US" dirty="0" err="1"/>
              <a:t>AgResearch</a:t>
            </a:r>
            <a:r>
              <a:rPr lang="en-US" dirty="0"/>
              <a:t> (Largest CRI, ~US$25M / year for operation)</a:t>
            </a:r>
          </a:p>
          <a:p>
            <a:pPr lvl="3"/>
            <a:r>
              <a:rPr lang="es-UY" dirty="0"/>
              <a:t>Usamos ciencia para mejorar el valor, productividad, y </a:t>
            </a:r>
            <a:r>
              <a:rPr lang="es-UY" dirty="0" err="1"/>
              <a:t>profitabilidad</a:t>
            </a:r>
            <a:r>
              <a:rPr lang="es-UY" dirty="0"/>
              <a:t> del sector pastoril, agroalimentario, y agro tecnológico en NZ</a:t>
            </a:r>
          </a:p>
          <a:p>
            <a:pPr lvl="1"/>
            <a:r>
              <a:rPr lang="en-US" dirty="0"/>
              <a:t>Plant &amp; Food Research</a:t>
            </a:r>
          </a:p>
          <a:p>
            <a:pPr lvl="3"/>
            <a:r>
              <a:rPr lang="es-UY" dirty="0"/>
              <a:t>Nuestra investigación crea alimentos saludables y nutritivos producidos por el mejor sistema agroalimentario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B0EFD-CF18-ABEB-F8B9-E703A5CBD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403" y="5262563"/>
            <a:ext cx="3363871" cy="1017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F85FB0-B420-429B-EBBB-C51F97AF5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737" y="242372"/>
            <a:ext cx="3503072" cy="1088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9BFA72-38DE-36FE-EFA4-CFC8D91E4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728" y="5166678"/>
            <a:ext cx="3503072" cy="14166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25B0D6-32FF-7606-8700-9658764F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latin typeface="+mn-lt"/>
              </a:rPr>
              <a:t>Ag Research Institute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6D2CDF-2BCE-21BD-6E91-010485F2E0DD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8959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9C6A-5985-77E8-EAC4-608660A4F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743" y="1744537"/>
            <a:ext cx="8905673" cy="3263504"/>
          </a:xfrm>
        </p:spPr>
        <p:txBody>
          <a:bodyPr/>
          <a:lstStyle/>
          <a:p>
            <a:pPr marL="457188" lvl="1" indent="0">
              <a:buNone/>
            </a:pPr>
            <a:r>
              <a:rPr lang="en-US" dirty="0"/>
              <a:t>Endeavour Fund (US$ 34 M / year)</a:t>
            </a:r>
          </a:p>
          <a:p>
            <a:pPr lvl="2"/>
            <a:r>
              <a:rPr lang="en-US" dirty="0"/>
              <a:t>Smart Ideas (US$ 11 M)</a:t>
            </a:r>
          </a:p>
          <a:p>
            <a:pPr lvl="3"/>
            <a:r>
              <a:rPr lang="en-US" dirty="0"/>
              <a:t>US$ 250 – 600 k, for a term of 2 or 3 years.</a:t>
            </a:r>
          </a:p>
          <a:p>
            <a:pPr lvl="2"/>
            <a:r>
              <a:rPr lang="en-US" dirty="0"/>
              <a:t>Research Programs (US$ 23)</a:t>
            </a:r>
          </a:p>
          <a:p>
            <a:pPr lvl="3"/>
            <a:r>
              <a:rPr lang="en-US" dirty="0"/>
              <a:t>&gt; US$ 300,000 per year for 3 to 5 years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B0EFD-CF18-ABEB-F8B9-E703A5CBD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273" y="92961"/>
            <a:ext cx="4108265" cy="1243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AE15E0-8363-F5E4-C6A9-9036FAD1F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615" r="34962"/>
          <a:stretch/>
        </p:blipFill>
        <p:spPr>
          <a:xfrm>
            <a:off x="2119312" y="5792241"/>
            <a:ext cx="6040930" cy="617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694F27-0A7B-BD72-56B5-BE0ECE891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08" r="34895" b="21002"/>
          <a:stretch/>
        </p:blipFill>
        <p:spPr>
          <a:xfrm>
            <a:off x="2271713" y="4987069"/>
            <a:ext cx="5651447" cy="6957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1E18E8-3ADD-4954-E67B-DC0032D9B4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275"/>
          <a:stretch/>
        </p:blipFill>
        <p:spPr>
          <a:xfrm>
            <a:off x="2271713" y="4028631"/>
            <a:ext cx="5806689" cy="90536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2F61289-8BB9-771D-E50B-B8193A65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l"/>
            <a:r>
              <a:rPr lang="en-US" b="1" dirty="0" err="1">
                <a:latin typeface="+mn-lt"/>
              </a:rPr>
              <a:t>Fondos</a:t>
            </a:r>
            <a:r>
              <a:rPr lang="en-US" b="1" dirty="0">
                <a:latin typeface="+mn-lt"/>
              </a:rPr>
              <a:t> Endeavor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BA9F6E-9A4A-B140-62B8-83C36F88872A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FC94470-9288-BF33-D859-03D988416261}"/>
              </a:ext>
            </a:extLst>
          </p:cNvPr>
          <p:cNvSpPr txBox="1"/>
          <p:nvPr/>
        </p:nvSpPr>
        <p:spPr>
          <a:xfrm>
            <a:off x="8382000" y="4206240"/>
            <a:ext cx="166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US$ 2.2M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959B9A-B1E2-00C3-587B-722E66DB4D5C}"/>
              </a:ext>
            </a:extLst>
          </p:cNvPr>
          <p:cNvSpPr txBox="1"/>
          <p:nvPr/>
        </p:nvSpPr>
        <p:spPr>
          <a:xfrm>
            <a:off x="8406448" y="4987068"/>
            <a:ext cx="166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US$ 6.8M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55DC98-8200-FB34-C204-31E0E6156880}"/>
              </a:ext>
            </a:extLst>
          </p:cNvPr>
          <p:cNvSpPr txBox="1"/>
          <p:nvPr/>
        </p:nvSpPr>
        <p:spPr>
          <a:xfrm>
            <a:off x="8406448" y="5841309"/>
            <a:ext cx="166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US$ 0.6M</a:t>
            </a:r>
          </a:p>
        </p:txBody>
      </p:sp>
    </p:spTree>
    <p:extLst>
      <p:ext uri="{BB962C8B-B14F-4D97-AF65-F5344CB8AC3E}">
        <p14:creationId xmlns:p14="http://schemas.microsoft.com/office/powerpoint/2010/main" val="19888115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9C6A-5985-77E8-EAC4-608660A4F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930" y="1693336"/>
            <a:ext cx="6246785" cy="3263504"/>
          </a:xfrm>
        </p:spPr>
        <p:txBody>
          <a:bodyPr/>
          <a:lstStyle/>
          <a:p>
            <a:pPr marL="457188" lvl="1" indent="0">
              <a:buNone/>
            </a:pPr>
            <a:r>
              <a:rPr lang="en-US" dirty="0"/>
              <a:t>11 National Science Challenges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B08C7-FA0F-049E-3444-17C4FCC31C7E}"/>
              </a:ext>
            </a:extLst>
          </p:cNvPr>
          <p:cNvSpPr txBox="1"/>
          <p:nvPr/>
        </p:nvSpPr>
        <p:spPr>
          <a:xfrm>
            <a:off x="2024169" y="6131178"/>
            <a:ext cx="4306174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/>
              <a:t>https://www.mbie.govt.nz/science-and-technology/science-and-innovation/funding-information-and-opportunities/investment-funds/national-science-challenges/the-11-challenges/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EA3C71-0DC4-FDA3-943C-2D3C562CF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746" y="2389627"/>
            <a:ext cx="5152830" cy="35388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94A4B9-F7AA-CF06-2C1B-E97230AAB592}"/>
              </a:ext>
            </a:extLst>
          </p:cNvPr>
          <p:cNvSpPr txBox="1"/>
          <p:nvPr/>
        </p:nvSpPr>
        <p:spPr>
          <a:xfrm>
            <a:off x="6664354" y="6108510"/>
            <a:ext cx="4003646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hlinkClick r:id="rId3"/>
              </a:rPr>
              <a:t>https://www.highvaluenutrition.co.nz/</a:t>
            </a:r>
            <a:endParaRPr lang="en-US" sz="825" dirty="0"/>
          </a:p>
          <a:p>
            <a:r>
              <a:rPr lang="en-US" sz="825" dirty="0"/>
              <a:t>https://www.highvaluenutrition.co.nz/the-science/contestables/a2_milk/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C643AB-C3F6-5ADE-6A45-EC8DF4B96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576" y="2067940"/>
            <a:ext cx="2587218" cy="2697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4BA981-97FF-7593-B7CA-010A7B06C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999" y="199288"/>
            <a:ext cx="3461539" cy="10473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65868BB-8DF1-283A-F415-52A18E3E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latin typeface="+mn-lt"/>
              </a:rPr>
              <a:t>National Science Challenge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7EF9C8-FD0E-52EF-5616-D4787F497104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6685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9C6A-5985-77E8-EAC4-608660A4F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101" y="2226469"/>
            <a:ext cx="8693151" cy="32635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Royal Society of New Zealand (independent, not-for-profit organization constituted under an Act) </a:t>
            </a:r>
          </a:p>
          <a:p>
            <a:pPr lvl="1"/>
            <a:r>
              <a:rPr lang="en-US" dirty="0"/>
              <a:t>Marsden Fund (basic research)</a:t>
            </a:r>
          </a:p>
          <a:p>
            <a:pPr lvl="2"/>
            <a:r>
              <a:rPr lang="en-US" dirty="0"/>
              <a:t>Supports excellence in science, engineering, math, social sciences and the humanities in New Zealand by providing grants for investigator-initiated research</a:t>
            </a:r>
          </a:p>
          <a:p>
            <a:pPr lvl="1"/>
            <a:r>
              <a:rPr lang="en-US" dirty="0"/>
              <a:t>Smart Ideas</a:t>
            </a:r>
          </a:p>
          <a:p>
            <a:pPr lvl="3"/>
            <a:r>
              <a:rPr lang="en-US" dirty="0"/>
              <a:t>US$ 250 – 600 k, for a term of 2 or 3 years.</a:t>
            </a:r>
          </a:p>
          <a:p>
            <a:pPr lvl="2"/>
            <a:r>
              <a:rPr lang="en-US" dirty="0"/>
              <a:t>Research Programs</a:t>
            </a:r>
          </a:p>
          <a:p>
            <a:pPr lvl="3"/>
            <a:r>
              <a:rPr lang="en-US" dirty="0"/>
              <a:t>US$ 300,000 per year for 3 to 5 years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2AD747-7A81-237C-744A-EDCE7424C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+mn-lt"/>
              </a:rPr>
              <a:t>Royal Society of NZ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A687B7-8678-9211-14EC-496BD2525F2E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9D74451-CBFE-4633-E706-A22F74C5F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87" y="217490"/>
            <a:ext cx="2311212" cy="192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507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8540E6-C54D-EF46-0DF9-5D1AC8C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840" y="1417638"/>
            <a:ext cx="3741970" cy="9931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9C6A-5985-77E8-EAC4-608660A4F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182" y="2226469"/>
            <a:ext cx="8537628" cy="32635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Ministry of Primary Industries</a:t>
            </a:r>
          </a:p>
          <a:p>
            <a:pPr lvl="1"/>
            <a:r>
              <a:rPr lang="es-UY" dirty="0"/>
              <a:t>Soporte rural </a:t>
            </a:r>
            <a:r>
              <a:rPr lang="en-US" dirty="0"/>
              <a:t>/ “Sustainable Food and Fiber Futures”</a:t>
            </a:r>
            <a:endParaRPr lang="es-UY" dirty="0"/>
          </a:p>
          <a:p>
            <a:pPr lvl="2"/>
            <a:r>
              <a:rPr lang="es-UY" u="sng" dirty="0"/>
              <a:t>Iniciativas por coinvestigadores que tienen impacto sustentable y de largo plazo</a:t>
            </a:r>
            <a:r>
              <a:rPr lang="en-US" dirty="0"/>
              <a:t>.</a:t>
            </a:r>
          </a:p>
          <a:p>
            <a:pPr lvl="2"/>
            <a:endParaRPr lang="en-US" dirty="0"/>
          </a:p>
          <a:p>
            <a:pPr lvl="2"/>
            <a:r>
              <a:rPr lang="es-UY" dirty="0"/>
              <a:t>Inversión en proyectos para el sector lácteo (producción y procesamiento)</a:t>
            </a:r>
          </a:p>
          <a:p>
            <a:pPr lvl="3"/>
            <a:r>
              <a:rPr lang="en-US" dirty="0"/>
              <a:t>MPI: US$ 24 M</a:t>
            </a:r>
          </a:p>
          <a:p>
            <a:pPr lvl="3"/>
            <a:r>
              <a:rPr lang="en-US" dirty="0"/>
              <a:t>Investor: US$ 37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56E811-EC61-03D8-D99B-856B9EA2FB29}"/>
              </a:ext>
            </a:extLst>
          </p:cNvPr>
          <p:cNvSpPr txBox="1"/>
          <p:nvPr/>
        </p:nvSpPr>
        <p:spPr>
          <a:xfrm>
            <a:off x="1827185" y="6171846"/>
            <a:ext cx="85376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https://www.mpi.govt.nz/funding-rural-support/sustainable-food-fibre-futures/current-sff-futures-projects/sff-futures-projects-dairy/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FE8957-1C07-0FEE-E595-5A618BA7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Sustainable Food and Fiber Futures</a:t>
            </a:r>
            <a:endParaRPr lang="en-US" b="1" dirty="0">
              <a:latin typeface="+mn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B15141-3EDE-F216-B707-E58A4124CF10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385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711A9C-2439-66A9-D2A1-4ED1883FE7DA}"/>
              </a:ext>
            </a:extLst>
          </p:cNvPr>
          <p:cNvCxnSpPr/>
          <p:nvPr/>
        </p:nvCxnSpPr>
        <p:spPr>
          <a:xfrm>
            <a:off x="2152650" y="2049384"/>
            <a:ext cx="5677728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E6CC-5855-780C-E1D2-BC031477C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214315"/>
            <a:ext cx="8229600" cy="4525963"/>
          </a:xfrm>
        </p:spPr>
        <p:txBody>
          <a:bodyPr>
            <a:normAutofit/>
          </a:bodyPr>
          <a:lstStyle/>
          <a:p>
            <a:endParaRPr lang="es-UY" sz="2800" dirty="0">
              <a:hlinkClick r:id="rId2"/>
            </a:endParaRPr>
          </a:p>
          <a:p>
            <a:r>
              <a:rPr lang="es-UY" sz="2800" dirty="0">
                <a:hlinkClick r:id="rId2"/>
              </a:rPr>
              <a:t>https://creamery.psu.edu/</a:t>
            </a:r>
            <a:endParaRPr lang="es-UY" sz="2800" dirty="0"/>
          </a:p>
          <a:p>
            <a:r>
              <a:rPr lang="es-UY" sz="2800" dirty="0"/>
              <a:t>Mayor planta láctea universitaria en EEUU</a:t>
            </a:r>
          </a:p>
          <a:p>
            <a:r>
              <a:rPr lang="es-UY" sz="2800" dirty="0"/>
              <a:t>90% de la leche proviene del tambo de PSU</a:t>
            </a:r>
          </a:p>
          <a:p>
            <a:endParaRPr lang="es-UY" sz="2800" dirty="0"/>
          </a:p>
          <a:p>
            <a:endParaRPr lang="es-UY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C3F63-66CD-64E4-5229-919CEC8D5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50" y="602795"/>
            <a:ext cx="4200095" cy="1283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16CF7D-C237-037A-C6E3-9989BAAA4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604" y="4973316"/>
            <a:ext cx="6520070" cy="1493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45C47E-A234-D2B1-5EB5-D73BACC88D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6"/>
          <a:stretch/>
        </p:blipFill>
        <p:spPr>
          <a:xfrm>
            <a:off x="7093418" y="846139"/>
            <a:ext cx="3574582" cy="2214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49009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D12F8A-4D37-B5BC-18A5-D12FBFD16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942" y="2300909"/>
            <a:ext cx="5518258" cy="40117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9C6A-5985-77E8-EAC4-608660A4F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797248"/>
            <a:ext cx="6845408" cy="3263504"/>
          </a:xfrm>
        </p:spPr>
        <p:txBody>
          <a:bodyPr/>
          <a:lstStyle/>
          <a:p>
            <a:pPr marL="457188" lvl="1" indent="0">
              <a:buNone/>
            </a:pPr>
            <a:r>
              <a:rPr lang="en-US" dirty="0"/>
              <a:t>Support technology driven start ups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56E811-EC61-03D8-D99B-856B9EA2FB29}"/>
              </a:ext>
            </a:extLst>
          </p:cNvPr>
          <p:cNvSpPr txBox="1"/>
          <p:nvPr/>
        </p:nvSpPr>
        <p:spPr>
          <a:xfrm>
            <a:off x="1864230" y="6357758"/>
            <a:ext cx="85376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https://www.callaghaninnovation.govt.nz/grants/phd-cream-innovation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8EE58-CA35-18DE-AACE-295A4B889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044" y="225029"/>
            <a:ext cx="3989912" cy="11429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7C5EC5-903E-C3BA-611F-FE6AEE202348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75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9C6A-5985-77E8-EAC4-608660A4F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2501" y="1737104"/>
            <a:ext cx="7946996" cy="3263504"/>
          </a:xfrm>
        </p:spPr>
        <p:txBody>
          <a:bodyPr/>
          <a:lstStyle/>
          <a:p>
            <a:r>
              <a:rPr lang="en-US" dirty="0"/>
              <a:t>Fonterra Research and Development Center in Palmerston </a:t>
            </a:r>
          </a:p>
          <a:p>
            <a:pPr lvl="1"/>
            <a:r>
              <a:rPr lang="en-US" dirty="0"/>
              <a:t>280 scientific and technical staff (over 130 PhD)</a:t>
            </a:r>
          </a:p>
          <a:p>
            <a:pPr lvl="2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6DB7DB-9C8F-63B8-A534-4541C9074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74" y="3429000"/>
            <a:ext cx="7315051" cy="275909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6C9447-4CA5-C425-445C-CEB51534B12A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A49304F0-F071-F84B-A241-C14B0DF3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3FBC2A-C18C-7D01-1E36-1C20F89FA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712" y="141023"/>
            <a:ext cx="2551751" cy="14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29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269185-EE38-BD15-8FF7-5252AE09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s-UY" b="1" dirty="0"/>
              <a:t>Menú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351F49-BBC8-EEC4-E10C-B89A0D6F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6"/>
            <a:ext cx="8229600" cy="4525963"/>
          </a:xfrm>
        </p:spPr>
        <p:txBody>
          <a:bodyPr/>
          <a:lstStyle/>
          <a:p>
            <a:r>
              <a:rPr lang="es-UY" dirty="0"/>
              <a:t>Federico Harte?</a:t>
            </a:r>
          </a:p>
          <a:p>
            <a:r>
              <a:rPr lang="es-UY" dirty="0"/>
              <a:t>Supuestos y mensaje final</a:t>
            </a:r>
          </a:p>
          <a:p>
            <a:r>
              <a:rPr lang="es-UY" dirty="0"/>
              <a:t>Sistema nacional de laboratorios</a:t>
            </a:r>
          </a:p>
          <a:p>
            <a:r>
              <a:rPr lang="es-UY" dirty="0" err="1"/>
              <a:t>Benchmark</a:t>
            </a:r>
            <a:r>
              <a:rPr lang="es-UY" dirty="0"/>
              <a:t>: Irlanda, EEUU, Nueva Zelanda </a:t>
            </a:r>
          </a:p>
          <a:p>
            <a:r>
              <a:rPr lang="es-UY" b="1" dirty="0" err="1"/>
              <a:t>Homework</a:t>
            </a:r>
            <a:r>
              <a:rPr lang="es-UY" b="1" dirty="0"/>
              <a:t>: tarea para el Uruguay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7FF815-96A1-F428-8AB2-F02303658417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457743D-DB28-E304-9AE7-EFB20B5084F4}"/>
              </a:ext>
            </a:extLst>
          </p:cNvPr>
          <p:cNvGrpSpPr/>
          <p:nvPr/>
        </p:nvGrpSpPr>
        <p:grpSpPr>
          <a:xfrm>
            <a:off x="1524000" y="5724144"/>
            <a:ext cx="9144000" cy="1133856"/>
            <a:chOff x="0" y="5724144"/>
            <a:chExt cx="9144000" cy="113385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87B8A4F-73FE-A72A-5E0E-1B6136479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A8DECDC0-B535-D999-1028-2A741062547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298E3985-DCE5-9106-B65C-97CE39BCF203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38A0CFD1-DBEE-D1F1-D636-B5354DB71707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A020D95F-9246-8C63-D59D-F7FB2FBA63D5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</p:grp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C5C5E70F-765A-08E4-5968-025A17405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-4811" y="5724145"/>
            <a:ext cx="1679395" cy="113395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2C0D083-DF8E-AAB9-6CA0-3C831ABDA8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10522226" y="5724145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846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34C54-D2B0-4183-953A-E7D9713E1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117" y="1797248"/>
            <a:ext cx="7886700" cy="4844621"/>
          </a:xfrm>
        </p:spPr>
        <p:txBody>
          <a:bodyPr>
            <a:normAutofit/>
          </a:bodyPr>
          <a:lstStyle/>
          <a:p>
            <a:r>
              <a:rPr lang="es-UY" dirty="0"/>
              <a:t>Reconocer faltantes y promover el cambio</a:t>
            </a:r>
          </a:p>
          <a:p>
            <a:endParaRPr lang="es-UY" dirty="0"/>
          </a:p>
          <a:p>
            <a:endParaRPr lang="es-UY" dirty="0"/>
          </a:p>
          <a:p>
            <a:endParaRPr lang="es-UY" dirty="0"/>
          </a:p>
          <a:p>
            <a:endParaRPr lang="es-UY" dirty="0"/>
          </a:p>
          <a:p>
            <a:endParaRPr lang="es-UY" dirty="0"/>
          </a:p>
          <a:p>
            <a:endParaRPr lang="es-AR" dirty="0"/>
          </a:p>
          <a:p>
            <a:r>
              <a:rPr lang="es-AR" dirty="0"/>
              <a:t>Creación de estructuras y fondos</a:t>
            </a:r>
            <a:endParaRPr lang="es-UY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7CCE49-7EA1-EDC9-A15B-0A854823B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Homework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5A7F5E-9BEE-CF19-B319-6E6ED035E466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F0E2CC8-CC0B-D569-464F-845AF274C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9" t="15618" r="3657" b="9376"/>
          <a:stretch/>
        </p:blipFill>
        <p:spPr>
          <a:xfrm>
            <a:off x="3062566" y="2697554"/>
            <a:ext cx="5849105" cy="2959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325760-1DC7-42FF-2185-245466234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038" y="3652434"/>
            <a:ext cx="690356" cy="425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0C9577-85CD-C3FC-D249-E896B60D7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039" y="3272443"/>
            <a:ext cx="574925" cy="222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B57694-7A50-1CBC-0236-AA6BDBC58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623" y="2777402"/>
            <a:ext cx="904803" cy="337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188F9C-BCCC-6278-CB61-6D13AF102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6916" y="3031070"/>
            <a:ext cx="1364057" cy="705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7E903F-6E9A-2003-B195-DBB7F1C34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6986" y="3837323"/>
            <a:ext cx="338133" cy="400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CA921E-46F9-B261-F7AD-86469524EF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6697" y="4310517"/>
            <a:ext cx="705876" cy="275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9879AD-F31D-8B3A-3283-E7642A2F2E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1407" y="4718480"/>
            <a:ext cx="836457" cy="243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515221-3CA3-6C8A-09FB-EA0DD9C3C3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8359" y="3837323"/>
            <a:ext cx="536676" cy="4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2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34C54-D2B0-4183-953A-E7D9713E1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117" y="1797248"/>
            <a:ext cx="7886700" cy="4844621"/>
          </a:xfrm>
        </p:spPr>
        <p:txBody>
          <a:bodyPr>
            <a:normAutofit/>
          </a:bodyPr>
          <a:lstStyle/>
          <a:p>
            <a:r>
              <a:rPr lang="es-AR" dirty="0"/>
              <a:t>Formación y retención de recursos humanos</a:t>
            </a:r>
          </a:p>
          <a:p>
            <a:pPr lvl="1"/>
            <a:r>
              <a:rPr lang="es-AR" dirty="0"/>
              <a:t>PhD Nacionales e Internacionales</a:t>
            </a:r>
          </a:p>
          <a:p>
            <a:pPr lvl="1"/>
            <a:r>
              <a:rPr lang="es-AR" dirty="0"/>
              <a:t>Ejemplo: doctorado </a:t>
            </a:r>
            <a:r>
              <a:rPr lang="es-UY" dirty="0"/>
              <a:t>en ciencia de alimentos en Penn State </a:t>
            </a:r>
            <a:r>
              <a:rPr lang="es-AR" dirty="0"/>
              <a:t>(3 a</a:t>
            </a:r>
            <a:r>
              <a:rPr lang="es-UY" dirty="0" err="1"/>
              <a:t>ños</a:t>
            </a:r>
            <a:r>
              <a:rPr lang="es-UY" dirty="0"/>
              <a:t>) </a:t>
            </a:r>
            <a:endParaRPr lang="es-A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7CCE49-7EA1-EDC9-A15B-0A854823B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Homework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5A7F5E-9BEE-CF19-B319-6E6ED035E466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62CDEB-A3BC-850E-C153-FD758596B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86647"/>
              </p:ext>
            </p:extLst>
          </p:nvPr>
        </p:nvGraphicFramePr>
        <p:xfrm>
          <a:off x="1964267" y="3996988"/>
          <a:ext cx="8066617" cy="17942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6656">
                  <a:extLst>
                    <a:ext uri="{9D8B030D-6E8A-4147-A177-3AD203B41FA5}">
                      <a16:colId xmlns:a16="http://schemas.microsoft.com/office/drawing/2014/main" val="2915971784"/>
                    </a:ext>
                  </a:extLst>
                </a:gridCol>
                <a:gridCol w="1546659">
                  <a:extLst>
                    <a:ext uri="{9D8B030D-6E8A-4147-A177-3AD203B41FA5}">
                      <a16:colId xmlns:a16="http://schemas.microsoft.com/office/drawing/2014/main" val="3280986172"/>
                    </a:ext>
                  </a:extLst>
                </a:gridCol>
                <a:gridCol w="1653323">
                  <a:extLst>
                    <a:ext uri="{9D8B030D-6E8A-4147-A177-3AD203B41FA5}">
                      <a16:colId xmlns:a16="http://schemas.microsoft.com/office/drawing/2014/main" val="155321243"/>
                    </a:ext>
                  </a:extLst>
                </a:gridCol>
                <a:gridCol w="1546659">
                  <a:extLst>
                    <a:ext uri="{9D8B030D-6E8A-4147-A177-3AD203B41FA5}">
                      <a16:colId xmlns:a16="http://schemas.microsoft.com/office/drawing/2014/main" val="3508949798"/>
                    </a:ext>
                  </a:extLst>
                </a:gridCol>
                <a:gridCol w="1693320">
                  <a:extLst>
                    <a:ext uri="{9D8B030D-6E8A-4147-A177-3AD203B41FA5}">
                      <a16:colId xmlns:a16="http://schemas.microsoft.com/office/drawing/2014/main" val="3444065772"/>
                    </a:ext>
                  </a:extLst>
                </a:gridCol>
              </a:tblGrid>
              <a:tr h="448553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2023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2024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2025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645048642"/>
                  </a:ext>
                </a:extLst>
              </a:tr>
              <a:tr h="44855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Salary / fringe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USD 25,266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USD 26,276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USD 27,326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USD 78,868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310298032"/>
                  </a:ext>
                </a:extLst>
              </a:tr>
              <a:tr h="44855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Tuition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USD 21,196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USD 22,044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USD 22,924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USD 66,164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562428460"/>
                  </a:ext>
                </a:extLst>
              </a:tr>
              <a:tr h="44855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USD 46,462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USD 48,320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USD 50,250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USD 145,032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042842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4160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7DF6E-11BD-A867-76D4-3E603ACA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49" y="1822054"/>
            <a:ext cx="7886700" cy="3213892"/>
          </a:xfrm>
        </p:spPr>
        <p:txBody>
          <a:bodyPr>
            <a:normAutofit/>
          </a:bodyPr>
          <a:lstStyle/>
          <a:p>
            <a:r>
              <a:rPr lang="es-AR" dirty="0">
                <a:sym typeface="Wingdings" panose="05000000000000000000" pitchFamily="2" charset="2"/>
              </a:rPr>
              <a:t>Poder al investigador </a:t>
            </a:r>
          </a:p>
          <a:p>
            <a:endParaRPr lang="es-AR" dirty="0">
              <a:sym typeface="Wingdings" panose="05000000000000000000" pitchFamily="2" charset="2"/>
            </a:endParaRPr>
          </a:p>
          <a:p>
            <a:endParaRPr lang="es-AR" dirty="0"/>
          </a:p>
          <a:p>
            <a:endParaRPr lang="es-AR" dirty="0"/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F7EF9A-77E8-30E8-0B6B-A42F372ADB70}"/>
              </a:ext>
            </a:extLst>
          </p:cNvPr>
          <p:cNvSpPr txBox="1"/>
          <p:nvPr/>
        </p:nvSpPr>
        <p:spPr>
          <a:xfrm>
            <a:off x="2489200" y="2535585"/>
            <a:ext cx="7721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Power: Why Some People Have It—and Others Don’t</a:t>
            </a:r>
          </a:p>
          <a:p>
            <a:r>
              <a:rPr lang="en-US" sz="2400" dirty="0"/>
              <a:t>Pfeffer, J. 2002. </a:t>
            </a:r>
          </a:p>
          <a:p>
            <a:endParaRPr lang="en-US" sz="2400" b="1" dirty="0"/>
          </a:p>
          <a:p>
            <a:r>
              <a:rPr lang="en-US" sz="2400" b="1" dirty="0"/>
              <a:t>Most powerful department in organizations</a:t>
            </a:r>
          </a:p>
          <a:p>
            <a:r>
              <a:rPr lang="en-US" sz="2400" dirty="0"/>
              <a:t>	USA: 		Finance</a:t>
            </a:r>
          </a:p>
          <a:p>
            <a:r>
              <a:rPr lang="en-US" sz="2400" dirty="0"/>
              <a:t>	Germany: 	Research and Development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D66C75-835A-2233-8711-E2C83275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Homework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97FC81-AFE1-D6D4-D5D7-0D461DA79223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82FAAB5-E5A6-C132-1CB8-C148B23EE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606" y="4951952"/>
            <a:ext cx="1226794" cy="16708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3CC6F3-0570-A05E-7A09-949D7BB39412}"/>
              </a:ext>
            </a:extLst>
          </p:cNvPr>
          <p:cNvSpPr txBox="1"/>
          <p:nvPr/>
        </p:nvSpPr>
        <p:spPr>
          <a:xfrm>
            <a:off x="4724400" y="5187193"/>
            <a:ext cx="3898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sz="2400" dirty="0"/>
              <a:t>Angela Merkel</a:t>
            </a:r>
          </a:p>
          <a:p>
            <a:r>
              <a:rPr lang="es-UY" sz="2400" dirty="0"/>
              <a:t>PhD en química cuántica</a:t>
            </a:r>
          </a:p>
          <a:p>
            <a:r>
              <a:rPr lang="es-UY" sz="2400" dirty="0"/>
              <a:t>Investigadora hasta 1989</a:t>
            </a:r>
          </a:p>
        </p:txBody>
      </p:sp>
    </p:spTree>
    <p:extLst>
      <p:ext uri="{BB962C8B-B14F-4D97-AF65-F5344CB8AC3E}">
        <p14:creationId xmlns:p14="http://schemas.microsoft.com/office/powerpoint/2010/main" val="173973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7DF6E-11BD-A867-76D4-3E603ACA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5451"/>
            <a:ext cx="7886700" cy="3774281"/>
          </a:xfrm>
        </p:spPr>
        <p:txBody>
          <a:bodyPr>
            <a:normAutofit/>
          </a:bodyPr>
          <a:lstStyle/>
          <a:p>
            <a:r>
              <a:rPr lang="es-AR" dirty="0"/>
              <a:t>Conexión entre investigación y marketing </a:t>
            </a:r>
            <a:r>
              <a:rPr lang="es-AR" dirty="0">
                <a:sym typeface="Wingdings" panose="05000000000000000000" pitchFamily="2" charset="2"/>
              </a:rPr>
              <a:t> factor confianza</a:t>
            </a:r>
          </a:p>
          <a:p>
            <a:endParaRPr lang="es-AR" dirty="0">
              <a:sym typeface="Wingdings" panose="05000000000000000000" pitchFamily="2" charset="2"/>
            </a:endParaRPr>
          </a:p>
          <a:p>
            <a:endParaRPr lang="es-AR" dirty="0">
              <a:sym typeface="Wingdings" panose="05000000000000000000" pitchFamily="2" charset="2"/>
            </a:endParaRPr>
          </a:p>
          <a:p>
            <a:endParaRPr lang="es-AR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D66C75-835A-2233-8711-E2C83275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Homework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97FC81-AFE1-D6D4-D5D7-0D461DA79223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374FB8D-E5E4-CDF1-9705-13A23079D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0" t="7578" r="12134" b="6533"/>
          <a:stretch/>
        </p:blipFill>
        <p:spPr>
          <a:xfrm>
            <a:off x="6288069" y="4686549"/>
            <a:ext cx="1800267" cy="1915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71BA0F-AFA1-8334-5952-F94D42CE8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738" y="2622454"/>
            <a:ext cx="4750044" cy="933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EEDA0-FBD0-BA77-7AC3-01D2C42B9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772" y="3783807"/>
            <a:ext cx="4750044" cy="818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9071E9-3867-C81C-352F-1A9DC4887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944" y="3026388"/>
            <a:ext cx="2394857" cy="23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856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7DF6E-11BD-A867-76D4-3E603ACA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781970"/>
            <a:ext cx="7886700" cy="3774281"/>
          </a:xfrm>
        </p:spPr>
        <p:txBody>
          <a:bodyPr>
            <a:normAutofit/>
          </a:bodyPr>
          <a:lstStyle/>
          <a:p>
            <a:r>
              <a:rPr lang="es-AR" dirty="0"/>
              <a:t>Protección de la propiedad intelectual</a:t>
            </a:r>
          </a:p>
          <a:p>
            <a:pPr lvl="1"/>
            <a:r>
              <a:rPr lang="es-AR" dirty="0" err="1">
                <a:sym typeface="Wingdings" panose="05000000000000000000" pitchFamily="2" charset="2"/>
              </a:rPr>
              <a:t>Fonterra</a:t>
            </a:r>
            <a:r>
              <a:rPr lang="es-AR" dirty="0">
                <a:sym typeface="Wingdings" panose="05000000000000000000" pitchFamily="2" charset="2"/>
              </a:rPr>
              <a:t>: 350 patentes en lácteos</a:t>
            </a:r>
          </a:p>
          <a:p>
            <a:endParaRPr lang="es-AR" dirty="0">
              <a:sym typeface="Wingdings" panose="05000000000000000000" pitchFamily="2" charset="2"/>
            </a:endParaRPr>
          </a:p>
          <a:p>
            <a:r>
              <a:rPr lang="es-AR" dirty="0">
                <a:sym typeface="Wingdings" panose="05000000000000000000" pitchFamily="2" charset="2"/>
              </a:rPr>
              <a:t>Construir un poder de respuesta nacional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D66C75-835A-2233-8711-E2C83275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Homework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97FC81-AFE1-D6D4-D5D7-0D461DA79223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5107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D14B-05F0-55FE-B80F-A261A5CB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/>
              <a:t>Poder de respuesta Nacional</a:t>
            </a:r>
            <a:r>
              <a:rPr lang="en-US" dirty="0"/>
              <a:t>?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05AF8C2-CE7A-E5D4-FBAF-02082D3E0C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862429"/>
              </p:ext>
            </p:extLst>
          </p:nvPr>
        </p:nvGraphicFramePr>
        <p:xfrm>
          <a:off x="1524000" y="1576116"/>
          <a:ext cx="4724400" cy="4455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551DB48-8480-432A-B71D-69F4F066B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805237"/>
              </p:ext>
            </p:extLst>
          </p:nvPr>
        </p:nvGraphicFramePr>
        <p:xfrm>
          <a:off x="5994399" y="1576116"/>
          <a:ext cx="4287520" cy="4529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D71BF6-CCF1-2770-FE0E-1D76F28E13F3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17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6F18F-5C5F-55AF-6B92-26AD6FF74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b="1" dirty="0"/>
              <a:t>EEUU - Importación de manteca - 2012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C7B86-20B1-27B7-97DF-26D46424C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22" b="8736"/>
          <a:stretch/>
        </p:blipFill>
        <p:spPr>
          <a:xfrm>
            <a:off x="1970827" y="2088682"/>
            <a:ext cx="6872187" cy="3615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6AB50E-92C2-94FD-81AD-4D3D43A71DD5}"/>
              </a:ext>
            </a:extLst>
          </p:cNvPr>
          <p:cNvSpPr txBox="1"/>
          <p:nvPr/>
        </p:nvSpPr>
        <p:spPr>
          <a:xfrm>
            <a:off x="8848228" y="2374323"/>
            <a:ext cx="13573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US$ 73M</a:t>
            </a:r>
          </a:p>
          <a:p>
            <a:r>
              <a:rPr lang="en-US" sz="2100" dirty="0"/>
              <a:t>Total value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CE41B2-52BA-8BEF-5CAD-54C7B4BCC0FD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279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D3F6C7-C47A-4A6E-B0B9-67E106F98B73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5F70A01-AD33-4685-9715-850F33470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UY" b="1" dirty="0"/>
              <a:t>Investigación / docencia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EB5A-5897-434B-AB6D-237182CEE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s-UY" dirty="0"/>
          </a:p>
          <a:p>
            <a:pPr lvl="1"/>
            <a:r>
              <a:rPr lang="es-UY" dirty="0"/>
              <a:t>Docencia</a:t>
            </a:r>
          </a:p>
          <a:p>
            <a:pPr lvl="2"/>
            <a:r>
              <a:rPr lang="es-UY" dirty="0"/>
              <a:t>Procesamiento de lácteos</a:t>
            </a:r>
          </a:p>
          <a:p>
            <a:pPr lvl="2"/>
            <a:r>
              <a:rPr lang="es-UY" dirty="0"/>
              <a:t>Reología de alimentos</a:t>
            </a:r>
          </a:p>
          <a:p>
            <a:pPr lvl="1"/>
            <a:r>
              <a:rPr lang="es-UY" dirty="0"/>
              <a:t>Investigación</a:t>
            </a:r>
          </a:p>
          <a:p>
            <a:pPr lvl="2"/>
            <a:r>
              <a:rPr lang="es-UY" dirty="0"/>
              <a:t>Procesamiento no térmico</a:t>
            </a:r>
          </a:p>
          <a:p>
            <a:pPr lvl="2"/>
            <a:r>
              <a:rPr lang="es-UY" dirty="0"/>
              <a:t>Funcionalidad de proteínas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B365CA-E881-46CE-AC35-7927CDDA1892}"/>
              </a:ext>
            </a:extLst>
          </p:cNvPr>
          <p:cNvGrpSpPr/>
          <p:nvPr/>
        </p:nvGrpSpPr>
        <p:grpSpPr>
          <a:xfrm>
            <a:off x="7106127" y="1484313"/>
            <a:ext cx="3032657" cy="2663032"/>
            <a:chOff x="9064629" y="3516708"/>
            <a:chExt cx="2409258" cy="25336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BFD49E-3323-4DE8-AAE1-F7BC259E0315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40" t="-613" r="8735" b="613"/>
            <a:stretch/>
          </p:blipFill>
          <p:spPr bwMode="auto">
            <a:xfrm rot="5400000">
              <a:off x="9311865" y="3583917"/>
              <a:ext cx="1914786" cy="240925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965A56-1584-4CD9-83D9-E3184537AA8C}"/>
                </a:ext>
              </a:extLst>
            </p:cNvPr>
            <p:cNvSpPr txBox="1"/>
            <p:nvPr/>
          </p:nvSpPr>
          <p:spPr>
            <a:xfrm>
              <a:off x="9896135" y="5764898"/>
              <a:ext cx="1147106" cy="2855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2 hours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19E84F-2C7C-4DB1-9055-DD8E2C7470DD}"/>
                </a:ext>
              </a:extLst>
            </p:cNvPr>
            <p:cNvSpPr txBox="1"/>
            <p:nvPr/>
          </p:nvSpPr>
          <p:spPr>
            <a:xfrm>
              <a:off x="9209352" y="3516708"/>
              <a:ext cx="1033688" cy="285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Control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154AD7-635A-4E4B-9F4F-FF30E78B5EFA}"/>
                </a:ext>
              </a:extLst>
            </p:cNvPr>
            <p:cNvSpPr txBox="1"/>
            <p:nvPr/>
          </p:nvSpPr>
          <p:spPr>
            <a:xfrm>
              <a:off x="10588199" y="3516708"/>
              <a:ext cx="765601" cy="285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treated</a:t>
              </a:r>
            </a:p>
          </p:txBody>
        </p:sp>
      </p:grpSp>
      <p:pic>
        <p:nvPicPr>
          <p:cNvPr id="13" name="Picture 12" descr="C:\Users\mmt5362\Documents\MSc. Project\Results\Dec 2 Chocolate Milk Rep 1 &amp; 2\Photos for Thesis\Control(-) Day 0-14.png">
            <a:extLst>
              <a:ext uri="{FF2B5EF4-FFF2-40B4-BE49-F238E27FC236}">
                <a16:creationId xmlns:a16="http://schemas.microsoft.com/office/drawing/2014/main" id="{3B7FB6D8-1514-469B-B402-4ED46649EB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67" y="4573758"/>
            <a:ext cx="3415117" cy="181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mmt5362\Documents\MSc. Project\Results\Jan 18 Choc Milk + CM Rep 1 &amp; 2\0118 Shelf Life Photos\Photos for Thesis\4%MC 500MPa Day 0-14.png">
            <a:extLst>
              <a:ext uri="{FF2B5EF4-FFF2-40B4-BE49-F238E27FC236}">
                <a16:creationId xmlns:a16="http://schemas.microsoft.com/office/drawing/2014/main" id="{4AB6839C-0BC7-44EB-881B-C90D30232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66" y="4573758"/>
            <a:ext cx="3405572" cy="189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B3369E-DB98-B74B-F9E7-6FFD0976B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0376" y="5042386"/>
            <a:ext cx="4581749" cy="12873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825440-32AB-E789-E088-3C4E5AB49E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5788" y="2834168"/>
            <a:ext cx="4146337" cy="12077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0D2751-5949-6261-1C0D-CBD80D6D3A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1525" r="22301" b="39332"/>
          <a:stretch/>
        </p:blipFill>
        <p:spPr>
          <a:xfrm>
            <a:off x="8781768" y="169608"/>
            <a:ext cx="1613974" cy="11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6F18F-5C5F-55AF-6B92-26AD6FF74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b="1" dirty="0"/>
              <a:t>EEUU - Importación de manteca - 2020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0637B7-0B9F-6161-979D-F997A099A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863" y="2061041"/>
            <a:ext cx="6823364" cy="3665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14FE0C-F64D-7980-F249-65E1EA473229}"/>
              </a:ext>
            </a:extLst>
          </p:cNvPr>
          <p:cNvSpPr txBox="1"/>
          <p:nvPr/>
        </p:nvSpPr>
        <p:spPr>
          <a:xfrm>
            <a:off x="8848228" y="2374323"/>
            <a:ext cx="13573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US$ 309M</a:t>
            </a:r>
          </a:p>
          <a:p>
            <a:r>
              <a:rPr lang="en-US" sz="2100" dirty="0"/>
              <a:t>Total value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AF179C-C7DA-F176-AA6E-2CD9827A8890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5246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B7D34C-C180-C0D2-A9F1-1426A6552347}"/>
              </a:ext>
            </a:extLst>
          </p:cNvPr>
          <p:cNvSpPr txBox="1">
            <a:spLocks/>
          </p:cNvSpPr>
          <p:nvPr/>
        </p:nvSpPr>
        <p:spPr>
          <a:xfrm>
            <a:off x="2523807" y="3177162"/>
            <a:ext cx="739648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UY" sz="3600" dirty="0">
                <a:latin typeface="+mn-lt"/>
              </a:rPr>
              <a:t> (1) Para el sector lácteo, la apuesta en I+D+i se hace en la producción de leche y en el procesamiento</a:t>
            </a:r>
          </a:p>
          <a:p>
            <a:pPr algn="ctr"/>
            <a:endParaRPr lang="es-UY" sz="3600" dirty="0">
              <a:latin typeface="+mn-lt"/>
            </a:endParaRPr>
          </a:p>
          <a:p>
            <a:pPr algn="ctr"/>
            <a:r>
              <a:rPr lang="es-AR" sz="3600" dirty="0">
                <a:latin typeface="+mn-lt"/>
              </a:rPr>
              <a:t>(2) Uruguay debe mejorar el apoyo en I+D+i en procesamiento de leche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AE127E-9D32-9A73-7759-5C29CB1A6671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Y" b="1" dirty="0"/>
              <a:t>Mensaje final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08AF3F-77C0-6603-BC80-4344877AFCD8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42825D3-8073-4349-3A5B-879A29C5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810" y="193040"/>
            <a:ext cx="2003085" cy="112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7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F27991-FB6D-9121-5A77-C0EC493206FF}"/>
              </a:ext>
            </a:extLst>
          </p:cNvPr>
          <p:cNvSpPr txBox="1">
            <a:spLocks/>
          </p:cNvSpPr>
          <p:nvPr/>
        </p:nvSpPr>
        <p:spPr>
          <a:xfrm>
            <a:off x="1871698" y="1687018"/>
            <a:ext cx="8239098" cy="17907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latin typeface="+mn-lt"/>
              </a:rPr>
              <a:t> La apuesta uruguaya hacia la investigación e innovación en procesamiento de leche</a:t>
            </a:r>
            <a:endParaRPr lang="es-UY" sz="3200" b="1" dirty="0">
              <a:latin typeface="+mn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A8052E4-281D-2F70-DF73-27A2BC6E4959}"/>
              </a:ext>
            </a:extLst>
          </p:cNvPr>
          <p:cNvSpPr txBox="1">
            <a:spLocks/>
          </p:cNvSpPr>
          <p:nvPr/>
        </p:nvSpPr>
        <p:spPr>
          <a:xfrm>
            <a:off x="2815397" y="3610302"/>
            <a:ext cx="6609017" cy="147320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100" b="1" dirty="0"/>
              <a:t>Federico Harte, PhD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1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1575" dirty="0"/>
              <a:t>Professor, Department of Food Science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75" dirty="0"/>
              <a:t>Pennsylvania State University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UY" sz="1575" dirty="0"/>
              <a:t>Asesor, Licenciatura de leche y productos lácteos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UY" sz="1575" dirty="0"/>
              <a:t>Universidad Tecnológica del Uruguay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UY" sz="1575" dirty="0"/>
              <a:t>fede@psu.edu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1B5AB-0E45-00C8-F091-0AB5D38E5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155" y="729839"/>
            <a:ext cx="2206890" cy="922203"/>
          </a:xfrm>
          <a:prstGeom prst="rect">
            <a:avLst/>
          </a:prstGeom>
        </p:spPr>
      </p:pic>
      <p:pic>
        <p:nvPicPr>
          <p:cNvPr id="7" name="Picture 2" descr="http://www.uypress.net/imgnoticias/201408/W260/44248.jpg">
            <a:extLst>
              <a:ext uri="{FF2B5EF4-FFF2-40B4-BE49-F238E27FC236}">
                <a16:creationId xmlns:a16="http://schemas.microsoft.com/office/drawing/2014/main" id="{D94F5AB3-E41D-F544-DFCA-467841D67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086" y="3588211"/>
            <a:ext cx="1857133" cy="11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843B4A-FC2D-E380-9ABB-B9E0F5B69D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06" y="3597602"/>
            <a:ext cx="1818738" cy="11988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33B4B6-1C40-70C5-E0A6-26F82EB95421}"/>
              </a:ext>
            </a:extLst>
          </p:cNvPr>
          <p:cNvSpPr txBox="1"/>
          <p:nvPr/>
        </p:nvSpPr>
        <p:spPr>
          <a:xfrm>
            <a:off x="9553592" y="5424062"/>
            <a:ext cx="11144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Junio 1, 2023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D0F8C92-D7BC-769E-5855-67608D376C6E}"/>
              </a:ext>
            </a:extLst>
          </p:cNvPr>
          <p:cNvGrpSpPr/>
          <p:nvPr/>
        </p:nvGrpSpPr>
        <p:grpSpPr>
          <a:xfrm>
            <a:off x="1524000" y="5724144"/>
            <a:ext cx="9144000" cy="1133856"/>
            <a:chOff x="0" y="5724144"/>
            <a:chExt cx="9144000" cy="1133856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5B9372F9-606E-C365-A10C-E23A7022D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2CE82A48-4FF6-DDA6-7236-EA2D2466262F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A435A4E2-D7FE-CF14-77F1-775D937ABDD9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1F389DCC-9E07-D244-EA2C-6FE3D044C38D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E42493DC-BB33-228E-EA3A-EB9197E9D6BA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</p:grp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947F6341-F208-9917-5743-D4035FF2DA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-4811" y="5724145"/>
            <a:ext cx="1679395" cy="113395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F9D29F8-3EBA-A269-8E54-D40F54B7CD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10522226" y="5724145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83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70A01-AD33-4685-9715-850F33470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UY" b="1" dirty="0"/>
              <a:t>Servicio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EB5A-5897-434B-AB6D-237182CEE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Senior editor for the Journal of Dairy Science (2016-2022)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American Dairy Science Association, Vice-president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Institute of Food Technologists (Chair, Annual Scientific program)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146A2-D1CA-4128-97B5-75F58447B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141" y="3845853"/>
            <a:ext cx="3942053" cy="1042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0D5280-5B42-4852-9FD8-261A3740E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705" y="2186248"/>
            <a:ext cx="2546912" cy="93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98D0C2-12D0-404A-922C-2E1ED76AA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537" y="5604707"/>
            <a:ext cx="2799424" cy="104292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014DFE-DE7D-0D45-98F9-D2CBC4EB91F3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2E6C291-A690-32AE-5F54-E604D63838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1525" r="22301" b="39332"/>
          <a:stretch/>
        </p:blipFill>
        <p:spPr>
          <a:xfrm>
            <a:off x="8781768" y="169608"/>
            <a:ext cx="1613974" cy="11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2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269185-EE38-BD15-8FF7-5252AE09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s-UY" b="1" dirty="0"/>
              <a:t>Menú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351F49-BBC8-EEC4-E10C-B89A0D6F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6"/>
            <a:ext cx="8229600" cy="4525963"/>
          </a:xfrm>
        </p:spPr>
        <p:txBody>
          <a:bodyPr/>
          <a:lstStyle/>
          <a:p>
            <a:r>
              <a:rPr lang="es-UY" dirty="0"/>
              <a:t>Federico Harte?</a:t>
            </a:r>
          </a:p>
          <a:p>
            <a:r>
              <a:rPr lang="es-UY" b="1" dirty="0"/>
              <a:t>Supuestos y mensaje final</a:t>
            </a:r>
          </a:p>
          <a:p>
            <a:r>
              <a:rPr lang="es-UY" dirty="0"/>
              <a:t>Sistema nacional de laboratorios</a:t>
            </a:r>
          </a:p>
          <a:p>
            <a:r>
              <a:rPr lang="es-UY" dirty="0" err="1"/>
              <a:t>Benchmark</a:t>
            </a:r>
            <a:r>
              <a:rPr lang="es-UY" dirty="0"/>
              <a:t>: Irlanda, EEUU, Nueva Zelanda </a:t>
            </a:r>
          </a:p>
          <a:p>
            <a:r>
              <a:rPr lang="es-UY" dirty="0" err="1"/>
              <a:t>Homework</a:t>
            </a:r>
            <a:r>
              <a:rPr lang="es-UY" dirty="0"/>
              <a:t>: tarea para el Uruguay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7FF815-96A1-F428-8AB2-F02303658417}"/>
              </a:ext>
            </a:extLst>
          </p:cNvPr>
          <p:cNvCxnSpPr/>
          <p:nvPr/>
        </p:nvCxnSpPr>
        <p:spPr>
          <a:xfrm>
            <a:off x="2271713" y="1417638"/>
            <a:ext cx="76485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BE9DEF2-9801-D732-9095-6DA0544A4D39}"/>
              </a:ext>
            </a:extLst>
          </p:cNvPr>
          <p:cNvGrpSpPr/>
          <p:nvPr/>
        </p:nvGrpSpPr>
        <p:grpSpPr>
          <a:xfrm>
            <a:off x="1524000" y="5724144"/>
            <a:ext cx="9144000" cy="1133856"/>
            <a:chOff x="0" y="5724144"/>
            <a:chExt cx="9144000" cy="113385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F4E2E63-EC16-F14D-9B61-81818531A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CD4FE24A-CC76-670F-2CAC-923667A998B5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508CF64D-9FD4-F2D3-BA75-E6DA892B09F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0290C24-7537-BB4F-5368-8C3076B96F33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EA3DDAD6-7865-D788-C0E4-D745B38B90E7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</p:grp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3E241256-43C4-8CB1-5AFE-E5FEC6005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-4811" y="5724145"/>
            <a:ext cx="1679395" cy="113395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14A2475-64E3-31FE-24C6-06F25FE97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6" r="58589"/>
          <a:stretch/>
        </p:blipFill>
        <p:spPr>
          <a:xfrm>
            <a:off x="10522226" y="5724145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813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17183</TotalTime>
  <Words>2085</Words>
  <Application>Microsoft Office PowerPoint</Application>
  <PresentationFormat>Panorámica</PresentationFormat>
  <Paragraphs>397</Paragraphs>
  <Slides>72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72</vt:i4>
      </vt:variant>
    </vt:vector>
  </HeadingPairs>
  <TitlesOfParts>
    <vt:vector size="81" baseType="lpstr">
      <vt:lpstr>Arial</vt:lpstr>
      <vt:lpstr>Cabin</vt:lpstr>
      <vt:lpstr>CaeciliaLTStd-Light</vt:lpstr>
      <vt:lpstr>Calibri</vt:lpstr>
      <vt:lpstr>Helvetica</vt:lpstr>
      <vt:lpstr>Karla</vt:lpstr>
      <vt:lpstr>Lato</vt:lpstr>
      <vt:lpstr>Roboto</vt:lpstr>
      <vt:lpstr>Tema de Office</vt:lpstr>
      <vt:lpstr>Presentación de PowerPoint</vt:lpstr>
      <vt:lpstr>Menú</vt:lpstr>
      <vt:lpstr>Menú</vt:lpstr>
      <vt:lpstr>Presentación de PowerPoint</vt:lpstr>
      <vt:lpstr>Ciencia de alimentos @ PSU</vt:lpstr>
      <vt:lpstr>Presentación de PowerPoint</vt:lpstr>
      <vt:lpstr>Investigación / docencia</vt:lpstr>
      <vt:lpstr>Servicio</vt:lpstr>
      <vt:lpstr>Menú</vt:lpstr>
      <vt:lpstr>Supuesto 1:  Uruguay apuesta al sector lácteo… y lo seguirá haciendo!</vt:lpstr>
      <vt:lpstr>Varios soportes son necesarios</vt:lpstr>
      <vt:lpstr>Presentación de PowerPoint</vt:lpstr>
      <vt:lpstr>Menú</vt:lpstr>
      <vt:lpstr>Presentación de PowerPoint</vt:lpstr>
      <vt:lpstr>Presentación de PowerPoint</vt:lpstr>
      <vt:lpstr>Sector primario – énfasis en lácteos</vt:lpstr>
      <vt:lpstr>Sector secundario – énfasis en lácteos</vt:lpstr>
      <vt:lpstr>La apuesta uruguaya directa al sector lácteo </vt:lpstr>
      <vt:lpstr>Aportes al conocimiento original desde Uruguay</vt:lpstr>
      <vt:lpstr>Menú</vt:lpstr>
      <vt:lpstr>EEUU (2020)</vt:lpstr>
      <vt:lpstr>EEUU – énfasis en lácteos</vt:lpstr>
      <vt:lpstr>Dairy Management Inc.</vt:lpstr>
      <vt:lpstr>Dairy Management Inc.</vt:lpstr>
      <vt:lpstr>Presentación de PowerPoint</vt:lpstr>
      <vt:lpstr>Dairy Management Inc.</vt:lpstr>
      <vt:lpstr>Dairy Management Inc.</vt:lpstr>
      <vt:lpstr>Presentación de PowerPoint</vt:lpstr>
      <vt:lpstr>Presentación de PowerPoint</vt:lpstr>
      <vt:lpstr>Singapore HUB</vt:lpstr>
      <vt:lpstr>Presentación de PowerPoint</vt:lpstr>
      <vt:lpstr>Dairy Management Inc.</vt:lpstr>
      <vt:lpstr>Presentación de PowerPoint</vt:lpstr>
      <vt:lpstr>Dairy Management Inc.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Menú</vt:lpstr>
      <vt:lpstr>Irlanda (2020)</vt:lpstr>
      <vt:lpstr>Irlanda – énfasis en lácteos</vt:lpstr>
      <vt:lpstr>Food Research Centers @ Teagasc</vt:lpstr>
      <vt:lpstr>Teagasc Moorepark</vt:lpstr>
      <vt:lpstr>Moorepark technology center</vt:lpstr>
      <vt:lpstr>The National Food Innovation Hub</vt:lpstr>
      <vt:lpstr>Presentación de PowerPoint</vt:lpstr>
      <vt:lpstr>Presentación de PowerPoint</vt:lpstr>
      <vt:lpstr>Presentación de PowerPoint</vt:lpstr>
      <vt:lpstr>Otros soportes</vt:lpstr>
      <vt:lpstr>Menú</vt:lpstr>
      <vt:lpstr>Nueva Zelanda (2020)</vt:lpstr>
      <vt:lpstr>Nueva Zelanda – énfasis en lácteos</vt:lpstr>
      <vt:lpstr>Riddet Institute</vt:lpstr>
      <vt:lpstr>Ag Research Institute</vt:lpstr>
      <vt:lpstr>Fondos Endeavor</vt:lpstr>
      <vt:lpstr>National Science Challenge</vt:lpstr>
      <vt:lpstr>Royal Society of NZ</vt:lpstr>
      <vt:lpstr>Sustainable Food and Fiber Futures</vt:lpstr>
      <vt:lpstr>Presentación de PowerPoint</vt:lpstr>
      <vt:lpstr>Presentación de PowerPoint</vt:lpstr>
      <vt:lpstr>Menú</vt:lpstr>
      <vt:lpstr>Homework</vt:lpstr>
      <vt:lpstr>Homework</vt:lpstr>
      <vt:lpstr>Homework</vt:lpstr>
      <vt:lpstr>Homework</vt:lpstr>
      <vt:lpstr>Homework</vt:lpstr>
      <vt:lpstr>Poder de respuesta Nacional?</vt:lpstr>
      <vt:lpstr>EEUU - Importación de manteca - 2012</vt:lpstr>
      <vt:lpstr>EEUU - Importación de manteca - 2020</vt:lpstr>
      <vt:lpstr>Presentación de PowerPoint</vt:lpstr>
      <vt:lpstr>Presentación de PowerPoint</vt:lpstr>
    </vt:vector>
  </TitlesOfParts>
  <Company>dGP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García Pedrouzo</dc:creator>
  <cp:lastModifiedBy>Comunicacion INALE</cp:lastModifiedBy>
  <cp:revision>49</cp:revision>
  <dcterms:created xsi:type="dcterms:W3CDTF">2016-05-30T12:22:54Z</dcterms:created>
  <dcterms:modified xsi:type="dcterms:W3CDTF">2023-05-31T18:32:00Z</dcterms:modified>
</cp:coreProperties>
</file>